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82" r:id="rId7"/>
    <p:sldId id="276" r:id="rId8"/>
    <p:sldId id="260" r:id="rId9"/>
    <p:sldId id="283" r:id="rId10"/>
    <p:sldId id="261" r:id="rId11"/>
    <p:sldId id="262" r:id="rId12"/>
    <p:sldId id="266" r:id="rId13"/>
    <p:sldId id="263" r:id="rId14"/>
    <p:sldId id="264" r:id="rId15"/>
    <p:sldId id="277" r:id="rId16"/>
    <p:sldId id="279" r:id="rId17"/>
    <p:sldId id="280" r:id="rId18"/>
    <p:sldId id="281" r:id="rId19"/>
    <p:sldId id="265" r:id="rId20"/>
    <p:sldId id="267" r:id="rId21"/>
    <p:sldId id="268" r:id="rId22"/>
    <p:sldId id="270" r:id="rId23"/>
    <p:sldId id="271" r:id="rId24"/>
    <p:sldId id="272" r:id="rId25"/>
    <p:sldId id="273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varo Gascue" userId="91b7d72086e1d903" providerId="LiveId" clId="{C8F48159-6DA7-4B3E-8895-71D8BD196AAE}"/>
    <pc:docChg chg="delSld modSld">
      <pc:chgData name="Alvaro Gascue" userId="91b7d72086e1d903" providerId="LiveId" clId="{C8F48159-6DA7-4B3E-8895-71D8BD196AAE}" dt="2020-09-10T22:07:19.672" v="245" actId="2696"/>
      <pc:docMkLst>
        <pc:docMk/>
      </pc:docMkLst>
      <pc:sldChg chg="del">
        <pc:chgData name="Alvaro Gascue" userId="91b7d72086e1d903" providerId="LiveId" clId="{C8F48159-6DA7-4B3E-8895-71D8BD196AAE}" dt="2020-09-10T22:07:19.672" v="245" actId="2696"/>
        <pc:sldMkLst>
          <pc:docMk/>
          <pc:sldMk cId="1617065710" sldId="269"/>
        </pc:sldMkLst>
      </pc:sldChg>
      <pc:sldChg chg="addSp modSp mod">
        <pc:chgData name="Alvaro Gascue" userId="91b7d72086e1d903" providerId="LiveId" clId="{C8F48159-6DA7-4B3E-8895-71D8BD196AAE}" dt="2020-09-10T22:06:42.857" v="242" actId="20577"/>
        <pc:sldMkLst>
          <pc:docMk/>
          <pc:sldMk cId="3283557105" sldId="273"/>
        </pc:sldMkLst>
        <pc:spChg chg="add mod">
          <ac:chgData name="Alvaro Gascue" userId="91b7d72086e1d903" providerId="LiveId" clId="{C8F48159-6DA7-4B3E-8895-71D8BD196AAE}" dt="2020-09-10T22:06:42.857" v="242" actId="20577"/>
          <ac:spMkLst>
            <pc:docMk/>
            <pc:sldMk cId="3283557105" sldId="273"/>
            <ac:spMk id="2" creationId="{920D4549-EA1F-40E6-A2B8-E567F3E0C894}"/>
          </ac:spMkLst>
        </pc:spChg>
      </pc:sldChg>
      <pc:sldChg chg="del">
        <pc:chgData name="Alvaro Gascue" userId="91b7d72086e1d903" providerId="LiveId" clId="{C8F48159-6DA7-4B3E-8895-71D8BD196AAE}" dt="2020-09-10T22:07:10.666" v="243" actId="2696"/>
        <pc:sldMkLst>
          <pc:docMk/>
          <pc:sldMk cId="2302848661" sldId="274"/>
        </pc:sldMkLst>
      </pc:sldChg>
      <pc:sldChg chg="del">
        <pc:chgData name="Alvaro Gascue" userId="91b7d72086e1d903" providerId="LiveId" clId="{C8F48159-6DA7-4B3E-8895-71D8BD196AAE}" dt="2020-09-10T22:07:14.823" v="244" actId="2696"/>
        <pc:sldMkLst>
          <pc:docMk/>
          <pc:sldMk cId="943196948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06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01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86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35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35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85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76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30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61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8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87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DB3C-1549-4C06-B2B3-7993AB5A5824}" type="datetimeFigureOut">
              <a:rPr lang="es-ES" smtClean="0"/>
              <a:t>10/09/2020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7D2C-D8B9-4A97-8518-836903AB77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561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/>
          <a:lstStyle/>
          <a:p>
            <a:r>
              <a:rPr lang="es-ES"/>
              <a:t>Seminario Taller </a:t>
            </a:r>
            <a:r>
              <a:rPr lang="es-ES" dirty="0"/>
              <a:t>de Grado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FIC  2020</a:t>
            </a:r>
          </a:p>
        </p:txBody>
      </p:sp>
    </p:spTree>
    <p:extLst>
      <p:ext uri="{BB962C8B-B14F-4D97-AF65-F5344CB8AC3E}">
        <p14:creationId xmlns:p14="http://schemas.microsoft.com/office/powerpoint/2010/main" val="1491461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476672"/>
            <a:ext cx="864096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Ante las preguntas / problema</a:t>
            </a: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Dejar claro `para quienes lean o juzguen el proyecto cuál es la interrogante que se plantea y se quiere responder.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Tener claro que ya no fue respondida, es un aporte. ( antecedente)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Ej. Rol del consumidor ( analizar en qué aspecto, bajo qué circunstancias, frente al uso de los medios etc.)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Ver el objeto de estudio.  Hacer un diagnóstico previo.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Puede ser más de una pregunta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10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8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4.  Justificación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El   autor del TG formulada la pregunta debe exponer la motivación que lo orientó a la elección del tema. Y debe por tanto fundamentar la necesidad de realizar el  trabajo.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Resaltar la utilidad de la información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Argumentación  de la necesidad de  mostrar el trabajo en término de aporte, pertinencia desde la investigación o desde un ángulo profesional.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Ej. Contar con un plan que prevenga situaciones de crisis. ( imagen</a:t>
            </a:r>
            <a:r>
              <a:rPr lang="es-E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6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548680"/>
            <a:ext cx="86409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Contexto</a:t>
            </a:r>
          </a:p>
          <a:p>
            <a:pPr lvl="0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Entorno socio-económico, políticos-culturales, si nos son favorables o no. Cambios planteados. Factores  y tendencias</a:t>
            </a:r>
            <a:r>
              <a:rPr lang="es-ES" sz="2400" dirty="0">
                <a:solidFill>
                  <a:prstClr val="white"/>
                </a:solidFill>
                <a:latin typeface="Lucida Sans" pitchFamily="34" charset="0"/>
              </a:rPr>
              <a:t>.  </a:t>
            </a:r>
            <a:r>
              <a:rPr lang="es-E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Referencias </a:t>
            </a:r>
            <a:r>
              <a:rPr lang="es-ES" sz="200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geográficasy</a:t>
            </a:r>
            <a:r>
              <a:rPr lang="es-E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/ o empresariale</a:t>
            </a:r>
            <a:r>
              <a:rPr lang="es-ES" sz="2400" dirty="0">
                <a:solidFill>
                  <a:prstClr val="white"/>
                </a:solidFill>
                <a:latin typeface="Lucida Sans" pitchFamily="34" charset="0"/>
              </a:rPr>
              <a:t>s.</a:t>
            </a:r>
          </a:p>
          <a:p>
            <a:pPr lvl="0"/>
            <a:endParaRPr lang="es-ES" sz="2400" dirty="0">
              <a:solidFill>
                <a:prstClr val="white"/>
              </a:solidFill>
              <a:latin typeface="Lucida Sans" pitchFamily="34" charset="0"/>
            </a:endParaRPr>
          </a:p>
          <a:p>
            <a:pPr lvl="0"/>
            <a:r>
              <a:rPr lang="es-ES" sz="2000" dirty="0">
                <a:solidFill>
                  <a:prstClr val="white"/>
                </a:solidFill>
                <a:latin typeface="Lucida Sans" pitchFamily="34" charset="0"/>
              </a:rPr>
              <a:t>Ubicar el problema no de forma aislada.</a:t>
            </a:r>
          </a:p>
          <a:p>
            <a:pPr lvl="0"/>
            <a:r>
              <a:rPr lang="es-E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En algunos casos el contexto puede ser un problema en otros no</a:t>
            </a:r>
            <a:r>
              <a:rPr lang="es-ES" sz="2000" dirty="0">
                <a:solidFill>
                  <a:prstClr val="white"/>
                </a:solidFill>
                <a:latin typeface="Lucida Sans" pitchFamily="34" charset="0"/>
              </a:rPr>
              <a:t>.</a:t>
            </a:r>
          </a:p>
          <a:p>
            <a:pPr marL="457200" indent="-457200">
              <a:buAutoNum type="arabicPeriod" startAt="5"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000" b="1" dirty="0"/>
          </a:p>
          <a:p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848479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260648"/>
            <a:ext cx="86764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6. Objetivos</a:t>
            </a:r>
          </a:p>
          <a:p>
            <a:endParaRPr lang="es-ES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Objetivos generales</a:t>
            </a: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Objetivos particulares o específicos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OG puede haber más de uno. , pero se elige uno. 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 la vez miraremos dos aspectos: la viabilidad y la factibilidad del proyecto.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 la vez que formulamos una pregunta de conocimiento, los objetivos del proyecto no se pueden plantear  separados del proceso. Deben responder a la</a:t>
            </a: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interrogante.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El estudiante o </a:t>
            </a:r>
            <a:r>
              <a:rPr lang="es-ES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tesista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tiene que tomar decisiones conceptuales.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021" y="4725144"/>
            <a:ext cx="25622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91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02689" y="3113859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i="1" dirty="0">
                <a:latin typeface="Arial" pitchFamily="34" charset="0"/>
                <a:cs typeface="Arial" pitchFamily="34" charset="0"/>
              </a:rPr>
              <a:t>   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	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79512" y="767606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Trabajar para conseguir información que ya se encuentra a disposición.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Plantearse objetivos que ya se alcanzaron.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Debemos plantearnos </a:t>
            </a: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hacia dónde vamos y a dónde queremos llegar-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Nos planteamos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«guías» que orienten el camino, llamadas </a:t>
            </a: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objetivos generales 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lvl="0"/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específicos. 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Metas</a:t>
            </a:r>
            <a:r>
              <a:rPr lang="es-ES"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55576" y="332656"/>
            <a:ext cx="626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También debe estar actualizado en su área temática, si no 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pic>
        <p:nvPicPr>
          <p:cNvPr id="2050" name="Picture 2" descr="Los objetivos específicos | Ejemplos objetivos específic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130936" cy="24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47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26876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Los objetivos pueden reformularse, debe  tenerse  flexibilidad .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Normalmente hay un objetivo general , engloba la totalidad de una investigación o proyecto.</a:t>
            </a:r>
          </a:p>
          <a:p>
            <a:pPr marL="285750" lvl="0" indent="-285750">
              <a:buFont typeface="Wingdings" pitchFamily="2" charset="2"/>
              <a:buChar char="§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Objetivos específicos puede haber varios.   A la sumatoria de los OE.</a:t>
            </a: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dará como resultado el OG.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Ejs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    </a:t>
            </a: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 OG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Diseñar un sistema de identidad visual corporativa para la empresa XXX de forma que los usuarios se identifiquen con la marca  y logren una mayor recordación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6206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A la suma de OE tendría que dar como resultado el OG</a:t>
            </a:r>
          </a:p>
        </p:txBody>
      </p:sp>
    </p:spTree>
    <p:extLst>
      <p:ext uri="{BB962C8B-B14F-4D97-AF65-F5344CB8AC3E}">
        <p14:creationId xmlns:p14="http://schemas.microsoft.com/office/powerpoint/2010/main" val="1713923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1077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764704"/>
            <a:ext cx="88862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i="1" dirty="0">
                <a:latin typeface="Arial" pitchFamily="34" charset="0"/>
                <a:cs typeface="Arial" pitchFamily="34" charset="0"/>
              </a:rPr>
              <a:t>Analizar la percepción de los públicos internos de la empresa  HHH con referencia</a:t>
            </a: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 a su política  de información y   sus estrategias de posicionamiento internas, diseñadas por el directorio de la misma</a:t>
            </a:r>
            <a:r>
              <a:rPr lang="es-ES" i="1" dirty="0"/>
              <a:t>.</a:t>
            </a:r>
          </a:p>
          <a:p>
            <a:endParaRPr lang="es-ES" i="1" dirty="0"/>
          </a:p>
          <a:p>
            <a:endParaRPr lang="es-ES" i="1" dirty="0"/>
          </a:p>
          <a:p>
            <a:pPr marL="285750" indent="-285750">
              <a:buFont typeface="Wingdings" pitchFamily="2" charset="2"/>
              <a:buChar char="q"/>
            </a:pPr>
            <a:r>
              <a:rPr lang="es-ES" i="1" dirty="0">
                <a:latin typeface="Arial" pitchFamily="34" charset="0"/>
                <a:cs typeface="Arial" pitchFamily="34" charset="0"/>
              </a:rPr>
              <a:t>Diseñar un plan de marketing  para promover el turismo  gastronómico en  la ciudad de Montevideo frente a la crisis actual con la pandemia.</a:t>
            </a:r>
          </a:p>
          <a:p>
            <a:endParaRPr lang="es-ES" i="1" dirty="0"/>
          </a:p>
          <a:p>
            <a:endParaRPr lang="es-ES" i="1" dirty="0"/>
          </a:p>
          <a:p>
            <a:endParaRPr lang="es-ES" i="1" dirty="0"/>
          </a:p>
          <a:p>
            <a:endParaRPr lang="es-ES" i="1" dirty="0"/>
          </a:p>
          <a:p>
            <a:endParaRPr lang="es-ES" i="1" dirty="0"/>
          </a:p>
          <a:p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85210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16992" y="548680"/>
            <a:ext cx="8647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Ver tipo de investigación: Exploratoria, descriptiva, explicativa,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correlacional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b="1" dirty="0">
                <a:latin typeface="Arial" pitchFamily="34" charset="0"/>
                <a:cs typeface="Arial" pitchFamily="34" charset="0"/>
              </a:rPr>
              <a:t>Exploratoria</a:t>
            </a:r>
            <a:r>
              <a:rPr lang="es-ES" dirty="0">
                <a:latin typeface="Arial" pitchFamily="34" charset="0"/>
                <a:cs typeface="Arial" pitchFamily="34" charset="0"/>
              </a:rPr>
              <a:t>-  indagar aspecto de la realidad sin tener antecedentes. No hayan sido reconocidos.   Cuál son los  aspectos significativos de la realidad . Son importantes en el avance del conocimiento.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b="1" dirty="0">
                <a:latin typeface="Arial" pitchFamily="34" charset="0"/>
                <a:cs typeface="Arial" pitchFamily="34" charset="0"/>
              </a:rPr>
              <a:t>Descriptivo-</a:t>
            </a:r>
            <a:r>
              <a:rPr lang="es-ES" dirty="0">
                <a:latin typeface="Arial" pitchFamily="34" charset="0"/>
                <a:cs typeface="Arial" pitchFamily="34" charset="0"/>
              </a:rPr>
              <a:t>  Debe mostrar  una caracterización  exhaustiva  de uno o más atributos de la realidad, llamadas variables, considerados importantes al momento de definir su objeto de estudio.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« Describir las formas en que las </a:t>
            </a:r>
            <a:r>
              <a:rPr lang="es-ES" i="1" dirty="0" err="1">
                <a:latin typeface="Arial" pitchFamily="34" charset="0"/>
                <a:cs typeface="Arial" pitchFamily="34" charset="0"/>
              </a:rPr>
              <a:t>ONGs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 ambientalistas utilizan las redes sociales para captar donaciones.»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Ponen a prueba este supuesto. Hay que evaluar con qué estrategias cuenta  para confirmar o refutar la hipótesis.</a:t>
            </a:r>
          </a:p>
        </p:txBody>
      </p:sp>
    </p:spTree>
    <p:extLst>
      <p:ext uri="{BB962C8B-B14F-4D97-AF65-F5344CB8AC3E}">
        <p14:creationId xmlns:p14="http://schemas.microsoft.com/office/powerpoint/2010/main" val="258765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6678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/>
              <a:t>Correlacional</a:t>
            </a:r>
            <a:r>
              <a:rPr lang="es-ES" dirty="0"/>
              <a:t>- Comportamiento de una variable se relaciona con otra</a:t>
            </a:r>
          </a:p>
          <a:p>
            <a:r>
              <a:rPr lang="es-ES" dirty="0"/>
              <a:t>Explicativa-El comportamiento de una variable determina comportamiento de otra</a:t>
            </a:r>
          </a:p>
        </p:txBody>
      </p:sp>
    </p:spTree>
    <p:extLst>
      <p:ext uri="{BB962C8B-B14F-4D97-AF65-F5344CB8AC3E}">
        <p14:creationId xmlns:p14="http://schemas.microsoft.com/office/powerpoint/2010/main" val="1069135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76672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6.1.Objetivos específicos</a:t>
            </a: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Para alcanzar OG el estudiante tiene que plantear acciones que tengan relación entre sí.   Los objetivos específicos.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Para plantearlos,  deberá preguntarse qué aspectos particulares surgidos de las definiciones centrales , halla en el OG, que se puedan desagregar en aspectos parciales.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Ver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ejs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4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879103"/>
            <a:ext cx="87129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Objeto de estudio</a:t>
            </a:r>
          </a:p>
          <a:p>
            <a:endParaRPr lang="es-E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Toma de decisiones sobre aspectos que se consideran importantes para explicar el fenómeno que interesa encarar.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Esto se va delineando a medida que surjan interrogantes puestas en un contexto.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Cada uno de los estudiantes elegirá un objeto distinto de estudio alrededor de un mismo tema o problema de conocimiento.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99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0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6.1.Errores frecuentes</a:t>
            </a:r>
          </a:p>
          <a:p>
            <a:pPr lvl="0"/>
            <a:endParaRPr lang="es-ES" sz="20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Plantear objetivos inadecuados. 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Muy ambiciosos, </a:t>
            </a:r>
            <a:r>
              <a:rPr lang="es-ES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abarcativos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Desvincular la pregunta   de conocimiento del OG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Debe guardar</a:t>
            </a: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relación interrogantes con los objetivos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Equiparar objetivos con resultados esperados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Evitar confundir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objetivos con impacto esperado.     </a:t>
            </a:r>
            <a:r>
              <a:rPr lang="es-ES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Ej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aumentar calidad en la oferta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de servicio con un plan de capacitación, porque ese ese es el impacto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que se espera lograr</a:t>
            </a:r>
          </a:p>
          <a:p>
            <a:pPr lvl="0"/>
            <a:endParaRPr lang="es-E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12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643844"/>
            <a:ext cx="8500461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Marco Teórico y definiciones conceptuales</a:t>
            </a:r>
          </a:p>
          <a:p>
            <a:endParaRPr lang="es-ES" b="1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Analizaremos  la perspectiva teórica y las definiciones conceptuales que importan para aprehender la realidad social o empresarial en el TG.</a:t>
            </a:r>
          </a:p>
          <a:p>
            <a:endParaRPr lang="es-ES" i="1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Marco teórico </a:t>
            </a:r>
            <a:r>
              <a:rPr lang="es-ES" dirty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Función</a:t>
            </a:r>
            <a:r>
              <a:rPr lang="es-ES" dirty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Es el hilo conductor del trabajo. </a:t>
            </a:r>
            <a:r>
              <a:rPr lang="es-ES" dirty="0">
                <a:latin typeface="Arial" pitchFamily="34" charset="0"/>
                <a:cs typeface="Arial" pitchFamily="34" charset="0"/>
              </a:rPr>
              <a:t>Marco de referencia para el análisis de datos.</a:t>
            </a:r>
          </a:p>
          <a:p>
            <a:endParaRPr lang="es-ES" i="1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Contenido</a:t>
            </a:r>
            <a:r>
              <a:rPr lang="es-ES" dirty="0">
                <a:latin typeface="Arial" pitchFamily="34" charset="0"/>
                <a:cs typeface="Arial" pitchFamily="34" charset="0"/>
              </a:rPr>
              <a:t>: Es el paradigma y la perspectiva desde donde se lleva a cabo la investigación. Incluye el marco conceptual. 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Elaboración</a:t>
            </a:r>
            <a:r>
              <a:rPr lang="es-ES" dirty="0">
                <a:latin typeface="Arial" pitchFamily="34" charset="0"/>
                <a:cs typeface="Arial" pitchFamily="34" charset="0"/>
              </a:rPr>
              <a:t>:   Selección de bibliografía  a partir de una toma de posición que se adopta por  quien  investiga 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457200" indent="-457200">
              <a:buAutoNum type="arabicPeriod" startAt="7"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       </a:t>
            </a:r>
          </a:p>
          <a:p>
            <a:pPr marL="457200" indent="-457200">
              <a:buAutoNum type="arabicPeriod" startAt="7"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9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404664"/>
            <a:ext cx="885698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Marco Conceptual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Función</a:t>
            </a:r>
            <a:r>
              <a:rPr lang="es-ES" dirty="0">
                <a:latin typeface="Arial" pitchFamily="34" charset="0"/>
                <a:cs typeface="Arial" pitchFamily="34" charset="0"/>
              </a:rPr>
              <a:t> :Definir  con exactitud los conceptos en el planteamiento del problema.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i="1" dirty="0">
                <a:latin typeface="Arial" pitchFamily="34" charset="0"/>
                <a:cs typeface="Arial" pitchFamily="34" charset="0"/>
              </a:rPr>
              <a:t>Contenido:   </a:t>
            </a:r>
            <a:r>
              <a:rPr lang="es-ES" dirty="0">
                <a:latin typeface="Arial" pitchFamily="34" charset="0"/>
                <a:cs typeface="Arial" pitchFamily="34" charset="0"/>
              </a:rPr>
              <a:t>Tener definiciones reales de los conceptos que nos permita posteriormente  medir las mismas.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Elaboración:  Vincular conceptos no presentarlos aisladamente.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3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404664"/>
            <a:ext cx="87484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8. Metodología</a:t>
            </a:r>
          </a:p>
          <a:p>
            <a:endParaRPr lang="es-ES" b="1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Aquí planteamos hipótesis, muestras, técnicas de recolección de datos.   Todos esto puntos se van vinculando con lo analizado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Técnicas de recolección de datos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Para poner una hipótesis y/o para alcanzar objetivos, para responder un problema hay que empezar a recolectar información con lo que se    construirán datos.   Los datos nos   aportarán conocimiento.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Confiabilidad en los datos. Secundarios.</a:t>
            </a:r>
          </a:p>
          <a:p>
            <a:pPr marL="342900" indent="-342900">
              <a:buFont typeface="Wingdings" pitchFamily="2" charset="2"/>
              <a:buChar char="§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Técnicas de recolección están relacionadas con un enfoque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 cualitativo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o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cuantitativo. Ver la más conveniente.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03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04664"/>
            <a:ext cx="83529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Interrogantes que definen las técnicas:</a:t>
            </a:r>
          </a:p>
          <a:p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ES" b="1" dirty="0">
                <a:latin typeface="Arial" pitchFamily="34" charset="0"/>
                <a:cs typeface="Arial" pitchFamily="34" charset="0"/>
              </a:rPr>
              <a:t>Neces</a:t>
            </a:r>
            <a:r>
              <a:rPr lang="es-ES" dirty="0">
                <a:latin typeface="Arial" pitchFamily="34" charset="0"/>
                <a:cs typeface="Arial" pitchFamily="34" charset="0"/>
              </a:rPr>
              <a:t>idad de cuantificar algún aspecto o característica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Medir con precisión el  fenómeno en una población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dirty="0">
                <a:latin typeface="Arial" pitchFamily="34" charset="0"/>
                <a:cs typeface="Arial" pitchFamily="34" charset="0"/>
              </a:rPr>
              <a:t>Comprender el comportamiento de un grupo o institución a partir de interpretación de ciertos hechos.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Intención</a:t>
            </a:r>
            <a:r>
              <a:rPr lang="es-ES" dirty="0">
                <a:latin typeface="Arial" pitchFamily="34" charset="0"/>
                <a:cs typeface="Arial" pitchFamily="34" charset="0"/>
              </a:rPr>
              <a:t>  ( Cuantitativo)     Generalizar resultados de una muestra hacia una muestra de población mayor.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           ( Cualitativo)   Comprender la situación del actor o colectivo social y el significado que este otorga su acción.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72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20D4549-EA1F-40E6-A2B8-E567F3E0C894}"/>
              </a:ext>
            </a:extLst>
          </p:cNvPr>
          <p:cNvSpPr txBox="1"/>
          <p:nvPr/>
        </p:nvSpPr>
        <p:spPr>
          <a:xfrm>
            <a:off x="1979712" y="2492896"/>
            <a:ext cx="638020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sz="2000" dirty="0">
                <a:latin typeface="+mj-lt"/>
              </a:rPr>
              <a:t>EL PROYECTO ES UNA VERSIÓN RESUMIDA Y EN BORRADOR</a:t>
            </a:r>
          </a:p>
          <a:p>
            <a:pPr algn="ctr"/>
            <a:r>
              <a:rPr lang="es-419" sz="2000" dirty="0">
                <a:latin typeface="+mj-lt"/>
              </a:rPr>
              <a:t>DEL TRABAJO DE GRADO</a:t>
            </a:r>
          </a:p>
          <a:p>
            <a:pPr algn="ctr"/>
            <a:endParaRPr lang="es-419" sz="2000" dirty="0">
              <a:latin typeface="+mj-lt"/>
            </a:endParaRPr>
          </a:p>
          <a:p>
            <a:pPr algn="ctr"/>
            <a:r>
              <a:rPr lang="es-419" sz="2000" dirty="0">
                <a:latin typeface="+mj-lt"/>
              </a:rPr>
              <a:t>ESTE ES EL SEMINARIO TALLER DE </a:t>
            </a:r>
            <a:r>
              <a:rPr lang="es-419" dirty="0">
                <a:latin typeface="+mj-lt"/>
              </a:rPr>
              <a:t>PUBLICIDAD POR LO CUAL</a:t>
            </a:r>
          </a:p>
          <a:p>
            <a:pPr algn="ctr"/>
            <a:r>
              <a:rPr lang="es-419" dirty="0">
                <a:latin typeface="+mj-lt"/>
              </a:rPr>
              <a:t>TODAS LAS PROPUESTAS DEBERÁN ABORDAR LOS TEMAS</a:t>
            </a:r>
          </a:p>
          <a:p>
            <a:pPr algn="ctr"/>
            <a:r>
              <a:rPr lang="es-419" dirty="0">
                <a:latin typeface="+mj-lt"/>
              </a:rPr>
              <a:t>DESDE SU PERSPECTIVA PUBLICITARIA</a:t>
            </a:r>
            <a:endParaRPr lang="es-UY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355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764704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Elección del Tema </a:t>
            </a:r>
          </a:p>
          <a:p>
            <a:pPr marL="457200" indent="-457200">
              <a:buAutoNum type="arabicPeriod"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      </a:t>
            </a:r>
            <a:r>
              <a:rPr lang="es-ES" dirty="0">
                <a:latin typeface="Arial" pitchFamily="34" charset="0"/>
                <a:cs typeface="Arial" pitchFamily="34" charset="0"/>
              </a:rPr>
              <a:t>Manejar ideas previas. Experiencia profesional que nos remiten a un área temática específica.  El punto de arranque   es la elección de tema de investigación.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Reflexionar  en lo siguiente: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Un tema que reviste interés en el marco de discusiones de la disciplina.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Puede ser  algo que haga referencia profesional o social.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Conocimientos en la carrera.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A quienes pueda resultarle de utilidad los resultados de la investigación.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2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76470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1.1.Revisión bibliográfica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Fundamental  que vamos conociendo autores relevantes respecto al tema de interés. Enfoques que fueron estudiados. Esos problemas.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Conocer espacios que otros investigadores han dejado., interrogantes que han quedado.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8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1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2.Título del Proyecto</a:t>
            </a:r>
          </a:p>
          <a:p>
            <a:pPr lvl="0"/>
            <a:endParaRPr lang="es-ES" sz="2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Describir con exactitud, pocas palabras , elegir tema y alcance de la propuesta. Título con exactitud.     </a:t>
            </a: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Contexto espacial y la modalidad del Trabajo de Grado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Puede modificarse a medida que avancen. Ayuda a pensar en el objeto que le interesa investigar.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2.1. Tipos y Formatos</a:t>
            </a:r>
          </a:p>
          <a:p>
            <a:pPr lvl="0"/>
            <a:r>
              <a:rPr lang="es-ES" dirty="0">
                <a:solidFill>
                  <a:prstClr val="white"/>
                </a:solidFill>
                <a:latin typeface="Lucida Sans" pitchFamily="34" charset="0"/>
              </a:rPr>
              <a:t> a</a:t>
            </a:r>
            <a:r>
              <a:rPr lang="es-E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Monográfico-b)Intervención profesional- c)Creación Profesional 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9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6764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Trabajo Monográfico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Trabajo académico sobre tema delimitado con aporte de conocimiento en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comunicación con producción de conocimiento. Tendrá extensión de 15.000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a 25.000 palabras sin considerar referencias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bibliográficas,ápendices</a:t>
            </a:r>
            <a:r>
              <a:rPr lang="es-ES" dirty="0">
                <a:latin typeface="Arial" pitchFamily="34" charset="0"/>
                <a:cs typeface="Arial" pitchFamily="34" charset="0"/>
              </a:rPr>
              <a:t> y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anexos.</a:t>
            </a:r>
          </a:p>
          <a:p>
            <a:endParaRPr lang="es-ES" b="1" dirty="0">
              <a:latin typeface="Arial" pitchFamily="34" charset="0"/>
              <a:cs typeface="Arial" pitchFamily="34" charset="0"/>
            </a:endParaRPr>
          </a:p>
          <a:p>
            <a:r>
              <a:rPr lang="es-ES" b="1" dirty="0">
                <a:latin typeface="Arial" pitchFamily="34" charset="0"/>
                <a:cs typeface="Arial" pitchFamily="34" charset="0"/>
              </a:rPr>
              <a:t> b.    Trabajo de intervención profesional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Intervención de práctica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preprofesional</a:t>
            </a:r>
            <a:r>
              <a:rPr lang="es-ES" dirty="0">
                <a:latin typeface="Arial" pitchFamily="34" charset="0"/>
                <a:cs typeface="Arial" pitchFamily="34" charset="0"/>
              </a:rPr>
              <a:t> o de extensión que haya implicado un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proyecto, ejecución y evaluación. Extensión de 15.000/25.000 palabras.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 sin considerar anexos, bibliografía.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c.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Trabajo de creación profesional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Consistirán en producciones, obras , proyectos radiales, multimedia campañas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publicitarias, realizaciones de un producto. Formato a definir por el tutor en </a:t>
            </a:r>
          </a:p>
          <a:p>
            <a:r>
              <a:rPr lang="es-ES" dirty="0">
                <a:latin typeface="Arial" pitchFamily="34" charset="0"/>
                <a:cs typeface="Arial" pitchFamily="34" charset="0"/>
              </a:rPr>
              <a:t>       acuerdo con el estudiante.</a:t>
            </a:r>
          </a:p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81242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88640"/>
            <a:ext cx="6750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Una vez titulado  se puede hacer alguna pregunta:</a:t>
            </a:r>
          </a:p>
          <a:p>
            <a:pPr lvl="0"/>
            <a:endParaRPr lang="es-E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El título  da cuenta del tipo de estudio a realizar? Define el contexto  espacial y temporal?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s-ES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Pone de manifiesto algunos de los aspectos que se van a estudiar?</a:t>
            </a:r>
          </a:p>
          <a:p>
            <a:pPr lvl="0"/>
            <a:endParaRPr lang="es-ES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4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16633"/>
            <a:ext cx="85689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" pitchFamily="34" charset="0"/>
              </a:rPr>
              <a:t>3. 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Planteamiento del problema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Contextualizar el problema generando una pregunta concreta que se quiera contestar.  El « problema»    implica un vacío en el conocimiento.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Foco de la  investigación con respuesta  a la pregunta.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kern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Debemos asegurarnos: 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las preguntas que inician el proceso no han sido respondidas antes o no han sido en este sentido.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s-ES" sz="20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 las preguntas tengan importancia académica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Que</a:t>
            </a:r>
            <a:r>
              <a:rPr kumimoji="0" lang="es-ES" sz="2000" b="0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tengamos un desarrollo de acción para revertir el problema.</a:t>
            </a: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kern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4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92696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Existe acuerdo dentro del campo de la  investigación del modo en que se plantea  el problema de investigación a partir de los elementos que lo componen:</a:t>
            </a: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las preguntas que guiarán la investigación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La justificación del trabajo a realizar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 contexto que se encuentra el problema a estudiar/ resolver</a:t>
            </a:r>
          </a:p>
        </p:txBody>
      </p:sp>
    </p:spTree>
    <p:extLst>
      <p:ext uri="{BB962C8B-B14F-4D97-AF65-F5344CB8AC3E}">
        <p14:creationId xmlns:p14="http://schemas.microsoft.com/office/powerpoint/2010/main" val="2327160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1606</Words>
  <Application>Microsoft Office PowerPoint</Application>
  <PresentationFormat>Presentación en pantalla (4:3)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Lucida Sans</vt:lpstr>
      <vt:lpstr>Wingdings</vt:lpstr>
      <vt:lpstr>Tema de Office</vt:lpstr>
      <vt:lpstr>Seminario Taller de Grado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SeminarioTaller de Grado</dc:title>
  <dc:creator>Alejandro</dc:creator>
  <cp:lastModifiedBy>Alvaro Gascue</cp:lastModifiedBy>
  <cp:revision>84</cp:revision>
  <dcterms:created xsi:type="dcterms:W3CDTF">2020-07-31T18:57:48Z</dcterms:created>
  <dcterms:modified xsi:type="dcterms:W3CDTF">2020-09-10T22:07:23Z</dcterms:modified>
</cp:coreProperties>
</file>