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83" r:id="rId4"/>
    <p:sldId id="257" r:id="rId5"/>
    <p:sldId id="284" r:id="rId6"/>
    <p:sldId id="285" r:id="rId7"/>
    <p:sldId id="258" r:id="rId8"/>
    <p:sldId id="286" r:id="rId9"/>
    <p:sldId id="259" r:id="rId10"/>
    <p:sldId id="282" r:id="rId11"/>
    <p:sldId id="276" r:id="rId12"/>
    <p:sldId id="287" r:id="rId13"/>
    <p:sldId id="295" r:id="rId14"/>
    <p:sldId id="292" r:id="rId15"/>
    <p:sldId id="294" r:id="rId16"/>
    <p:sldId id="293" r:id="rId17"/>
    <p:sldId id="260" r:id="rId18"/>
    <p:sldId id="288" r:id="rId19"/>
    <p:sldId id="261" r:id="rId20"/>
    <p:sldId id="289" r:id="rId21"/>
    <p:sldId id="290" r:id="rId22"/>
    <p:sldId id="262" r:id="rId23"/>
    <p:sldId id="296" r:id="rId24"/>
    <p:sldId id="266" r:id="rId25"/>
    <p:sldId id="291" r:id="rId26"/>
    <p:sldId id="263" r:id="rId27"/>
    <p:sldId id="297" r:id="rId28"/>
    <p:sldId id="264" r:id="rId29"/>
    <p:sldId id="298" r:id="rId30"/>
    <p:sldId id="299" r:id="rId31"/>
    <p:sldId id="300" r:id="rId32"/>
    <p:sldId id="277" r:id="rId33"/>
    <p:sldId id="279" r:id="rId34"/>
    <p:sldId id="280" r:id="rId35"/>
    <p:sldId id="281" r:id="rId36"/>
    <p:sldId id="301" r:id="rId37"/>
    <p:sldId id="265" r:id="rId38"/>
    <p:sldId id="302" r:id="rId39"/>
    <p:sldId id="303" r:id="rId40"/>
    <p:sldId id="304" r:id="rId41"/>
    <p:sldId id="267" r:id="rId42"/>
    <p:sldId id="268" r:id="rId43"/>
    <p:sldId id="305" r:id="rId44"/>
    <p:sldId id="306" r:id="rId45"/>
    <p:sldId id="273" r:id="rId46"/>
    <p:sldId id="274" r:id="rId47"/>
    <p:sldId id="275" r:id="rId48"/>
    <p:sldId id="269" r:id="rId49"/>
    <p:sldId id="307" r:id="rId50"/>
    <p:sldId id="308" r:id="rId51"/>
    <p:sldId id="309" r:id="rId52"/>
    <p:sldId id="310" r:id="rId53"/>
    <p:sldId id="311" r:id="rId54"/>
    <p:sldId id="312" r:id="rId55"/>
    <p:sldId id="313" r:id="rId56"/>
    <p:sldId id="271" r:id="rId57"/>
    <p:sldId id="314" r:id="rId58"/>
    <p:sldId id="316" r:id="rId59"/>
    <p:sldId id="315" r:id="rId60"/>
    <p:sldId id="272" r:id="rId61"/>
    <p:sldId id="317" r:id="rId62"/>
    <p:sldId id="318" r:id="rId63"/>
    <p:sldId id="319" r:id="rId64"/>
    <p:sldId id="320" r:id="rId65"/>
    <p:sldId id="321" r:id="rId66"/>
    <p:sldId id="323" r:id="rId67"/>
    <p:sldId id="322" r:id="rId6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8" d="100"/>
          <a:sy n="88" d="100"/>
        </p:scale>
        <p:origin x="133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0F10DB3C-1549-4C06-B2B3-7993AB5A5824}" type="datetimeFigureOut">
              <a:rPr lang="es-ES" smtClean="0"/>
              <a:t>17/09/2021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F4E7D2C-D8B9-4A97-8518-836903AB77D0}" type="slidenum">
              <a:rPr lang="es-ES" smtClean="0"/>
              <a:t>‹Nº›</a:t>
            </a:fld>
            <a:endParaRPr lang="es-ES"/>
          </a:p>
        </p:txBody>
      </p:sp>
    </p:spTree>
    <p:extLst>
      <p:ext uri="{BB962C8B-B14F-4D97-AF65-F5344CB8AC3E}">
        <p14:creationId xmlns:p14="http://schemas.microsoft.com/office/powerpoint/2010/main" val="318106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0F10DB3C-1549-4C06-B2B3-7993AB5A5824}" type="datetimeFigureOut">
              <a:rPr lang="es-ES" smtClean="0"/>
              <a:t>17/09/2021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F4E7D2C-D8B9-4A97-8518-836903AB77D0}" type="slidenum">
              <a:rPr lang="es-ES" smtClean="0"/>
              <a:t>‹Nº›</a:t>
            </a:fld>
            <a:endParaRPr lang="es-ES"/>
          </a:p>
        </p:txBody>
      </p:sp>
    </p:spTree>
    <p:extLst>
      <p:ext uri="{BB962C8B-B14F-4D97-AF65-F5344CB8AC3E}">
        <p14:creationId xmlns:p14="http://schemas.microsoft.com/office/powerpoint/2010/main" val="3887017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0F10DB3C-1549-4C06-B2B3-7993AB5A5824}" type="datetimeFigureOut">
              <a:rPr lang="es-ES" smtClean="0"/>
              <a:t>17/09/2021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F4E7D2C-D8B9-4A97-8518-836903AB77D0}" type="slidenum">
              <a:rPr lang="es-ES" smtClean="0"/>
              <a:t>‹Nº›</a:t>
            </a:fld>
            <a:endParaRPr lang="es-ES"/>
          </a:p>
        </p:txBody>
      </p:sp>
    </p:spTree>
    <p:extLst>
      <p:ext uri="{BB962C8B-B14F-4D97-AF65-F5344CB8AC3E}">
        <p14:creationId xmlns:p14="http://schemas.microsoft.com/office/powerpoint/2010/main" val="202286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0F10DB3C-1549-4C06-B2B3-7993AB5A5824}" type="datetimeFigureOut">
              <a:rPr lang="es-ES" smtClean="0"/>
              <a:t>17/09/2021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F4E7D2C-D8B9-4A97-8518-836903AB77D0}" type="slidenum">
              <a:rPr lang="es-ES" smtClean="0"/>
              <a:t>‹Nº›</a:t>
            </a:fld>
            <a:endParaRPr lang="es-ES"/>
          </a:p>
        </p:txBody>
      </p:sp>
    </p:spTree>
    <p:extLst>
      <p:ext uri="{BB962C8B-B14F-4D97-AF65-F5344CB8AC3E}">
        <p14:creationId xmlns:p14="http://schemas.microsoft.com/office/powerpoint/2010/main" val="3239359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F10DB3C-1549-4C06-B2B3-7993AB5A5824}" type="datetimeFigureOut">
              <a:rPr lang="es-ES" smtClean="0"/>
              <a:t>17/09/2021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F4E7D2C-D8B9-4A97-8518-836903AB77D0}" type="slidenum">
              <a:rPr lang="es-ES" smtClean="0"/>
              <a:t>‹Nº›</a:t>
            </a:fld>
            <a:endParaRPr lang="es-ES"/>
          </a:p>
        </p:txBody>
      </p:sp>
    </p:spTree>
    <p:extLst>
      <p:ext uri="{BB962C8B-B14F-4D97-AF65-F5344CB8AC3E}">
        <p14:creationId xmlns:p14="http://schemas.microsoft.com/office/powerpoint/2010/main" val="913356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0F10DB3C-1549-4C06-B2B3-7993AB5A5824}" type="datetimeFigureOut">
              <a:rPr lang="es-ES" smtClean="0"/>
              <a:t>17/09/2021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F4E7D2C-D8B9-4A97-8518-836903AB77D0}" type="slidenum">
              <a:rPr lang="es-ES" smtClean="0"/>
              <a:t>‹Nº›</a:t>
            </a:fld>
            <a:endParaRPr lang="es-ES"/>
          </a:p>
        </p:txBody>
      </p:sp>
    </p:spTree>
    <p:extLst>
      <p:ext uri="{BB962C8B-B14F-4D97-AF65-F5344CB8AC3E}">
        <p14:creationId xmlns:p14="http://schemas.microsoft.com/office/powerpoint/2010/main" val="3098854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0F10DB3C-1549-4C06-B2B3-7993AB5A5824}" type="datetimeFigureOut">
              <a:rPr lang="es-ES" smtClean="0"/>
              <a:t>17/09/2021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F4E7D2C-D8B9-4A97-8518-836903AB77D0}" type="slidenum">
              <a:rPr lang="es-ES" smtClean="0"/>
              <a:t>‹Nº›</a:t>
            </a:fld>
            <a:endParaRPr lang="es-ES"/>
          </a:p>
        </p:txBody>
      </p:sp>
    </p:spTree>
    <p:extLst>
      <p:ext uri="{BB962C8B-B14F-4D97-AF65-F5344CB8AC3E}">
        <p14:creationId xmlns:p14="http://schemas.microsoft.com/office/powerpoint/2010/main" val="339276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0F10DB3C-1549-4C06-B2B3-7993AB5A5824}" type="datetimeFigureOut">
              <a:rPr lang="es-ES" smtClean="0"/>
              <a:t>17/09/2021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F4E7D2C-D8B9-4A97-8518-836903AB77D0}" type="slidenum">
              <a:rPr lang="es-ES" smtClean="0"/>
              <a:t>‹Nº›</a:t>
            </a:fld>
            <a:endParaRPr lang="es-ES"/>
          </a:p>
        </p:txBody>
      </p:sp>
    </p:spTree>
    <p:extLst>
      <p:ext uri="{BB962C8B-B14F-4D97-AF65-F5344CB8AC3E}">
        <p14:creationId xmlns:p14="http://schemas.microsoft.com/office/powerpoint/2010/main" val="2946305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10DB3C-1549-4C06-B2B3-7993AB5A5824}" type="datetimeFigureOut">
              <a:rPr lang="es-ES" smtClean="0"/>
              <a:t>17/09/2021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F4E7D2C-D8B9-4A97-8518-836903AB77D0}" type="slidenum">
              <a:rPr lang="es-ES" smtClean="0"/>
              <a:t>‹Nº›</a:t>
            </a:fld>
            <a:endParaRPr lang="es-ES"/>
          </a:p>
        </p:txBody>
      </p:sp>
    </p:spTree>
    <p:extLst>
      <p:ext uri="{BB962C8B-B14F-4D97-AF65-F5344CB8AC3E}">
        <p14:creationId xmlns:p14="http://schemas.microsoft.com/office/powerpoint/2010/main" val="1060616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F10DB3C-1549-4C06-B2B3-7993AB5A5824}" type="datetimeFigureOut">
              <a:rPr lang="es-ES" smtClean="0"/>
              <a:t>17/09/2021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F4E7D2C-D8B9-4A97-8518-836903AB77D0}" type="slidenum">
              <a:rPr lang="es-ES" smtClean="0"/>
              <a:t>‹Nº›</a:t>
            </a:fld>
            <a:endParaRPr lang="es-ES"/>
          </a:p>
        </p:txBody>
      </p:sp>
    </p:spTree>
    <p:extLst>
      <p:ext uri="{BB962C8B-B14F-4D97-AF65-F5344CB8AC3E}">
        <p14:creationId xmlns:p14="http://schemas.microsoft.com/office/powerpoint/2010/main" val="378683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F10DB3C-1549-4C06-B2B3-7993AB5A5824}" type="datetimeFigureOut">
              <a:rPr lang="es-ES" smtClean="0"/>
              <a:t>17/09/2021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F4E7D2C-D8B9-4A97-8518-836903AB77D0}" type="slidenum">
              <a:rPr lang="es-ES" smtClean="0"/>
              <a:t>‹Nº›</a:t>
            </a:fld>
            <a:endParaRPr lang="es-ES"/>
          </a:p>
        </p:txBody>
      </p:sp>
    </p:spTree>
    <p:extLst>
      <p:ext uri="{BB962C8B-B14F-4D97-AF65-F5344CB8AC3E}">
        <p14:creationId xmlns:p14="http://schemas.microsoft.com/office/powerpoint/2010/main" val="3538871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0DB3C-1549-4C06-B2B3-7993AB5A5824}" type="datetimeFigureOut">
              <a:rPr lang="es-ES" smtClean="0"/>
              <a:t>17/09/2021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E7D2C-D8B9-4A97-8518-836903AB77D0}" type="slidenum">
              <a:rPr lang="es-ES" smtClean="0"/>
              <a:t>‹Nº›</a:t>
            </a:fld>
            <a:endParaRPr lang="es-ES"/>
          </a:p>
        </p:txBody>
      </p:sp>
    </p:spTree>
    <p:extLst>
      <p:ext uri="{BB962C8B-B14F-4D97-AF65-F5344CB8AC3E}">
        <p14:creationId xmlns:p14="http://schemas.microsoft.com/office/powerpoint/2010/main" val="12365611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74999"/>
            <a:ext cx="7772400" cy="1470025"/>
          </a:xfrm>
        </p:spPr>
        <p:txBody>
          <a:bodyPr/>
          <a:lstStyle/>
          <a:p>
            <a:r>
              <a:rPr lang="es-ES" dirty="0" err="1">
                <a:solidFill>
                  <a:srgbClr val="FF0000"/>
                </a:solidFill>
              </a:rPr>
              <a:t>SeminarioTaller</a:t>
            </a:r>
            <a:r>
              <a:rPr lang="es-ES" dirty="0">
                <a:solidFill>
                  <a:srgbClr val="FF0000"/>
                </a:solidFill>
              </a:rPr>
              <a:t> de Grado</a:t>
            </a:r>
          </a:p>
        </p:txBody>
      </p:sp>
      <p:sp>
        <p:nvSpPr>
          <p:cNvPr id="3" name="2 Subtítulo"/>
          <p:cNvSpPr>
            <a:spLocks noGrp="1"/>
          </p:cNvSpPr>
          <p:nvPr>
            <p:ph type="subTitle" idx="1"/>
          </p:nvPr>
        </p:nvSpPr>
        <p:spPr/>
        <p:txBody>
          <a:bodyPr/>
          <a:lstStyle/>
          <a:p>
            <a:r>
              <a:rPr lang="es-ES" dirty="0">
                <a:solidFill>
                  <a:srgbClr val="FF0000"/>
                </a:solidFill>
              </a:rPr>
              <a:t>FIC  2021</a:t>
            </a:r>
          </a:p>
        </p:txBody>
      </p:sp>
    </p:spTree>
    <p:extLst>
      <p:ext uri="{BB962C8B-B14F-4D97-AF65-F5344CB8AC3E}">
        <p14:creationId xmlns:p14="http://schemas.microsoft.com/office/powerpoint/2010/main" val="1491461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2163628"/>
            <a:ext cx="8676456" cy="3785652"/>
          </a:xfrm>
          <a:prstGeom prst="rect">
            <a:avLst/>
          </a:prstGeom>
          <a:noFill/>
        </p:spPr>
        <p:txBody>
          <a:bodyPr wrap="square" rtlCol="0">
            <a:spAutoFit/>
          </a:bodyPr>
          <a:lstStyle/>
          <a:p>
            <a:pPr marL="342900" lvl="0" indent="-342900">
              <a:buAutoNum type="alphaLcPeriod"/>
            </a:pPr>
            <a:r>
              <a:rPr lang="es-ES" b="1" dirty="0">
                <a:latin typeface="Candara" pitchFamily="34" charset="0"/>
                <a:cs typeface="Arial" pitchFamily="34" charset="0"/>
              </a:rPr>
              <a:t>T</a:t>
            </a:r>
            <a:r>
              <a:rPr lang="es-ES" sz="2000" b="1" dirty="0">
                <a:solidFill>
                  <a:prstClr val="white"/>
                </a:solidFill>
                <a:latin typeface="Candara" pitchFamily="34" charset="0"/>
                <a:cs typeface="Arial" pitchFamily="34" charset="0"/>
              </a:rPr>
              <a:t>rabajo Monográfico</a:t>
            </a:r>
          </a:p>
          <a:p>
            <a:pPr lvl="0"/>
            <a:r>
              <a:rPr lang="es-ES" sz="2000" b="1" dirty="0">
                <a:solidFill>
                  <a:prstClr val="white"/>
                </a:solidFill>
                <a:latin typeface="Candara" pitchFamily="34" charset="0"/>
                <a:cs typeface="Arial" pitchFamily="34" charset="0"/>
              </a:rPr>
              <a:t>       </a:t>
            </a:r>
            <a:r>
              <a:rPr lang="es-ES" dirty="0">
                <a:solidFill>
                  <a:prstClr val="white"/>
                </a:solidFill>
                <a:latin typeface="Candara" pitchFamily="34" charset="0"/>
                <a:cs typeface="Arial" pitchFamily="34" charset="0"/>
              </a:rPr>
              <a:t>Consistirá  en una monografía ,trabajo académico delimitado sobre un tema que </a:t>
            </a:r>
          </a:p>
          <a:p>
            <a:pPr lvl="0"/>
            <a:r>
              <a:rPr lang="es-ES" dirty="0">
                <a:solidFill>
                  <a:prstClr val="white"/>
                </a:solidFill>
                <a:latin typeface="Candara" pitchFamily="34" charset="0"/>
                <a:cs typeface="Arial" pitchFamily="34" charset="0"/>
              </a:rPr>
              <a:t>         implique un aporte a la acumulación de conocimiento en el campo de la </a:t>
            </a:r>
          </a:p>
          <a:p>
            <a:pPr lvl="0"/>
            <a:r>
              <a:rPr lang="es-ES" dirty="0">
                <a:solidFill>
                  <a:prstClr val="white"/>
                </a:solidFill>
                <a:latin typeface="Candara" pitchFamily="34" charset="0"/>
                <a:cs typeface="Arial" pitchFamily="34" charset="0"/>
              </a:rPr>
              <a:t>        comunicación., sin que signifique  necesariamente producción de conocimiento.</a:t>
            </a:r>
            <a:endParaRPr lang="es-ES" dirty="0">
              <a:latin typeface="Candara" pitchFamily="34" charset="0"/>
              <a:cs typeface="Arial" pitchFamily="34" charset="0"/>
            </a:endParaRPr>
          </a:p>
          <a:p>
            <a:pPr lvl="0"/>
            <a:r>
              <a:rPr lang="es-ES" dirty="0">
                <a:latin typeface="Candara" pitchFamily="34" charset="0"/>
                <a:cs typeface="Arial" pitchFamily="34" charset="0"/>
              </a:rPr>
              <a:t>       Tendrá extensión de 15.000 a 25.000 palabras sin considerar referencias </a:t>
            </a:r>
          </a:p>
          <a:p>
            <a:pPr lvl="0"/>
            <a:r>
              <a:rPr lang="es-ES" dirty="0">
                <a:latin typeface="Candara" pitchFamily="34" charset="0"/>
                <a:cs typeface="Arial" pitchFamily="34" charset="0"/>
              </a:rPr>
              <a:t>        bibliográficas, </a:t>
            </a:r>
            <a:r>
              <a:rPr lang="es-ES" dirty="0" err="1">
                <a:latin typeface="Candara" pitchFamily="34" charset="0"/>
                <a:cs typeface="Arial" pitchFamily="34" charset="0"/>
              </a:rPr>
              <a:t>ápendices</a:t>
            </a:r>
            <a:r>
              <a:rPr lang="es-ES" dirty="0">
                <a:latin typeface="Candara" pitchFamily="34" charset="0"/>
                <a:cs typeface="Arial" pitchFamily="34" charset="0"/>
              </a:rPr>
              <a:t> y anexos.</a:t>
            </a:r>
          </a:p>
          <a:p>
            <a:endParaRPr lang="es-ES" b="1" dirty="0">
              <a:latin typeface="Candara" pitchFamily="34" charset="0"/>
              <a:cs typeface="Arial" pitchFamily="34" charset="0"/>
            </a:endParaRPr>
          </a:p>
          <a:p>
            <a:r>
              <a:rPr lang="es-ES" b="1" dirty="0">
                <a:latin typeface="Candara" pitchFamily="34" charset="0"/>
                <a:cs typeface="Arial" pitchFamily="34" charset="0"/>
              </a:rPr>
              <a:t> b.    Trabajo de intervención profesional</a:t>
            </a:r>
          </a:p>
          <a:p>
            <a:r>
              <a:rPr lang="es-ES" dirty="0">
                <a:latin typeface="Candara" pitchFamily="34" charset="0"/>
                <a:cs typeface="Arial" pitchFamily="34" charset="0"/>
              </a:rPr>
              <a:t>        Intervención de práctica </a:t>
            </a:r>
            <a:r>
              <a:rPr lang="es-ES" dirty="0" err="1">
                <a:latin typeface="Candara" pitchFamily="34" charset="0"/>
                <a:cs typeface="Arial" pitchFamily="34" charset="0"/>
              </a:rPr>
              <a:t>preprofesional</a:t>
            </a:r>
            <a:r>
              <a:rPr lang="es-ES" dirty="0">
                <a:latin typeface="Candara" pitchFamily="34" charset="0"/>
                <a:cs typeface="Arial" pitchFamily="34" charset="0"/>
              </a:rPr>
              <a:t> o de extensión que haya implicado un </a:t>
            </a:r>
          </a:p>
          <a:p>
            <a:r>
              <a:rPr lang="es-ES" dirty="0">
                <a:latin typeface="Candara" pitchFamily="34" charset="0"/>
                <a:cs typeface="Arial" pitchFamily="34" charset="0"/>
              </a:rPr>
              <a:t>        proyecto de trabajo , ejecución y evaluación. Extensión de 15.000/25.000 palabras.</a:t>
            </a:r>
          </a:p>
          <a:p>
            <a:r>
              <a:rPr lang="es-ES" dirty="0">
                <a:latin typeface="Candara" pitchFamily="34" charset="0"/>
                <a:cs typeface="Arial" pitchFamily="34" charset="0"/>
              </a:rPr>
              <a:t>        sin considerar anexos, bibliografía.</a:t>
            </a:r>
          </a:p>
          <a:p>
            <a:endParaRPr lang="es-ES" dirty="0">
              <a:latin typeface="Candara" pitchFamily="34" charset="0"/>
              <a:cs typeface="Arial" pitchFamily="34" charset="0"/>
            </a:endParaRPr>
          </a:p>
          <a:p>
            <a:r>
              <a:rPr lang="es-ES" dirty="0">
                <a:latin typeface="Candara" pitchFamily="34" charset="0"/>
                <a:cs typeface="Arial" pitchFamily="34" charset="0"/>
              </a:rPr>
              <a:t>  </a:t>
            </a:r>
            <a:r>
              <a:rPr lang="es-ES" sz="2000" b="1" dirty="0">
                <a:latin typeface="Arial" pitchFamily="34" charset="0"/>
                <a:cs typeface="Arial" pitchFamily="34" charset="0"/>
              </a:rPr>
              <a:t>         </a:t>
            </a:r>
          </a:p>
        </p:txBody>
      </p:sp>
      <p:sp>
        <p:nvSpPr>
          <p:cNvPr id="3" name="2 Rectángulo"/>
          <p:cNvSpPr/>
          <p:nvPr/>
        </p:nvSpPr>
        <p:spPr>
          <a:xfrm>
            <a:off x="467544" y="476672"/>
            <a:ext cx="8352928" cy="1015663"/>
          </a:xfrm>
          <a:prstGeom prst="rect">
            <a:avLst/>
          </a:prstGeom>
        </p:spPr>
        <p:txBody>
          <a:bodyPr wrap="square">
            <a:spAutoFit/>
          </a:bodyPr>
          <a:lstStyle/>
          <a:p>
            <a:pPr lvl="0"/>
            <a:r>
              <a:rPr lang="es-ES" sz="2000" b="1" dirty="0">
                <a:solidFill>
                  <a:srgbClr val="FFFF00"/>
                </a:solidFill>
                <a:latin typeface="Candara" pitchFamily="34" charset="0"/>
                <a:cs typeface="Arial" pitchFamily="34" charset="0"/>
              </a:rPr>
              <a:t>1.4 Tipos y Formatos</a:t>
            </a:r>
          </a:p>
          <a:p>
            <a:pPr lvl="0"/>
            <a:r>
              <a:rPr lang="es-ES" sz="2000" dirty="0">
                <a:solidFill>
                  <a:prstClr val="white"/>
                </a:solidFill>
                <a:latin typeface="Candara" pitchFamily="34" charset="0"/>
              </a:rPr>
              <a:t> </a:t>
            </a:r>
          </a:p>
          <a:p>
            <a:pPr lvl="0"/>
            <a:r>
              <a:rPr lang="es-ES" sz="2000" dirty="0">
                <a:solidFill>
                  <a:prstClr val="white"/>
                </a:solidFill>
                <a:latin typeface="Candara" pitchFamily="34" charset="0"/>
              </a:rPr>
              <a:t>a</a:t>
            </a:r>
            <a:r>
              <a:rPr lang="es-ES" sz="2000" b="1" dirty="0">
                <a:solidFill>
                  <a:prstClr val="white"/>
                </a:solidFill>
                <a:latin typeface="Candara" pitchFamily="34" charset="0"/>
                <a:cs typeface="Arial" pitchFamily="34" charset="0"/>
              </a:rPr>
              <a:t>) </a:t>
            </a:r>
            <a:r>
              <a:rPr lang="es-ES" sz="2000" dirty="0">
                <a:solidFill>
                  <a:prstClr val="white"/>
                </a:solidFill>
                <a:latin typeface="Candara" pitchFamily="34" charset="0"/>
                <a:cs typeface="Arial" pitchFamily="34" charset="0"/>
              </a:rPr>
              <a:t>Monográfico-b)Intervención profesional- c)Creación Profesional </a:t>
            </a:r>
          </a:p>
        </p:txBody>
      </p:sp>
    </p:spTree>
    <p:extLst>
      <p:ext uri="{BB962C8B-B14F-4D97-AF65-F5344CB8AC3E}">
        <p14:creationId xmlns:p14="http://schemas.microsoft.com/office/powerpoint/2010/main" val="1812429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2420888"/>
            <a:ext cx="6750496" cy="2431435"/>
          </a:xfrm>
          <a:prstGeom prst="rect">
            <a:avLst/>
          </a:prstGeom>
        </p:spPr>
        <p:txBody>
          <a:bodyPr wrap="square">
            <a:spAutoFit/>
          </a:bodyPr>
          <a:lstStyle/>
          <a:p>
            <a:pPr lvl="0"/>
            <a:r>
              <a:rPr lang="es-ES" dirty="0">
                <a:solidFill>
                  <a:prstClr val="white"/>
                </a:solidFill>
                <a:latin typeface="Candara" panose="020E0502030303020204" pitchFamily="34" charset="0"/>
                <a:cs typeface="Arial" pitchFamily="34" charset="0"/>
              </a:rPr>
              <a:t>Una vez titulado  se puede hacer alguna pregunta:</a:t>
            </a:r>
          </a:p>
          <a:p>
            <a:pPr lvl="0"/>
            <a:endParaRPr lang="es-ES" dirty="0">
              <a:solidFill>
                <a:prstClr val="white"/>
              </a:solidFill>
              <a:latin typeface="Candara" panose="020E0502030303020204" pitchFamily="34" charset="0"/>
              <a:cs typeface="Arial" pitchFamily="34" charset="0"/>
            </a:endParaRPr>
          </a:p>
          <a:p>
            <a:pPr marL="285750" lvl="0" indent="-285750">
              <a:buFont typeface="Wingdings" pitchFamily="2" charset="2"/>
              <a:buChar char="§"/>
            </a:pPr>
            <a:r>
              <a:rPr lang="es-ES" sz="2000" i="1" dirty="0">
                <a:solidFill>
                  <a:prstClr val="white"/>
                </a:solidFill>
                <a:latin typeface="Candara" pitchFamily="34" charset="0"/>
                <a:cs typeface="Arial" pitchFamily="34" charset="0"/>
              </a:rPr>
              <a:t>El título  da cuenta del tipo de estudio a realizar? Define el contexto  espacial y temporal?</a:t>
            </a:r>
          </a:p>
          <a:p>
            <a:pPr marL="285750" lvl="0" indent="-285750">
              <a:buFont typeface="Wingdings" pitchFamily="2" charset="2"/>
              <a:buChar char="§"/>
            </a:pPr>
            <a:r>
              <a:rPr lang="es-ES" sz="2000" i="1" dirty="0">
                <a:solidFill>
                  <a:prstClr val="white"/>
                </a:solidFill>
                <a:latin typeface="Candara" pitchFamily="34" charset="0"/>
                <a:cs typeface="Arial" pitchFamily="34" charset="0"/>
              </a:rPr>
              <a:t>Pone de manifiesto algunos de los aspectos que se van a estudiar?</a:t>
            </a:r>
          </a:p>
          <a:p>
            <a:pPr lvl="0"/>
            <a:endParaRPr lang="es-ES" i="1" dirty="0">
              <a:solidFill>
                <a:prstClr val="white"/>
              </a:solidFill>
              <a:latin typeface="Arial" pitchFamily="34" charset="0"/>
              <a:cs typeface="Arial" pitchFamily="34" charset="0"/>
            </a:endParaRPr>
          </a:p>
          <a:p>
            <a:pPr lvl="0"/>
            <a:endParaRPr lang="es-ES" i="1" dirty="0">
              <a:solidFill>
                <a:prstClr val="white"/>
              </a:solidFill>
              <a:latin typeface="Arial" pitchFamily="34" charset="0"/>
              <a:cs typeface="Arial" pitchFamily="34" charset="0"/>
            </a:endParaRPr>
          </a:p>
        </p:txBody>
      </p:sp>
      <p:sp>
        <p:nvSpPr>
          <p:cNvPr id="3" name="2 Rectángulo"/>
          <p:cNvSpPr/>
          <p:nvPr/>
        </p:nvSpPr>
        <p:spPr>
          <a:xfrm>
            <a:off x="467544" y="404664"/>
            <a:ext cx="8424936" cy="1538883"/>
          </a:xfrm>
          <a:prstGeom prst="rect">
            <a:avLst/>
          </a:prstGeom>
        </p:spPr>
        <p:txBody>
          <a:bodyPr wrap="square">
            <a:spAutoFit/>
          </a:bodyPr>
          <a:lstStyle/>
          <a:p>
            <a:pPr lvl="0"/>
            <a:r>
              <a:rPr lang="es-ES" dirty="0">
                <a:solidFill>
                  <a:prstClr val="white"/>
                </a:solidFill>
                <a:latin typeface="Candara" pitchFamily="34" charset="0"/>
                <a:cs typeface="Arial" pitchFamily="34" charset="0"/>
              </a:rPr>
              <a:t>c. </a:t>
            </a:r>
            <a:r>
              <a:rPr lang="es-ES" b="1" dirty="0">
                <a:solidFill>
                  <a:prstClr val="white"/>
                </a:solidFill>
                <a:latin typeface="Candara" pitchFamily="34" charset="0"/>
                <a:cs typeface="Arial" pitchFamily="34" charset="0"/>
              </a:rPr>
              <a:t>Trabajo de creación profesional</a:t>
            </a:r>
          </a:p>
          <a:p>
            <a:pPr lvl="0"/>
            <a:r>
              <a:rPr lang="es-ES" dirty="0">
                <a:solidFill>
                  <a:prstClr val="white"/>
                </a:solidFill>
                <a:latin typeface="Candara" pitchFamily="34" charset="0"/>
                <a:cs typeface="Arial" pitchFamily="34" charset="0"/>
              </a:rPr>
              <a:t>    Consistirán en producciones, obras , proyectos radiales, multimedia campañas</a:t>
            </a:r>
          </a:p>
          <a:p>
            <a:pPr lvl="0"/>
            <a:r>
              <a:rPr lang="es-ES" dirty="0">
                <a:solidFill>
                  <a:prstClr val="white"/>
                </a:solidFill>
                <a:latin typeface="Candara" pitchFamily="34" charset="0"/>
                <a:cs typeface="Arial" pitchFamily="34" charset="0"/>
              </a:rPr>
              <a:t>    publicitarias, realizaciones de un producto. Formato a definir por </a:t>
            </a:r>
            <a:r>
              <a:rPr lang="es-ES" sz="2000" dirty="0">
                <a:solidFill>
                  <a:prstClr val="white"/>
                </a:solidFill>
                <a:latin typeface="Candara" pitchFamily="34" charset="0"/>
                <a:cs typeface="Arial" pitchFamily="34" charset="0"/>
              </a:rPr>
              <a:t>el tutor en </a:t>
            </a:r>
          </a:p>
          <a:p>
            <a:pPr lvl="0"/>
            <a:r>
              <a:rPr lang="es-ES" sz="2000" dirty="0">
                <a:solidFill>
                  <a:prstClr val="white"/>
                </a:solidFill>
                <a:latin typeface="Candara" pitchFamily="34" charset="0"/>
                <a:cs typeface="Arial" pitchFamily="34" charset="0"/>
              </a:rPr>
              <a:t>    </a:t>
            </a:r>
            <a:r>
              <a:rPr lang="es-ES" dirty="0">
                <a:solidFill>
                  <a:prstClr val="white"/>
                </a:solidFill>
                <a:latin typeface="Candara" pitchFamily="34" charset="0"/>
                <a:cs typeface="Arial" pitchFamily="34" charset="0"/>
              </a:rPr>
              <a:t>acuerdo con el estudiante Trabajo académico sobre tema delimitado</a:t>
            </a:r>
          </a:p>
          <a:p>
            <a:pPr lvl="0"/>
            <a:r>
              <a:rPr lang="es-ES" dirty="0">
                <a:solidFill>
                  <a:prstClr val="white"/>
                </a:solidFill>
                <a:latin typeface="Candara" pitchFamily="34" charset="0"/>
                <a:cs typeface="Arial" pitchFamily="34" charset="0"/>
              </a:rPr>
              <a:t>     con aporte de conocimiento </a:t>
            </a:r>
            <a:r>
              <a:rPr lang="es-ES" dirty="0">
                <a:solidFill>
                  <a:prstClr val="white"/>
                </a:solidFill>
                <a:latin typeface="Arial" pitchFamily="34" charset="0"/>
                <a:cs typeface="Arial" pitchFamily="34" charset="0"/>
              </a:rPr>
              <a:t>. Ver extensión.</a:t>
            </a:r>
          </a:p>
        </p:txBody>
      </p:sp>
      <p:sp>
        <p:nvSpPr>
          <p:cNvPr id="5" name="TextBox 4">
            <a:extLst>
              <a:ext uri="{FF2B5EF4-FFF2-40B4-BE49-F238E27FC236}">
                <a16:creationId xmlns:a16="http://schemas.microsoft.com/office/drawing/2014/main" id="{2917E18D-2D3D-4F92-95E3-89F983DBD1EB}"/>
              </a:ext>
            </a:extLst>
          </p:cNvPr>
          <p:cNvSpPr txBox="1"/>
          <p:nvPr/>
        </p:nvSpPr>
        <p:spPr>
          <a:xfrm>
            <a:off x="683568" y="4581128"/>
            <a:ext cx="5436096" cy="923330"/>
          </a:xfrm>
          <a:prstGeom prst="rect">
            <a:avLst/>
          </a:prstGeom>
          <a:noFill/>
        </p:spPr>
        <p:txBody>
          <a:bodyPr wrap="square">
            <a:spAutoFit/>
          </a:bodyPr>
          <a:lstStyle/>
          <a:p>
            <a:endParaRPr lang="es-UY" sz="1800" dirty="0">
              <a:latin typeface="Candara" panose="020E0502030303020204" pitchFamily="34" charset="0"/>
            </a:endParaRPr>
          </a:p>
          <a:p>
            <a:r>
              <a:rPr lang="es-UY" sz="1800" dirty="0">
                <a:latin typeface="Candara" panose="020E0502030303020204" pitchFamily="34" charset="0"/>
              </a:rPr>
              <a:t>El título debe ser claro y conciso. Establecer vínculo entre variables. No usar ambigüedades.</a:t>
            </a:r>
          </a:p>
        </p:txBody>
      </p:sp>
    </p:spTree>
    <p:extLst>
      <p:ext uri="{BB962C8B-B14F-4D97-AF65-F5344CB8AC3E}">
        <p14:creationId xmlns:p14="http://schemas.microsoft.com/office/powerpoint/2010/main" val="1330842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841643"/>
            <a:ext cx="8712968" cy="3877985"/>
          </a:xfrm>
          <a:prstGeom prst="rect">
            <a:avLst/>
          </a:prstGeom>
        </p:spPr>
        <p:txBody>
          <a:bodyPr wrap="square">
            <a:spAutoFit/>
          </a:bodyPr>
          <a:lstStyle/>
          <a:p>
            <a:pPr>
              <a:lnSpc>
                <a:spcPct val="115000"/>
              </a:lnSpc>
              <a:spcAft>
                <a:spcPts val="0"/>
              </a:spcAft>
            </a:pPr>
            <a:endParaRPr lang="es-ES" sz="2800" dirty="0">
              <a:latin typeface="Verdana"/>
              <a:ea typeface="Calibri"/>
              <a:cs typeface="Times New Roman"/>
            </a:endParaRPr>
          </a:p>
          <a:p>
            <a:pPr>
              <a:lnSpc>
                <a:spcPct val="115000"/>
              </a:lnSpc>
              <a:spcAft>
                <a:spcPts val="0"/>
              </a:spcAft>
            </a:pPr>
            <a:r>
              <a:rPr lang="es-ES" sz="2000" dirty="0">
                <a:latin typeface="Candara" pitchFamily="34" charset="0"/>
                <a:ea typeface="Calibri"/>
                <a:cs typeface="Times New Roman"/>
              </a:rPr>
              <a:t>Títulos vinculados con comunicación y tipo Monográfico:</a:t>
            </a:r>
          </a:p>
          <a:p>
            <a:pPr marL="342900" lvl="0" indent="-342900">
              <a:lnSpc>
                <a:spcPct val="150000"/>
              </a:lnSpc>
              <a:spcAft>
                <a:spcPts val="0"/>
              </a:spcAft>
              <a:buFont typeface="Arial"/>
              <a:buChar char="•"/>
            </a:pPr>
            <a:r>
              <a:rPr lang="es-ES" sz="2000" b="1" i="1" dirty="0">
                <a:latin typeface="Candara" pitchFamily="34" charset="0"/>
                <a:ea typeface="Times New Roman"/>
                <a:cs typeface="Calibri"/>
              </a:rPr>
              <a:t>La marca país “Uruguay Natural” en tiempos de pandemia”</a:t>
            </a:r>
            <a:endParaRPr lang="es-ES" sz="2000" dirty="0">
              <a:latin typeface="Candara" pitchFamily="34" charset="0"/>
              <a:ea typeface="Times New Roman"/>
              <a:cs typeface="Times New Roman"/>
            </a:endParaRPr>
          </a:p>
          <a:p>
            <a:pPr marL="342900" lvl="0" indent="-342900">
              <a:lnSpc>
                <a:spcPct val="150000"/>
              </a:lnSpc>
              <a:spcAft>
                <a:spcPts val="0"/>
              </a:spcAft>
              <a:buFont typeface="Arial"/>
              <a:buChar char="•"/>
            </a:pPr>
            <a:r>
              <a:rPr lang="es-ES" sz="2000" b="1" i="1" dirty="0">
                <a:latin typeface="Candara" pitchFamily="34" charset="0"/>
                <a:ea typeface="Times New Roman"/>
                <a:cs typeface="Times New Roman"/>
              </a:rPr>
              <a:t>Una aproximación a las necesidades del mercado laboral Uruguayo en Comunicación Publicitaria en el año 2019</a:t>
            </a:r>
            <a:endParaRPr lang="es-ES" sz="2000" i="1" dirty="0">
              <a:latin typeface="Candara" pitchFamily="34" charset="0"/>
              <a:ea typeface="Calibri"/>
              <a:cs typeface="Times New Roman"/>
            </a:endParaRPr>
          </a:p>
          <a:p>
            <a:pPr marL="342900" marR="279400" lvl="0" indent="-342900" algn="just">
              <a:lnSpc>
                <a:spcPct val="210000"/>
              </a:lnSpc>
              <a:spcAft>
                <a:spcPts val="0"/>
              </a:spcAft>
              <a:buFont typeface="Arial"/>
              <a:buChar char="•"/>
            </a:pPr>
            <a:r>
              <a:rPr lang="es-ES" sz="1600" b="1" i="1" dirty="0">
                <a:latin typeface="Verdana"/>
                <a:ea typeface="Times New Roman"/>
                <a:cs typeface="Times New Roman"/>
              </a:rPr>
              <a:t>Publicidad social: BSE  Campañas publicitarias  en medios y comunicación  sobre prevención de siniestros  de tránsito de 2019 a 2020.</a:t>
            </a:r>
            <a:endParaRPr lang="es-ES" sz="2400" i="1" dirty="0">
              <a:ea typeface="Calibri"/>
              <a:cs typeface="Times New Roman"/>
            </a:endParaRPr>
          </a:p>
        </p:txBody>
      </p:sp>
    </p:spTree>
    <p:extLst>
      <p:ext uri="{BB962C8B-B14F-4D97-AF65-F5344CB8AC3E}">
        <p14:creationId xmlns:p14="http://schemas.microsoft.com/office/powerpoint/2010/main" val="3519752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B43194-3631-4BD8-A3B7-8AAC514072E0}"/>
              </a:ext>
            </a:extLst>
          </p:cNvPr>
          <p:cNvSpPr txBox="1"/>
          <p:nvPr/>
        </p:nvSpPr>
        <p:spPr>
          <a:xfrm>
            <a:off x="251520" y="764704"/>
            <a:ext cx="8712968" cy="3970318"/>
          </a:xfrm>
          <a:prstGeom prst="rect">
            <a:avLst/>
          </a:prstGeom>
          <a:noFill/>
        </p:spPr>
        <p:txBody>
          <a:bodyPr wrap="square" rtlCol="0">
            <a:spAutoFit/>
          </a:bodyPr>
          <a:lstStyle/>
          <a:p>
            <a:r>
              <a:rPr lang="es-UY" sz="2400" dirty="0">
                <a:solidFill>
                  <a:srgbClr val="FFFF00"/>
                </a:solidFill>
                <a:latin typeface="Candara" panose="020E0502030303020204" pitchFamily="34" charset="0"/>
              </a:rPr>
              <a:t>1.5.Resumen</a:t>
            </a:r>
          </a:p>
          <a:p>
            <a:endParaRPr lang="es-UY" sz="2000" dirty="0">
              <a:latin typeface="Candara" panose="020E0502030303020204" pitchFamily="34" charset="0"/>
            </a:endParaRPr>
          </a:p>
          <a:p>
            <a:endParaRPr lang="es-UY" sz="2000" dirty="0">
              <a:latin typeface="Candara" panose="020E0502030303020204" pitchFamily="34" charset="0"/>
            </a:endParaRPr>
          </a:p>
          <a:p>
            <a:r>
              <a:rPr lang="es-UY" sz="2000" dirty="0">
                <a:latin typeface="Candara" panose="020E0502030303020204" pitchFamily="34" charset="0"/>
              </a:rPr>
              <a:t>Exponer en forma sintética y precisa en no más de 250palabras, en qué consistió tu investigación. Desarrollar los siguientes elementos:     </a:t>
            </a:r>
          </a:p>
          <a:p>
            <a:pPr marL="457200" indent="-457200">
              <a:buAutoNum type="alphaLcParenR"/>
            </a:pPr>
            <a:r>
              <a:rPr lang="es-UY" sz="2000" dirty="0">
                <a:latin typeface="Candara" panose="020E0502030303020204" pitchFamily="34" charset="0"/>
              </a:rPr>
              <a:t>El problema que estudiaste y desde qué disciplina y enfoque lo  trataste.</a:t>
            </a:r>
          </a:p>
          <a:p>
            <a:pPr marL="457200" indent="-457200">
              <a:buAutoNum type="alphaLcParenR"/>
            </a:pPr>
            <a:r>
              <a:rPr lang="es-UY" sz="2000" dirty="0">
                <a:latin typeface="Candara" panose="020E0502030303020204" pitchFamily="34" charset="0"/>
              </a:rPr>
              <a:t>Conceptos fundamentales,  </a:t>
            </a:r>
          </a:p>
          <a:p>
            <a:r>
              <a:rPr lang="es-UY" sz="2000" dirty="0">
                <a:latin typeface="Candara" panose="020E0502030303020204" pitchFamily="34" charset="0"/>
              </a:rPr>
              <a:t>        Breve referencia a tu unidad  de observación, sean procesos o nociones.</a:t>
            </a:r>
          </a:p>
          <a:p>
            <a:pPr marL="457200" indent="-457200">
              <a:buAutoNum type="alphaLcParenR" startAt="4"/>
            </a:pPr>
            <a:r>
              <a:rPr lang="es-UY" sz="2000" dirty="0">
                <a:latin typeface="Candara" panose="020E0502030303020204" pitchFamily="34" charset="0"/>
              </a:rPr>
              <a:t>Método de estudio e instrumentos de recolección de datos </a:t>
            </a:r>
          </a:p>
          <a:p>
            <a:pPr marL="457200" indent="-457200">
              <a:buAutoNum type="alphaLcParenR" startAt="4"/>
            </a:pPr>
            <a:r>
              <a:rPr lang="es-UY" sz="2000" dirty="0">
                <a:latin typeface="Candara" panose="020E0502030303020204" pitchFamily="34" charset="0"/>
              </a:rPr>
              <a:t>Conclusiones derivadas de la investigación.</a:t>
            </a:r>
          </a:p>
          <a:p>
            <a:endParaRPr lang="es-UY" sz="2400" dirty="0">
              <a:latin typeface="Candara" panose="020E0502030303020204" pitchFamily="34" charset="0"/>
            </a:endParaRPr>
          </a:p>
          <a:p>
            <a:endParaRPr lang="es-UY" sz="2400" dirty="0">
              <a:latin typeface="Candara" panose="020E0502030303020204" pitchFamily="34" charset="0"/>
            </a:endParaRPr>
          </a:p>
        </p:txBody>
      </p:sp>
    </p:spTree>
    <p:extLst>
      <p:ext uri="{BB962C8B-B14F-4D97-AF65-F5344CB8AC3E}">
        <p14:creationId xmlns:p14="http://schemas.microsoft.com/office/powerpoint/2010/main" val="2021353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55F0F5-B063-41F8-A1A1-875EC1AA5C24}"/>
              </a:ext>
            </a:extLst>
          </p:cNvPr>
          <p:cNvSpPr txBox="1"/>
          <p:nvPr/>
        </p:nvSpPr>
        <p:spPr>
          <a:xfrm>
            <a:off x="467544" y="548680"/>
            <a:ext cx="8496944" cy="3908762"/>
          </a:xfrm>
          <a:prstGeom prst="rect">
            <a:avLst/>
          </a:prstGeom>
          <a:noFill/>
        </p:spPr>
        <p:txBody>
          <a:bodyPr wrap="square" rtlCol="0">
            <a:spAutoFit/>
          </a:bodyPr>
          <a:lstStyle/>
          <a:p>
            <a:r>
              <a:rPr lang="es-UY" sz="2400" dirty="0">
                <a:solidFill>
                  <a:srgbClr val="FFFF00"/>
                </a:solidFill>
              </a:rPr>
              <a:t>1.6 Introducción</a:t>
            </a:r>
          </a:p>
          <a:p>
            <a:endParaRPr lang="es-UY" sz="2400" dirty="0"/>
          </a:p>
          <a:p>
            <a:r>
              <a:rPr lang="es-UY" sz="2000" dirty="0"/>
              <a:t>Describir de forma breve y clara el proyecto o TG y como estará estructurado el documenta presentado.</a:t>
            </a:r>
          </a:p>
          <a:p>
            <a:pPr marL="342900" indent="-342900">
              <a:buFont typeface="Wingdings" panose="05000000000000000000" pitchFamily="2" charset="2"/>
              <a:buChar char="§"/>
            </a:pPr>
            <a:r>
              <a:rPr lang="es-UY" sz="2000" dirty="0"/>
              <a:t>Su propósito es proveer información inicial al lector para ir enterándolo del contenido </a:t>
            </a:r>
            <a:r>
              <a:rPr lang="es-UY" sz="2000" dirty="0" err="1"/>
              <a:t>gral</a:t>
            </a:r>
            <a:r>
              <a:rPr lang="es-UY" sz="2000" dirty="0"/>
              <a:t> del documento.</a:t>
            </a:r>
          </a:p>
          <a:p>
            <a:pPr marL="342900" indent="-342900">
              <a:buFont typeface="Wingdings" panose="05000000000000000000" pitchFamily="2" charset="2"/>
              <a:buChar char="§"/>
            </a:pPr>
            <a:r>
              <a:rPr lang="es-UY" sz="2000" dirty="0"/>
              <a:t>Algunas de las afirmaciones que se van  viendo en esta sección ya aparecerán ampliadas en otras partes.</a:t>
            </a:r>
          </a:p>
          <a:p>
            <a:pPr marL="342900" indent="-342900">
              <a:buFont typeface="Wingdings" panose="05000000000000000000" pitchFamily="2" charset="2"/>
              <a:buChar char="§"/>
            </a:pPr>
            <a:endParaRPr lang="es-UY" sz="2000" dirty="0"/>
          </a:p>
          <a:p>
            <a:pPr marL="342900" indent="-342900">
              <a:buFont typeface="Wingdings" panose="05000000000000000000" pitchFamily="2" charset="2"/>
              <a:buChar char="§"/>
            </a:pPr>
            <a:r>
              <a:rPr lang="es-UY" sz="2000" dirty="0"/>
              <a:t>Debemos suponer que no todos los que lo lean tienen la misma información que el autor del TG, por eso conviene informar bien a los lectores de lo que trata el estudio.</a:t>
            </a:r>
          </a:p>
        </p:txBody>
      </p:sp>
    </p:spTree>
    <p:extLst>
      <p:ext uri="{BB962C8B-B14F-4D97-AF65-F5344CB8AC3E}">
        <p14:creationId xmlns:p14="http://schemas.microsoft.com/office/powerpoint/2010/main" val="2956590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666259-A1B7-41E4-9A2D-799600E47608}"/>
              </a:ext>
            </a:extLst>
          </p:cNvPr>
          <p:cNvSpPr txBox="1"/>
          <p:nvPr/>
        </p:nvSpPr>
        <p:spPr>
          <a:xfrm>
            <a:off x="107504" y="404664"/>
            <a:ext cx="9919021" cy="3908762"/>
          </a:xfrm>
          <a:prstGeom prst="rect">
            <a:avLst/>
          </a:prstGeom>
          <a:noFill/>
        </p:spPr>
        <p:txBody>
          <a:bodyPr wrap="square" rtlCol="0">
            <a:spAutoFit/>
          </a:bodyPr>
          <a:lstStyle/>
          <a:p>
            <a:r>
              <a:rPr lang="es-UY" sz="2400" dirty="0">
                <a:solidFill>
                  <a:srgbClr val="FFFF00"/>
                </a:solidFill>
                <a:latin typeface="Candara" panose="020E0502030303020204" pitchFamily="34" charset="0"/>
              </a:rPr>
              <a:t>Reglas que podemos seguir</a:t>
            </a:r>
          </a:p>
          <a:p>
            <a:endParaRPr lang="es-UY" sz="2400" dirty="0">
              <a:latin typeface="Candara" panose="020E0502030303020204" pitchFamily="34" charset="0"/>
            </a:endParaRPr>
          </a:p>
          <a:p>
            <a:pPr marL="457200" indent="-457200">
              <a:buAutoNum type="arabicPeriod"/>
            </a:pPr>
            <a:r>
              <a:rPr lang="es-UY" sz="2000" dirty="0">
                <a:latin typeface="Candara" panose="020E0502030303020204" pitchFamily="34" charset="0"/>
              </a:rPr>
              <a:t>Que corresponda a ciertos intereses que tengas, experiencia profesional y a</a:t>
            </a:r>
          </a:p>
          <a:p>
            <a:r>
              <a:rPr lang="es-UY" sz="2000" dirty="0">
                <a:latin typeface="Candara" panose="020E0502030303020204" pitchFamily="34" charset="0"/>
              </a:rPr>
              <a:t>       ciertas materias de interés que tuviste en tu formación.</a:t>
            </a:r>
          </a:p>
          <a:p>
            <a:r>
              <a:rPr lang="es-UY" sz="2000" dirty="0">
                <a:latin typeface="Candara" panose="020E0502030303020204" pitchFamily="34" charset="0"/>
              </a:rPr>
              <a:t> 2.   Las fuentes que recurras estén a tu alcance cultural ej.  Idiomas.</a:t>
            </a:r>
          </a:p>
          <a:p>
            <a:pPr marL="457200" indent="-457200">
              <a:buAutoNum type="arabicPeriod"/>
            </a:pPr>
            <a:endParaRPr lang="es-UY" sz="2000" dirty="0">
              <a:latin typeface="Candara" panose="020E0502030303020204" pitchFamily="34" charset="0"/>
            </a:endParaRPr>
          </a:p>
          <a:p>
            <a:r>
              <a:rPr lang="es-UY" sz="2000" dirty="0">
                <a:latin typeface="Candara" panose="020E0502030303020204" pitchFamily="34" charset="0"/>
              </a:rPr>
              <a:t> </a:t>
            </a:r>
          </a:p>
          <a:p>
            <a:endParaRPr lang="es-UY" sz="2000" dirty="0">
              <a:latin typeface="Candara" panose="020E0502030303020204" pitchFamily="34" charset="0"/>
            </a:endParaRPr>
          </a:p>
          <a:p>
            <a:endParaRPr lang="es-UY" sz="2000" dirty="0">
              <a:latin typeface="Candara" panose="020E0502030303020204" pitchFamily="34" charset="0"/>
            </a:endParaRPr>
          </a:p>
          <a:p>
            <a:pPr marL="457200" indent="-457200">
              <a:buAutoNum type="arabicPeriod"/>
            </a:pPr>
            <a:endParaRPr lang="es-UY" sz="2000" dirty="0">
              <a:latin typeface="Candara" panose="020E0502030303020204" pitchFamily="34" charset="0"/>
            </a:endParaRPr>
          </a:p>
          <a:p>
            <a:endParaRPr lang="es-UY" sz="2000" dirty="0">
              <a:latin typeface="Candara" panose="020E0502030303020204" pitchFamily="34" charset="0"/>
            </a:endParaRPr>
          </a:p>
          <a:p>
            <a:endParaRPr lang="es-UY" sz="2000" dirty="0">
              <a:latin typeface="Candara" panose="020E0502030303020204" pitchFamily="34" charset="0"/>
            </a:endParaRPr>
          </a:p>
        </p:txBody>
      </p:sp>
    </p:spTree>
    <p:extLst>
      <p:ext uri="{BB962C8B-B14F-4D97-AF65-F5344CB8AC3E}">
        <p14:creationId xmlns:p14="http://schemas.microsoft.com/office/powerpoint/2010/main" val="4016358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E41870-FDA9-4AB3-A8C6-70B3A91E1802}"/>
              </a:ext>
            </a:extLst>
          </p:cNvPr>
          <p:cNvSpPr txBox="1"/>
          <p:nvPr/>
        </p:nvSpPr>
        <p:spPr>
          <a:xfrm>
            <a:off x="251520" y="476672"/>
            <a:ext cx="8280920" cy="3600986"/>
          </a:xfrm>
          <a:prstGeom prst="rect">
            <a:avLst/>
          </a:prstGeom>
          <a:noFill/>
        </p:spPr>
        <p:txBody>
          <a:bodyPr wrap="square" rtlCol="0">
            <a:spAutoFit/>
          </a:bodyPr>
          <a:lstStyle/>
          <a:p>
            <a:r>
              <a:rPr lang="es-UY" sz="2400" dirty="0">
                <a:solidFill>
                  <a:srgbClr val="FFFF00"/>
                </a:solidFill>
                <a:latin typeface="Candara" panose="020E0502030303020204" pitchFamily="34" charset="0"/>
              </a:rPr>
              <a:t>1.7Antecedentes</a:t>
            </a:r>
            <a:endParaRPr lang="es-UY" sz="2400" i="1" dirty="0">
              <a:solidFill>
                <a:srgbClr val="FFFF00"/>
              </a:solidFill>
              <a:latin typeface="Candara" panose="020E0502030303020204" pitchFamily="34" charset="0"/>
            </a:endParaRPr>
          </a:p>
          <a:p>
            <a:endParaRPr lang="es-UY" sz="2000" dirty="0">
              <a:latin typeface="Candara" panose="020E0502030303020204" pitchFamily="34" charset="0"/>
            </a:endParaRPr>
          </a:p>
          <a:p>
            <a:r>
              <a:rPr lang="es-UY" sz="2000" dirty="0">
                <a:latin typeface="Candara" panose="020E0502030303020204" pitchFamily="34" charset="0"/>
              </a:rPr>
              <a:t>Describe tu unidad de observación y hacer una exposición </a:t>
            </a:r>
            <a:r>
              <a:rPr lang="es-UY" sz="2000" i="1" dirty="0" err="1">
                <a:latin typeface="Candara" panose="020E0502030303020204" pitchFamily="34" charset="0"/>
              </a:rPr>
              <a:t>gral</a:t>
            </a:r>
            <a:r>
              <a:rPr lang="es-UY" sz="2000" i="1" dirty="0">
                <a:latin typeface="Candara" panose="020E0502030303020204" pitchFamily="34" charset="0"/>
              </a:rPr>
              <a:t> del trabajo u </a:t>
            </a:r>
            <a:r>
              <a:rPr lang="es-UY" sz="2000" dirty="0">
                <a:latin typeface="Candara" panose="020E0502030303020204" pitchFamily="34" charset="0"/>
              </a:rPr>
              <a:t>otros similares que  traten el mismo tema .   Y exponer en lo que te basaste para hacer la investigación y sitúas el estado del conocimiento actual sobre tu objeto de estudio.</a:t>
            </a:r>
          </a:p>
          <a:p>
            <a:endParaRPr lang="es-UY" sz="2000" dirty="0">
              <a:latin typeface="Candara" panose="020E0502030303020204" pitchFamily="34" charset="0"/>
            </a:endParaRPr>
          </a:p>
          <a:p>
            <a:r>
              <a:rPr lang="es-UY" sz="2000" dirty="0">
                <a:latin typeface="Candara" panose="020E0502030303020204" pitchFamily="34" charset="0"/>
              </a:rPr>
              <a:t>Puede  desarrollar algunos de los subcapítulos o subtemas que serán guías para indicar los ítems planteados.</a:t>
            </a:r>
          </a:p>
          <a:p>
            <a:endParaRPr lang="es-UY" sz="2400" i="1" dirty="0">
              <a:latin typeface="Candara" panose="020E0502030303020204" pitchFamily="34" charset="0"/>
            </a:endParaRPr>
          </a:p>
          <a:p>
            <a:endParaRPr lang="es-UY" sz="2000" dirty="0">
              <a:latin typeface="Castellar" panose="020A0402060406010301" pitchFamily="18" charset="0"/>
            </a:endParaRPr>
          </a:p>
        </p:txBody>
      </p:sp>
    </p:spTree>
    <p:extLst>
      <p:ext uri="{BB962C8B-B14F-4D97-AF65-F5344CB8AC3E}">
        <p14:creationId xmlns:p14="http://schemas.microsoft.com/office/powerpoint/2010/main" val="2385155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116633"/>
            <a:ext cx="8568952" cy="666849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2800" b="1" i="0" u="none" strike="noStrike" kern="0" cap="none" spc="0" normalizeH="0" baseline="0" noProof="0" dirty="0">
                <a:ln>
                  <a:noFill/>
                </a:ln>
                <a:solidFill>
                  <a:srgbClr val="FFFF00"/>
                </a:solidFill>
                <a:effectLst/>
                <a:uLnTx/>
                <a:uFillTx/>
                <a:latin typeface="Candara" pitchFamily="34" charset="0"/>
              </a:rPr>
              <a:t>1.8. </a:t>
            </a:r>
            <a:r>
              <a:rPr kumimoji="0" lang="es-ES" sz="2400" b="1" i="0" u="none" strike="noStrike" kern="0" cap="none" spc="0" normalizeH="0" baseline="0" noProof="0" dirty="0">
                <a:ln>
                  <a:noFill/>
                </a:ln>
                <a:solidFill>
                  <a:srgbClr val="FFFF00"/>
                </a:solidFill>
                <a:effectLst/>
                <a:uLnTx/>
                <a:uFillTx/>
                <a:latin typeface="Candara" pitchFamily="34" charset="0"/>
                <a:cs typeface="Arial" pitchFamily="34" charset="0"/>
              </a:rPr>
              <a:t>Planteamiento del problema de investigación</a:t>
            </a:r>
          </a:p>
          <a:p>
            <a:pPr marL="0" marR="0" lvl="0" indent="0" defTabSz="914400" eaLnBrk="1" fontAlgn="auto" latinLnBrk="0" hangingPunct="1">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prstClr val="white"/>
              </a:solidFill>
              <a:effectLst/>
              <a:uLnTx/>
              <a:uFillTx/>
              <a:latin typeface="Candara"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ES" sz="2000" b="0" i="0" u="none" strike="noStrike" kern="0" cap="none" spc="0" normalizeH="0" baseline="0" noProof="0" dirty="0">
                <a:ln>
                  <a:noFill/>
                </a:ln>
                <a:solidFill>
                  <a:prstClr val="white"/>
                </a:solidFill>
                <a:effectLst/>
                <a:uLnTx/>
                <a:uFillTx/>
                <a:latin typeface="Candara" pitchFamily="34" charset="0"/>
                <a:cs typeface="Arial" pitchFamily="34" charset="0"/>
              </a:rPr>
              <a:t>Contextualizar el problema generando una pregunta concreta que se quiera contestar.  El « problema»    implica un vacío en el conocimiento. </a:t>
            </a:r>
          </a:p>
          <a:p>
            <a:pPr marL="0" marR="0" lvl="0" indent="0" defTabSz="914400" eaLnBrk="1" fontAlgn="auto" latinLnBrk="0" hangingPunct="1">
              <a:lnSpc>
                <a:spcPct val="100000"/>
              </a:lnSpc>
              <a:spcBef>
                <a:spcPts val="0"/>
              </a:spcBef>
              <a:spcAft>
                <a:spcPts val="0"/>
              </a:spcAft>
              <a:buClrTx/>
              <a:buSzTx/>
              <a:buFontTx/>
              <a:buNone/>
              <a:tabLst/>
              <a:defRPr/>
            </a:pPr>
            <a:r>
              <a:rPr lang="es-ES" sz="2000" kern="0" dirty="0">
                <a:solidFill>
                  <a:prstClr val="white"/>
                </a:solidFill>
                <a:latin typeface="Candara" pitchFamily="34" charset="0"/>
                <a:cs typeface="Arial" pitchFamily="34" charset="0"/>
              </a:rPr>
              <a:t>Descripción de lo que se quiere esclarecer o aclarar.</a:t>
            </a:r>
          </a:p>
          <a:p>
            <a:pPr marL="0" marR="0" lvl="0" indent="0" defTabSz="914400" eaLnBrk="1" fontAlgn="auto" latinLnBrk="0" hangingPunct="1">
              <a:lnSpc>
                <a:spcPct val="100000"/>
              </a:lnSpc>
              <a:spcBef>
                <a:spcPts val="0"/>
              </a:spcBef>
              <a:spcAft>
                <a:spcPts val="0"/>
              </a:spcAft>
              <a:buClrTx/>
              <a:buSzTx/>
              <a:buFontTx/>
              <a:buNone/>
              <a:tabLst/>
              <a:defRPr/>
            </a:pPr>
            <a:endParaRPr lang="es-ES" sz="2000" kern="0" dirty="0">
              <a:solidFill>
                <a:prstClr val="white"/>
              </a:solidFill>
              <a:latin typeface="Candara" pitchFamily="34" charset="0"/>
              <a:cs typeface="Arial" pitchFamily="34" charset="0"/>
            </a:endParaRPr>
          </a:p>
          <a:p>
            <a:pPr marL="342900" marR="0" lvl="0" indent="-342900" defTabSz="914400" eaLnBrk="1" fontAlgn="auto" latinLnBrk="0" hangingPunct="1">
              <a:lnSpc>
                <a:spcPct val="100000"/>
              </a:lnSpc>
              <a:spcBef>
                <a:spcPts val="0"/>
              </a:spcBef>
              <a:spcAft>
                <a:spcPts val="0"/>
              </a:spcAft>
              <a:buClrTx/>
              <a:buSzTx/>
              <a:buFont typeface="Wingdings" pitchFamily="2" charset="2"/>
              <a:buChar char="§"/>
              <a:tabLst/>
              <a:defRPr/>
            </a:pPr>
            <a:r>
              <a:rPr lang="es-ES" sz="2000" kern="0" dirty="0">
                <a:solidFill>
                  <a:prstClr val="white"/>
                </a:solidFill>
                <a:latin typeface="Candara" pitchFamily="34" charset="0"/>
                <a:cs typeface="Arial" pitchFamily="34" charset="0"/>
              </a:rPr>
              <a:t>Compuesto por una pregunta de conocimiento que sintetiza el problema y su contexto.</a:t>
            </a:r>
          </a:p>
          <a:p>
            <a:pPr marL="342900" marR="0" lvl="0" indent="-342900" defTabSz="914400" eaLnBrk="1" fontAlgn="auto" latinLnBrk="0" hangingPunct="1">
              <a:lnSpc>
                <a:spcPct val="100000"/>
              </a:lnSpc>
              <a:spcBef>
                <a:spcPts val="0"/>
              </a:spcBef>
              <a:spcAft>
                <a:spcPts val="0"/>
              </a:spcAft>
              <a:buClrTx/>
              <a:buSzTx/>
              <a:buFont typeface="Wingdings" pitchFamily="2" charset="2"/>
              <a:buChar char="§"/>
              <a:tabLst/>
              <a:defRPr/>
            </a:pPr>
            <a:endParaRPr kumimoji="0" lang="es-ES" sz="2000" b="0" i="0" u="none" strike="noStrike" kern="0" cap="none" spc="0" normalizeH="0" baseline="0" noProof="0" dirty="0">
              <a:ln>
                <a:noFill/>
              </a:ln>
              <a:solidFill>
                <a:prstClr val="white"/>
              </a:solidFill>
              <a:effectLst/>
              <a:uLnTx/>
              <a:uFillTx/>
              <a:latin typeface="Candara" pitchFamily="34" charset="0"/>
              <a:cs typeface="Arial" pitchFamily="34" charset="0"/>
            </a:endParaRPr>
          </a:p>
          <a:p>
            <a:pPr marL="342900" indent="-342900">
              <a:lnSpc>
                <a:spcPct val="115000"/>
              </a:lnSpc>
              <a:spcAft>
                <a:spcPts val="1000"/>
              </a:spcAft>
              <a:buFont typeface="Wingdings" pitchFamily="2" charset="2"/>
              <a:buChar char="§"/>
            </a:pPr>
            <a:r>
              <a:rPr lang="es-ES" sz="2000" dirty="0">
                <a:latin typeface="Candara" pitchFamily="34" charset="0"/>
                <a:ea typeface="Malgun Gothic Semilight" pitchFamily="34" charset="-128"/>
                <a:cs typeface="Malgun Gothic Semilight" pitchFamily="34" charset="-128"/>
              </a:rPr>
              <a:t>Entorno social, político, cultural, económico que otorga sentido al objeto de estudio. Cierta realidad institucional que cristaliza  en la redacción  de un diagnóstico</a:t>
            </a:r>
            <a:r>
              <a:rPr lang="es-ES" sz="2000" dirty="0">
                <a:latin typeface="Verdana"/>
                <a:ea typeface="Calibri"/>
                <a:cs typeface="Times New Roman"/>
              </a:rPr>
              <a:t>.</a:t>
            </a:r>
            <a:endParaRPr lang="es-ES" sz="2000" dirty="0">
              <a:ea typeface="Calibri"/>
              <a:cs typeface="Times New Roman"/>
            </a:endParaRPr>
          </a:p>
          <a:p>
            <a:pPr marL="342900" marR="0" lvl="0" indent="-342900" defTabSz="914400" eaLnBrk="1" fontAlgn="auto" latinLnBrk="0" hangingPunct="1">
              <a:lnSpc>
                <a:spcPct val="100000"/>
              </a:lnSpc>
              <a:spcBef>
                <a:spcPts val="0"/>
              </a:spcBef>
              <a:spcAft>
                <a:spcPts val="0"/>
              </a:spcAft>
              <a:buClrTx/>
              <a:buSzTx/>
              <a:buFont typeface="Wingdings" pitchFamily="2" charset="2"/>
              <a:buChar char="§"/>
              <a:tabLst/>
              <a:defRPr/>
            </a:pPr>
            <a:endParaRPr kumimoji="0" lang="es-ES" sz="2000" b="0" i="0" u="none" strike="noStrike" kern="0" cap="none" spc="0" normalizeH="0" baseline="0" noProof="0" dirty="0">
              <a:ln>
                <a:noFill/>
              </a:ln>
              <a:solidFill>
                <a:prstClr val="white"/>
              </a:solidFill>
              <a:effectLst/>
              <a:uLnTx/>
              <a:uFillTx/>
              <a:latin typeface="Candara"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s-ES" sz="2000" kern="0" dirty="0">
              <a:solidFill>
                <a:prstClr val="white"/>
              </a:solidFill>
              <a:latin typeface="Candara"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s-ES" sz="2000" b="0" i="0" u="none" strike="noStrike" kern="0" cap="none" spc="0" normalizeH="0" baseline="0" noProof="0" dirty="0">
              <a:ln>
                <a:noFill/>
              </a:ln>
              <a:solidFill>
                <a:prstClr val="white"/>
              </a:solidFill>
              <a:effectLst/>
              <a:uLnTx/>
              <a:uFillTx/>
              <a:latin typeface="Candara"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s-ES" sz="2000" b="0" i="0" u="none" strike="noStrike" kern="0" cap="none" spc="0" normalizeH="0" baseline="0" noProof="0" dirty="0">
                <a:ln>
                  <a:noFill/>
                </a:ln>
                <a:solidFill>
                  <a:prstClr val="white"/>
                </a:solidFill>
                <a:effectLst/>
                <a:uLnTx/>
                <a:uFillTx/>
                <a:latin typeface="Candara" pitchFamily="34" charset="0"/>
                <a:cs typeface="Arial" pitchFamily="34"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s-ES" sz="2000" b="0" i="0" u="none" strike="noStrike" kern="0" cap="none" spc="0" normalizeH="0" noProof="0" dirty="0">
                <a:ln>
                  <a:noFill/>
                </a:ln>
                <a:solidFill>
                  <a:prstClr val="white"/>
                </a:solidFill>
                <a:effectLst/>
                <a:uLnTx/>
                <a:uFillTx/>
                <a:latin typeface="Candara" pitchFamily="34" charset="0"/>
                <a:cs typeface="Arial" pitchFamily="34" charset="0"/>
              </a:rPr>
              <a:t>.</a:t>
            </a:r>
            <a:endParaRPr kumimoji="0" lang="es-ES" sz="2000" b="0" i="0" u="none" strike="noStrike" kern="0" cap="none" spc="0" normalizeH="0" baseline="0" noProof="0" dirty="0">
              <a:ln>
                <a:noFill/>
              </a:ln>
              <a:solidFill>
                <a:prstClr val="white"/>
              </a:solidFill>
              <a:effectLst/>
              <a:uLnTx/>
              <a:uFillTx/>
              <a:latin typeface="Candara"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s-ES" sz="2000" kern="0" dirty="0">
              <a:solidFill>
                <a:prstClr val="white"/>
              </a:solidFill>
              <a:latin typeface="Candara"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s-ES" sz="2000" b="0" i="0" u="none" strike="noStrike" kern="0" cap="none" spc="0" normalizeH="0" baseline="0" noProof="0" dirty="0">
              <a:ln>
                <a:noFill/>
              </a:ln>
              <a:solidFill>
                <a:prstClr val="white"/>
              </a:solidFill>
              <a:effectLst/>
              <a:uLnTx/>
              <a:uFillTx/>
              <a:latin typeface="Candara" pitchFamily="34" charset="0"/>
              <a:cs typeface="Arial"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dirty="0">
              <a:ln>
                <a:noFill/>
              </a:ln>
              <a:solidFill>
                <a:sysClr val="windowText" lastClr="000000"/>
              </a:solidFill>
              <a:effectLst/>
              <a:uLnTx/>
              <a:uFillTx/>
              <a:latin typeface="Candara" pitchFamily="34" charset="0"/>
              <a:cs typeface="Arial" pitchFamily="34" charset="0"/>
            </a:endParaRPr>
          </a:p>
        </p:txBody>
      </p:sp>
    </p:spTree>
    <p:extLst>
      <p:ext uri="{BB962C8B-B14F-4D97-AF65-F5344CB8AC3E}">
        <p14:creationId xmlns:p14="http://schemas.microsoft.com/office/powerpoint/2010/main" val="3207047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188640"/>
            <a:ext cx="8640960" cy="5591274"/>
          </a:xfrm>
          <a:prstGeom prst="rect">
            <a:avLst/>
          </a:prstGeom>
        </p:spPr>
        <p:txBody>
          <a:bodyPr wrap="square">
            <a:spAutoFit/>
          </a:bodyPr>
          <a:lstStyle/>
          <a:p>
            <a:pPr>
              <a:lnSpc>
                <a:spcPct val="115000"/>
              </a:lnSpc>
              <a:spcAft>
                <a:spcPts val="1000"/>
              </a:spcAft>
            </a:pPr>
            <a:r>
              <a:rPr lang="es-ES" sz="2000" dirty="0">
                <a:latin typeface="Candara" pitchFamily="34" charset="0"/>
                <a:ea typeface="Calibri"/>
                <a:cs typeface="Times New Roman"/>
              </a:rPr>
              <a:t>No cualquier problema es un problema de investigación, el estudiante debe asegurarse algunas premisas:</a:t>
            </a:r>
          </a:p>
          <a:p>
            <a:pPr>
              <a:lnSpc>
                <a:spcPct val="115000"/>
              </a:lnSpc>
              <a:spcAft>
                <a:spcPts val="1000"/>
              </a:spcAft>
            </a:pPr>
            <a:endParaRPr lang="es-ES" sz="2000" dirty="0">
              <a:latin typeface="Candara" pitchFamily="34" charset="0"/>
              <a:ea typeface="Calibri"/>
              <a:cs typeface="Times New Roman"/>
            </a:endParaRPr>
          </a:p>
          <a:p>
            <a:pPr>
              <a:lnSpc>
                <a:spcPct val="115000"/>
              </a:lnSpc>
              <a:spcAft>
                <a:spcPts val="1000"/>
              </a:spcAft>
            </a:pPr>
            <a:r>
              <a:rPr lang="es-ES" sz="2000" dirty="0">
                <a:latin typeface="Candara" pitchFamily="34" charset="0"/>
                <a:ea typeface="Calibri"/>
                <a:cs typeface="Times New Roman"/>
              </a:rPr>
              <a:t>1. Las preguntas que inician la investigación no se respondieron antes, o no lo han sido con el sentido en que las planteamos.</a:t>
            </a:r>
          </a:p>
          <a:p>
            <a:pPr>
              <a:lnSpc>
                <a:spcPct val="115000"/>
              </a:lnSpc>
              <a:spcAft>
                <a:spcPts val="1000"/>
              </a:spcAft>
            </a:pPr>
            <a:r>
              <a:rPr lang="es-ES" sz="2000" dirty="0">
                <a:latin typeface="Candara" pitchFamily="34" charset="0"/>
                <a:ea typeface="Calibri"/>
                <a:cs typeface="Times New Roman"/>
              </a:rPr>
              <a:t>2.</a:t>
            </a:r>
            <a:r>
              <a:rPr lang="es-ES" sz="2000" dirty="0">
                <a:latin typeface="Verdana"/>
                <a:ea typeface="Calibri"/>
                <a:cs typeface="Times New Roman"/>
              </a:rPr>
              <a:t> </a:t>
            </a:r>
            <a:r>
              <a:rPr lang="es-ES" sz="2000" dirty="0">
                <a:latin typeface="Candara" pitchFamily="34" charset="0"/>
                <a:ea typeface="Calibri"/>
                <a:cs typeface="Times New Roman"/>
              </a:rPr>
              <a:t>Las preguntas tienen importancia para  los integrantes de la comunidad académica o para el medio profesional.</a:t>
            </a:r>
          </a:p>
          <a:p>
            <a:pPr>
              <a:lnSpc>
                <a:spcPct val="115000"/>
              </a:lnSpc>
              <a:spcAft>
                <a:spcPts val="1000"/>
              </a:spcAft>
            </a:pPr>
            <a:r>
              <a:rPr lang="es-ES" sz="2000" dirty="0">
                <a:latin typeface="Candara" pitchFamily="34" charset="0"/>
                <a:ea typeface="Calibri"/>
                <a:cs typeface="Times New Roman"/>
              </a:rPr>
              <a:t>3. Resaltar la utilidad de la información que se espera obtener. Es la solución más adecuada para resolver el problema analizado. Tiene aportes académicos e interesa desde el punto de vista profesional.</a:t>
            </a:r>
          </a:p>
          <a:p>
            <a:pPr>
              <a:lnSpc>
                <a:spcPct val="115000"/>
              </a:lnSpc>
              <a:spcAft>
                <a:spcPts val="1000"/>
              </a:spcAft>
            </a:pPr>
            <a:endParaRPr lang="es-ES" sz="2000" dirty="0">
              <a:latin typeface="Candara" pitchFamily="34" charset="0"/>
              <a:ea typeface="Calibri"/>
              <a:cs typeface="Times New Roman"/>
            </a:endParaRPr>
          </a:p>
          <a:p>
            <a:pPr>
              <a:lnSpc>
                <a:spcPct val="115000"/>
              </a:lnSpc>
              <a:spcAft>
                <a:spcPts val="1000"/>
              </a:spcAft>
            </a:pPr>
            <a:endParaRPr lang="es-ES" sz="2000" dirty="0">
              <a:ea typeface="Calibri"/>
              <a:cs typeface="Times New Roman"/>
            </a:endParaRPr>
          </a:p>
          <a:p>
            <a:pPr>
              <a:lnSpc>
                <a:spcPct val="115000"/>
              </a:lnSpc>
              <a:spcAft>
                <a:spcPts val="1000"/>
              </a:spcAft>
            </a:pPr>
            <a:endParaRPr lang="es-ES" sz="2000" dirty="0">
              <a:latin typeface="Candara" pitchFamily="34" charset="0"/>
              <a:ea typeface="Calibri"/>
              <a:cs typeface="Times New Roman"/>
            </a:endParaRPr>
          </a:p>
        </p:txBody>
      </p:sp>
    </p:spTree>
    <p:extLst>
      <p:ext uri="{BB962C8B-B14F-4D97-AF65-F5344CB8AC3E}">
        <p14:creationId xmlns:p14="http://schemas.microsoft.com/office/powerpoint/2010/main" val="1994644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476672"/>
            <a:ext cx="8640960" cy="3293209"/>
          </a:xfrm>
          <a:prstGeom prst="rect">
            <a:avLst/>
          </a:prstGeom>
          <a:noFill/>
        </p:spPr>
        <p:txBody>
          <a:bodyPr wrap="square" rtlCol="0">
            <a:spAutoFit/>
          </a:bodyPr>
          <a:lstStyle/>
          <a:p>
            <a:r>
              <a:rPr lang="es-ES" sz="2400" b="1" dirty="0">
                <a:solidFill>
                  <a:srgbClr val="FFFF00"/>
                </a:solidFill>
                <a:latin typeface="Candara" pitchFamily="34" charset="0"/>
                <a:cs typeface="Arial" pitchFamily="34" charset="0"/>
              </a:rPr>
              <a:t>Ante las preguntas / problema</a:t>
            </a:r>
          </a:p>
          <a:p>
            <a:endParaRPr lang="es-ES" sz="2400" b="1" dirty="0">
              <a:latin typeface="Candara" pitchFamily="34" charset="0"/>
              <a:cs typeface="Arial" pitchFamily="34" charset="0"/>
            </a:endParaRPr>
          </a:p>
          <a:p>
            <a:pPr marL="342900" indent="-342900">
              <a:buFont typeface="Wingdings" pitchFamily="2" charset="2"/>
              <a:buChar char="§"/>
            </a:pPr>
            <a:r>
              <a:rPr lang="es-ES" sz="2000" dirty="0">
                <a:latin typeface="Candara" pitchFamily="34" charset="0"/>
                <a:cs typeface="Arial" pitchFamily="34" charset="0"/>
              </a:rPr>
              <a:t>Dejar claro `para quienes lean o juzguen el proyecto cuál es la interrogante que se plantea y se quiere responder.</a:t>
            </a:r>
          </a:p>
          <a:p>
            <a:endParaRPr lang="es-ES" sz="2000" dirty="0">
              <a:latin typeface="Candara" pitchFamily="34" charset="0"/>
              <a:cs typeface="Arial" pitchFamily="34" charset="0"/>
            </a:endParaRPr>
          </a:p>
          <a:p>
            <a:r>
              <a:rPr lang="es-ES" sz="2000" dirty="0">
                <a:latin typeface="Candara" pitchFamily="34" charset="0"/>
                <a:cs typeface="Arial" pitchFamily="34" charset="0"/>
              </a:rPr>
              <a:t>      Ver el objeto de estudio.  Hacer un diagnóstico previo.</a:t>
            </a:r>
          </a:p>
          <a:p>
            <a:pPr marL="342900" indent="-342900">
              <a:buFont typeface="Wingdings" pitchFamily="2" charset="2"/>
              <a:buChar char="§"/>
            </a:pPr>
            <a:endParaRPr lang="es-ES" sz="2000" dirty="0">
              <a:latin typeface="Candara" pitchFamily="34" charset="0"/>
              <a:cs typeface="Arial" pitchFamily="34" charset="0"/>
            </a:endParaRPr>
          </a:p>
          <a:p>
            <a:pPr marL="342900" indent="-342900">
              <a:buFont typeface="Wingdings" pitchFamily="2" charset="2"/>
              <a:buChar char="§"/>
            </a:pPr>
            <a:r>
              <a:rPr lang="es-ES" sz="2000" dirty="0">
                <a:latin typeface="Candara" pitchFamily="34" charset="0"/>
                <a:cs typeface="Arial" pitchFamily="34" charset="0"/>
              </a:rPr>
              <a:t>Puede ser más de una pregunta</a:t>
            </a:r>
          </a:p>
          <a:p>
            <a:pPr marL="342900" indent="-342900">
              <a:buFont typeface="Wingdings" pitchFamily="2" charset="2"/>
              <a:buChar char="§"/>
            </a:pPr>
            <a:endParaRPr lang="es-ES" sz="2000" dirty="0">
              <a:latin typeface="Arial" pitchFamily="34" charset="0"/>
              <a:cs typeface="Arial" pitchFamily="34" charset="0"/>
            </a:endParaRPr>
          </a:p>
          <a:p>
            <a:pPr marL="342900" indent="-342900">
              <a:buFont typeface="Wingdings" pitchFamily="2" charset="2"/>
              <a:buChar char="§"/>
            </a:pPr>
            <a:endParaRPr lang="es-ES" sz="2000" dirty="0">
              <a:latin typeface="Arial" pitchFamily="34" charset="0"/>
              <a:cs typeface="Arial" pitchFamily="34" charset="0"/>
            </a:endParaRPr>
          </a:p>
        </p:txBody>
      </p:sp>
    </p:spTree>
    <p:extLst>
      <p:ext uri="{BB962C8B-B14F-4D97-AF65-F5344CB8AC3E}">
        <p14:creationId xmlns:p14="http://schemas.microsoft.com/office/powerpoint/2010/main" val="859310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332656"/>
            <a:ext cx="8784976" cy="6405856"/>
          </a:xfrm>
          <a:prstGeom prst="rect">
            <a:avLst/>
          </a:prstGeom>
          <a:noFill/>
        </p:spPr>
        <p:txBody>
          <a:bodyPr wrap="square" rtlCol="0">
            <a:spAutoFit/>
          </a:bodyPr>
          <a:lstStyle/>
          <a:p>
            <a:endParaRPr lang="es-ES" sz="2400" b="1" dirty="0">
              <a:solidFill>
                <a:srgbClr val="FFFF00"/>
              </a:solidFill>
              <a:latin typeface="Candara" pitchFamily="34" charset="0"/>
              <a:cs typeface="Arial" pitchFamily="34" charset="0"/>
            </a:endParaRPr>
          </a:p>
          <a:p>
            <a:r>
              <a:rPr lang="es-ES" sz="2400" b="1" dirty="0">
                <a:solidFill>
                  <a:srgbClr val="FFFF00"/>
                </a:solidFill>
                <a:latin typeface="Candara" pitchFamily="34" charset="0"/>
                <a:cs typeface="Arial" pitchFamily="34" charset="0"/>
              </a:rPr>
              <a:t>Objeto de estudio</a:t>
            </a:r>
          </a:p>
          <a:p>
            <a:endParaRPr lang="es-ES" b="1" dirty="0">
              <a:solidFill>
                <a:srgbClr val="FFFF00"/>
              </a:solidFill>
              <a:latin typeface="Arial" pitchFamily="34" charset="0"/>
              <a:cs typeface="Arial" pitchFamily="34" charset="0"/>
            </a:endParaRPr>
          </a:p>
          <a:p>
            <a:pPr>
              <a:lnSpc>
                <a:spcPct val="115000"/>
              </a:lnSpc>
              <a:spcAft>
                <a:spcPts val="1000"/>
              </a:spcAft>
            </a:pPr>
            <a:r>
              <a:rPr lang="es-ES" sz="2400" b="1" dirty="0">
                <a:solidFill>
                  <a:srgbClr val="FFFF00"/>
                </a:solidFill>
                <a:latin typeface="Candara" pitchFamily="34" charset="0"/>
                <a:ea typeface="Verdana" pitchFamily="34" charset="0"/>
                <a:cs typeface="Times New Roman"/>
              </a:rPr>
              <a:t>1.Elaborar el Objeto de estudio</a:t>
            </a:r>
            <a:endParaRPr lang="es-ES" sz="2400" dirty="0">
              <a:solidFill>
                <a:srgbClr val="FFFF00"/>
              </a:solidFill>
              <a:latin typeface="Candara" pitchFamily="34" charset="0"/>
              <a:ea typeface="Verdana" pitchFamily="34" charset="0"/>
              <a:cs typeface="Times New Roman"/>
            </a:endParaRPr>
          </a:p>
          <a:p>
            <a:pPr>
              <a:lnSpc>
                <a:spcPct val="115000"/>
              </a:lnSpc>
              <a:spcAft>
                <a:spcPts val="1000"/>
              </a:spcAft>
            </a:pPr>
            <a:endParaRPr lang="es-ES" sz="2000" dirty="0">
              <a:latin typeface="Candara" pitchFamily="34" charset="0"/>
              <a:ea typeface="Calibri"/>
              <a:cs typeface="Arial" pitchFamily="34" charset="0"/>
            </a:endParaRPr>
          </a:p>
          <a:p>
            <a:pPr>
              <a:lnSpc>
                <a:spcPct val="115000"/>
              </a:lnSpc>
              <a:spcAft>
                <a:spcPts val="1000"/>
              </a:spcAft>
            </a:pPr>
            <a:r>
              <a:rPr lang="es-ES" sz="2000" dirty="0">
                <a:latin typeface="Candara" pitchFamily="34" charset="0"/>
                <a:ea typeface="Calibri"/>
                <a:cs typeface="Arial" pitchFamily="34" charset="0"/>
              </a:rPr>
              <a:t>Todo  proceso de trabajo y de investigación lo iniciamos para ampliar los conocimientos dentro de un campo del saber. Por tanto el proceso se inicia con la construcción del </a:t>
            </a:r>
            <a:r>
              <a:rPr lang="es-ES" sz="2000" b="1" dirty="0">
                <a:latin typeface="Candara" pitchFamily="34" charset="0"/>
                <a:ea typeface="Calibri"/>
                <a:cs typeface="Arial" pitchFamily="34" charset="0"/>
              </a:rPr>
              <a:t>objeto de  estudio. </a:t>
            </a:r>
          </a:p>
          <a:p>
            <a:pPr>
              <a:lnSpc>
                <a:spcPct val="115000"/>
              </a:lnSpc>
              <a:spcAft>
                <a:spcPts val="1000"/>
              </a:spcAft>
            </a:pPr>
            <a:endParaRPr lang="es-ES" sz="2000" dirty="0">
              <a:latin typeface="Candara" pitchFamily="34" charset="0"/>
              <a:ea typeface="Calibri"/>
              <a:cs typeface="Arial" pitchFamily="34" charset="0"/>
            </a:endParaRPr>
          </a:p>
          <a:p>
            <a:pPr>
              <a:lnSpc>
                <a:spcPct val="115000"/>
              </a:lnSpc>
              <a:spcAft>
                <a:spcPts val="1000"/>
              </a:spcAft>
            </a:pPr>
            <a:r>
              <a:rPr lang="es-ES" sz="2000" dirty="0">
                <a:latin typeface="Candara" pitchFamily="34" charset="0"/>
                <a:ea typeface="Calibri"/>
                <a:cs typeface="Arial" pitchFamily="34" charset="0"/>
              </a:rPr>
              <a:t>Esto implica la </a:t>
            </a:r>
            <a:r>
              <a:rPr lang="es-ES" sz="2000" i="1" dirty="0">
                <a:latin typeface="Candara" pitchFamily="34" charset="0"/>
                <a:ea typeface="Calibri"/>
                <a:cs typeface="Arial" pitchFamily="34" charset="0"/>
              </a:rPr>
              <a:t>toma de decisiones </a:t>
            </a:r>
            <a:r>
              <a:rPr lang="es-ES" sz="2000" dirty="0">
                <a:latin typeface="Candara" pitchFamily="34" charset="0"/>
                <a:ea typeface="Calibri"/>
                <a:cs typeface="Arial" pitchFamily="34" charset="0"/>
              </a:rPr>
              <a:t>sobre los aspectos más importantes para ir explicando el fenómeno que interesa  encarar</a:t>
            </a:r>
            <a:r>
              <a:rPr lang="es-ES" dirty="0">
                <a:latin typeface="Candara" pitchFamily="34" charset="0"/>
                <a:ea typeface="Calibri"/>
                <a:cs typeface="Arial" pitchFamily="34" charset="0"/>
              </a:rPr>
              <a:t>.</a:t>
            </a:r>
          </a:p>
          <a:p>
            <a:pPr marL="342900" indent="-342900">
              <a:buFont typeface="Wingdings" pitchFamily="2" charset="2"/>
              <a:buChar char="§"/>
            </a:pPr>
            <a:endParaRPr lang="es-ES" dirty="0">
              <a:latin typeface="Arial" pitchFamily="34" charset="0"/>
              <a:cs typeface="Arial" pitchFamily="34" charset="0"/>
            </a:endParaRPr>
          </a:p>
          <a:p>
            <a:pPr marL="342900" indent="-342900">
              <a:buFont typeface="Wingdings" pitchFamily="2" charset="2"/>
              <a:buChar char="§"/>
            </a:pPr>
            <a:endParaRPr lang="es-ES" sz="2400" dirty="0">
              <a:latin typeface="Arial" pitchFamily="34" charset="0"/>
              <a:cs typeface="Arial" pitchFamily="34" charset="0"/>
            </a:endParaRPr>
          </a:p>
          <a:p>
            <a:pPr marL="342900" indent="-342900">
              <a:buFont typeface="Wingdings" pitchFamily="2" charset="2"/>
              <a:buChar char="§"/>
            </a:pPr>
            <a:endParaRPr lang="es-ES" sz="2400" dirty="0">
              <a:latin typeface="Arial" pitchFamily="34" charset="0"/>
              <a:cs typeface="Arial" pitchFamily="34" charset="0"/>
            </a:endParaRPr>
          </a:p>
          <a:p>
            <a:pPr marL="342900" indent="-342900">
              <a:buFont typeface="Wingdings" pitchFamily="2" charset="2"/>
              <a:buChar char="§"/>
            </a:pPr>
            <a:endParaRPr lang="es-ES" sz="2400" dirty="0">
              <a:latin typeface="Arial" pitchFamily="34" charset="0"/>
              <a:cs typeface="Arial" pitchFamily="34" charset="0"/>
            </a:endParaRPr>
          </a:p>
          <a:p>
            <a:pPr marL="342900" indent="-342900">
              <a:buFont typeface="Wingdings" pitchFamily="2" charset="2"/>
              <a:buChar char="§"/>
            </a:pPr>
            <a:endParaRPr lang="es-ES" sz="2400" dirty="0">
              <a:latin typeface="Arial" pitchFamily="34" charset="0"/>
              <a:cs typeface="Arial" pitchFamily="34" charset="0"/>
            </a:endParaRPr>
          </a:p>
        </p:txBody>
      </p:sp>
    </p:spTree>
    <p:extLst>
      <p:ext uri="{BB962C8B-B14F-4D97-AF65-F5344CB8AC3E}">
        <p14:creationId xmlns:p14="http://schemas.microsoft.com/office/powerpoint/2010/main" val="636699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260648"/>
            <a:ext cx="8568952" cy="4770537"/>
          </a:xfrm>
          <a:prstGeom prst="rect">
            <a:avLst/>
          </a:prstGeom>
          <a:noFill/>
        </p:spPr>
        <p:txBody>
          <a:bodyPr wrap="square" rtlCol="0">
            <a:spAutoFit/>
          </a:bodyPr>
          <a:lstStyle/>
          <a:p>
            <a:r>
              <a:rPr lang="es-ES" sz="2400" dirty="0">
                <a:solidFill>
                  <a:srgbClr val="FFFF00"/>
                </a:solidFill>
                <a:latin typeface="Candara" pitchFamily="34" charset="0"/>
              </a:rPr>
              <a:t>Ver Preguntas</a:t>
            </a:r>
          </a:p>
          <a:p>
            <a:endParaRPr lang="es-ES" sz="2000" dirty="0">
              <a:latin typeface="Candara" pitchFamily="34" charset="0"/>
            </a:endParaRPr>
          </a:p>
          <a:p>
            <a:pPr marL="342900" indent="-342900">
              <a:buFont typeface="Wingdings" pitchFamily="2" charset="2"/>
              <a:buChar char="§"/>
            </a:pPr>
            <a:r>
              <a:rPr lang="es-ES" sz="2000" dirty="0">
                <a:latin typeface="Candara" pitchFamily="34" charset="0"/>
              </a:rPr>
              <a:t>Los que lean el TG les debe quedar muy claro, cuál es la interrogante principal que debe responder el estudiante.   Esa pregunta debe ser  significativa,  el estudiante debe saber con seguridad , que su respuesta tiene un aporte.   De ahí la búsqueda de antecedentes.</a:t>
            </a:r>
          </a:p>
          <a:p>
            <a:pPr marL="342900" indent="-342900">
              <a:buFont typeface="Wingdings" pitchFamily="2" charset="2"/>
              <a:buChar char="§"/>
            </a:pPr>
            <a:endParaRPr lang="es-ES" sz="2000" dirty="0">
              <a:latin typeface="Candara" pitchFamily="34" charset="0"/>
            </a:endParaRPr>
          </a:p>
          <a:p>
            <a:pPr marL="342900" indent="-342900">
              <a:buFont typeface="Wingdings" pitchFamily="2" charset="2"/>
              <a:buChar char="§"/>
            </a:pPr>
            <a:r>
              <a:rPr lang="es-ES" sz="2000" dirty="0" err="1">
                <a:latin typeface="Candara" pitchFamily="34" charset="0"/>
              </a:rPr>
              <a:t>Ejs</a:t>
            </a:r>
            <a:r>
              <a:rPr lang="es-ES" sz="2000" dirty="0">
                <a:latin typeface="Candara" pitchFamily="34" charset="0"/>
              </a:rPr>
              <a:t>.   Título: « L</a:t>
            </a:r>
            <a:r>
              <a:rPr lang="es-ES" sz="2000" b="1" dirty="0">
                <a:latin typeface="Candara" pitchFamily="34" charset="0"/>
              </a:rPr>
              <a:t>a responsabilidad de las marcas en la publicidad digital </a:t>
            </a:r>
            <a:r>
              <a:rPr lang="es-ES" sz="2000" dirty="0">
                <a:latin typeface="Candara" pitchFamily="34" charset="0"/>
              </a:rPr>
              <a:t>infantil» </a:t>
            </a:r>
            <a:r>
              <a:rPr lang="es-ES" sz="2000" dirty="0" err="1">
                <a:latin typeface="Candara" pitchFamily="34" charset="0"/>
              </a:rPr>
              <a:t>ej</a:t>
            </a:r>
            <a:r>
              <a:rPr lang="es-ES" sz="2000" dirty="0">
                <a:latin typeface="Candara" pitchFamily="34" charset="0"/>
              </a:rPr>
              <a:t> .   Lego .  Ahondar en la marca. Programas infantiles.</a:t>
            </a:r>
          </a:p>
          <a:p>
            <a:endParaRPr lang="es-ES" sz="2000" dirty="0">
              <a:latin typeface="Candara" pitchFamily="34" charset="0"/>
            </a:endParaRPr>
          </a:p>
          <a:p>
            <a:r>
              <a:rPr lang="es-ES" sz="2000" dirty="0">
                <a:latin typeface="Candara" pitchFamily="34" charset="0"/>
              </a:rPr>
              <a:t>  </a:t>
            </a:r>
          </a:p>
          <a:p>
            <a:r>
              <a:rPr lang="es-ES" sz="2000" dirty="0">
                <a:latin typeface="Candara" pitchFamily="34" charset="0"/>
              </a:rPr>
              <a:t>   Vamos construyendo un objeto diferente de estudio alrededor de un  tema</a:t>
            </a:r>
          </a:p>
          <a:p>
            <a:r>
              <a:rPr lang="es-ES" sz="2000" dirty="0">
                <a:latin typeface="Candara" pitchFamily="34" charset="0"/>
              </a:rPr>
              <a:t>   El objeto de estudio se va delineando a medida que se hacen o formulan los</a:t>
            </a:r>
          </a:p>
          <a:p>
            <a:r>
              <a:rPr lang="es-ES" sz="2000" dirty="0">
                <a:latin typeface="Candara" pitchFamily="34" charset="0"/>
              </a:rPr>
              <a:t>   interrogantes en un contexto.</a:t>
            </a:r>
          </a:p>
          <a:p>
            <a:endParaRPr lang="es-ES" sz="2000" dirty="0">
              <a:latin typeface="Candara" pitchFamily="34" charset="0"/>
            </a:endParaRPr>
          </a:p>
        </p:txBody>
      </p:sp>
    </p:spTree>
    <p:extLst>
      <p:ext uri="{BB962C8B-B14F-4D97-AF65-F5344CB8AC3E}">
        <p14:creationId xmlns:p14="http://schemas.microsoft.com/office/powerpoint/2010/main" val="2532130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692696"/>
            <a:ext cx="7992888" cy="4233467"/>
          </a:xfrm>
          <a:prstGeom prst="rect">
            <a:avLst/>
          </a:prstGeom>
        </p:spPr>
        <p:txBody>
          <a:bodyPr wrap="square">
            <a:spAutoFit/>
          </a:bodyPr>
          <a:lstStyle/>
          <a:p>
            <a:pPr>
              <a:lnSpc>
                <a:spcPct val="115000"/>
              </a:lnSpc>
              <a:spcAft>
                <a:spcPts val="0"/>
              </a:spcAft>
            </a:pPr>
            <a:r>
              <a:rPr lang="es-ES" sz="2000" dirty="0">
                <a:latin typeface="Candara" pitchFamily="34" charset="0"/>
                <a:ea typeface="Calibri"/>
                <a:cs typeface="Times New Roman"/>
              </a:rPr>
              <a:t>Ejemplos:</a:t>
            </a:r>
            <a:r>
              <a:rPr lang="es-ES" sz="2000" b="1" dirty="0">
                <a:latin typeface="Candara" pitchFamily="34" charset="0"/>
                <a:ea typeface="Calibri"/>
                <a:cs typeface="TimesNewRomanPS-BoldMT"/>
              </a:rPr>
              <a:t> </a:t>
            </a:r>
            <a:r>
              <a:rPr lang="es-ES" sz="2000" b="1" dirty="0" err="1">
                <a:latin typeface="Candara" pitchFamily="34" charset="0"/>
                <a:ea typeface="Calibri"/>
                <a:cs typeface="TimesNewRomanPS-BoldMT"/>
              </a:rPr>
              <a:t>Slow</a:t>
            </a:r>
            <a:r>
              <a:rPr lang="es-ES" sz="2000" b="1" dirty="0">
                <a:latin typeface="Candara" pitchFamily="34" charset="0"/>
                <a:ea typeface="Calibri"/>
                <a:cs typeface="TimesNewRomanPS-BoldMT"/>
              </a:rPr>
              <a:t> </a:t>
            </a:r>
            <a:r>
              <a:rPr lang="es-ES" sz="2000" b="1" dirty="0" err="1">
                <a:latin typeface="Candara" pitchFamily="34" charset="0"/>
                <a:ea typeface="Calibri"/>
                <a:cs typeface="TimesNewRomanPS-BoldMT"/>
              </a:rPr>
              <a:t>Fashion</a:t>
            </a:r>
            <a:r>
              <a:rPr lang="es-ES" sz="2000" b="1" dirty="0">
                <a:latin typeface="Candara" pitchFamily="34" charset="0"/>
                <a:ea typeface="Calibri"/>
                <a:cs typeface="TimesNewRomanPS-BoldMT"/>
              </a:rPr>
              <a:t>: moda con conciencia en Uruguay</a:t>
            </a:r>
            <a:endParaRPr lang="es-ES" sz="2000" dirty="0">
              <a:latin typeface="Candara" pitchFamily="34" charset="0"/>
              <a:ea typeface="Calibri"/>
              <a:cs typeface="Times New Roman"/>
            </a:endParaRPr>
          </a:p>
          <a:p>
            <a:pPr>
              <a:lnSpc>
                <a:spcPct val="115000"/>
              </a:lnSpc>
              <a:spcAft>
                <a:spcPts val="0"/>
              </a:spcAft>
            </a:pPr>
            <a:r>
              <a:rPr lang="es-ES" sz="2000" dirty="0" smtClean="0">
                <a:latin typeface="Candara" pitchFamily="34" charset="0"/>
                <a:ea typeface="Calibri"/>
                <a:cs typeface="Times New Roman"/>
              </a:rPr>
              <a:t>Pregunta:  </a:t>
            </a:r>
            <a:endParaRPr lang="es-ES" sz="2000" dirty="0">
              <a:latin typeface="Candara" pitchFamily="34" charset="0"/>
              <a:ea typeface="Calibri"/>
              <a:cs typeface="Times New Roman"/>
            </a:endParaRPr>
          </a:p>
          <a:p>
            <a:pPr>
              <a:lnSpc>
                <a:spcPct val="115000"/>
              </a:lnSpc>
              <a:spcAft>
                <a:spcPts val="0"/>
              </a:spcAft>
            </a:pPr>
            <a:endParaRPr lang="es-ES" sz="2000" dirty="0" smtClean="0">
              <a:latin typeface="Candara" pitchFamily="34" charset="0"/>
              <a:ea typeface="Calibri"/>
              <a:cs typeface="Times New Roman"/>
            </a:endParaRPr>
          </a:p>
          <a:p>
            <a:pPr>
              <a:lnSpc>
                <a:spcPct val="115000"/>
              </a:lnSpc>
              <a:spcAft>
                <a:spcPts val="0"/>
              </a:spcAft>
            </a:pPr>
            <a:r>
              <a:rPr lang="es-ES" sz="2000" dirty="0" smtClean="0">
                <a:latin typeface="Candara" pitchFamily="34" charset="0"/>
                <a:ea typeface="Calibri"/>
                <a:cs typeface="Times New Roman"/>
              </a:rPr>
              <a:t>Construir </a:t>
            </a:r>
            <a:r>
              <a:rPr lang="es-ES" sz="2000" dirty="0">
                <a:latin typeface="Candara" pitchFamily="34" charset="0"/>
                <a:ea typeface="Calibri"/>
                <a:cs typeface="Times New Roman"/>
              </a:rPr>
              <a:t>Objeto de estudio: Analizar….</a:t>
            </a:r>
          </a:p>
          <a:p>
            <a:pPr>
              <a:lnSpc>
                <a:spcPct val="115000"/>
              </a:lnSpc>
              <a:spcAft>
                <a:spcPts val="0"/>
              </a:spcAft>
            </a:pPr>
            <a:r>
              <a:rPr lang="es-ES" sz="2000" dirty="0">
                <a:latin typeface="Candara" pitchFamily="34" charset="0"/>
                <a:ea typeface="Calibri"/>
                <a:cs typeface="Times New Roman"/>
              </a:rPr>
              <a:t> </a:t>
            </a:r>
          </a:p>
          <a:p>
            <a:pPr>
              <a:lnSpc>
                <a:spcPct val="115000"/>
              </a:lnSpc>
              <a:spcAft>
                <a:spcPts val="0"/>
              </a:spcAft>
            </a:pPr>
            <a:r>
              <a:rPr lang="es-ES" sz="2000" dirty="0">
                <a:latin typeface="Candara" pitchFamily="34" charset="0"/>
                <a:ea typeface="Calibri"/>
                <a:cs typeface="Times New Roman"/>
              </a:rPr>
              <a:t>Ejemplo: </a:t>
            </a:r>
            <a:r>
              <a:rPr lang="es-ES" sz="2000" b="1" dirty="0">
                <a:latin typeface="Candara" pitchFamily="34" charset="0"/>
                <a:ea typeface="Calibri"/>
                <a:cs typeface="Times New Roman"/>
              </a:rPr>
              <a:t>BTL: hacia una comunicación personalizada</a:t>
            </a:r>
            <a:endParaRPr lang="es-ES" b="1" dirty="0">
              <a:ea typeface="Calibri"/>
              <a:cs typeface="Times New Roman"/>
            </a:endParaRPr>
          </a:p>
          <a:p>
            <a:pPr>
              <a:lnSpc>
                <a:spcPct val="115000"/>
              </a:lnSpc>
              <a:spcAft>
                <a:spcPts val="0"/>
              </a:spcAft>
            </a:pPr>
            <a:r>
              <a:rPr lang="es-UY" b="1" dirty="0">
                <a:latin typeface="Verdana"/>
                <a:ea typeface="Calibri"/>
                <a:cs typeface="Arial"/>
              </a:rPr>
              <a:t>Estudio </a:t>
            </a:r>
            <a:r>
              <a:rPr lang="es-UY" b="1" i="1" dirty="0">
                <a:latin typeface="Verdana"/>
                <a:ea typeface="Calibri"/>
                <a:cs typeface="Arial"/>
              </a:rPr>
              <a:t>de caso </a:t>
            </a:r>
            <a:r>
              <a:rPr lang="es-UY" b="1" i="1" dirty="0" err="1">
                <a:latin typeface="Verdana"/>
                <a:ea typeface="Calibri"/>
                <a:cs typeface="Arial"/>
              </a:rPr>
              <a:t>Dove</a:t>
            </a:r>
            <a:r>
              <a:rPr lang="es-UY" b="1" i="1" dirty="0">
                <a:latin typeface="Verdana"/>
                <a:ea typeface="Calibri"/>
                <a:cs typeface="Arial"/>
              </a:rPr>
              <a:t> Uruguay</a:t>
            </a:r>
          </a:p>
          <a:p>
            <a:pPr>
              <a:lnSpc>
                <a:spcPct val="115000"/>
              </a:lnSpc>
              <a:spcAft>
                <a:spcPts val="0"/>
              </a:spcAft>
            </a:pPr>
            <a:r>
              <a:rPr lang="es-UY" sz="1600" i="1" dirty="0" err="1" smtClean="0">
                <a:latin typeface="Verdana"/>
                <a:ea typeface="Calibri"/>
                <a:cs typeface="Arial"/>
              </a:rPr>
              <a:t>Pregunta:Cuáles</a:t>
            </a:r>
            <a:r>
              <a:rPr lang="es-UY" sz="1600" i="1" dirty="0" smtClean="0">
                <a:latin typeface="Verdana"/>
                <a:ea typeface="Calibri"/>
                <a:cs typeface="Arial"/>
              </a:rPr>
              <a:t>  son las razones las cuales </a:t>
            </a:r>
            <a:r>
              <a:rPr lang="es-UY" sz="1600" i="1" dirty="0" err="1" smtClean="0">
                <a:latin typeface="Verdana"/>
                <a:ea typeface="Calibri"/>
                <a:cs typeface="Arial"/>
              </a:rPr>
              <a:t>Dove</a:t>
            </a:r>
            <a:r>
              <a:rPr lang="es-UY" sz="1600" i="1" dirty="0" smtClean="0">
                <a:latin typeface="Verdana"/>
                <a:ea typeface="Calibri"/>
                <a:cs typeface="Arial"/>
              </a:rPr>
              <a:t> Uruguay desarrolla su estrategia de comunicación con acciones BTL y de qué manera influye en dicha estrategia ? </a:t>
            </a:r>
            <a:endParaRPr lang="es-UY" sz="1600" i="1" dirty="0">
              <a:latin typeface="Verdana"/>
              <a:ea typeface="Calibri"/>
              <a:cs typeface="Arial"/>
            </a:endParaRPr>
          </a:p>
          <a:p>
            <a:pPr>
              <a:lnSpc>
                <a:spcPct val="115000"/>
              </a:lnSpc>
              <a:spcAft>
                <a:spcPts val="0"/>
              </a:spcAft>
            </a:pPr>
            <a:endParaRPr lang="es-UY" sz="1600" dirty="0" smtClean="0">
              <a:latin typeface="Verdana"/>
              <a:ea typeface="Calibri"/>
              <a:cs typeface="Arial"/>
            </a:endParaRPr>
          </a:p>
          <a:p>
            <a:pPr>
              <a:lnSpc>
                <a:spcPct val="115000"/>
              </a:lnSpc>
              <a:spcAft>
                <a:spcPts val="0"/>
              </a:spcAft>
            </a:pPr>
            <a:endParaRPr lang="es-UY" sz="1600" dirty="0">
              <a:latin typeface="Verdana"/>
              <a:ea typeface="Calibri"/>
              <a:cs typeface="Arial"/>
            </a:endParaRPr>
          </a:p>
          <a:p>
            <a:pPr>
              <a:lnSpc>
                <a:spcPct val="115000"/>
              </a:lnSpc>
              <a:spcAft>
                <a:spcPts val="0"/>
              </a:spcAft>
            </a:pPr>
            <a:r>
              <a:rPr lang="es-UY" sz="1600" dirty="0" smtClean="0">
                <a:latin typeface="Verdana"/>
                <a:ea typeface="Calibri"/>
                <a:cs typeface="Arial"/>
              </a:rPr>
              <a:t>Construir </a:t>
            </a:r>
            <a:r>
              <a:rPr lang="es-UY" sz="1600" dirty="0">
                <a:latin typeface="Verdana"/>
                <a:ea typeface="Calibri"/>
                <a:cs typeface="Arial"/>
              </a:rPr>
              <a:t>Objeto:</a:t>
            </a:r>
            <a:endParaRPr lang="es-ES" sz="1600" dirty="0">
              <a:ea typeface="Calibri"/>
              <a:cs typeface="Times New Roman"/>
            </a:endParaRPr>
          </a:p>
        </p:txBody>
      </p:sp>
    </p:spTree>
    <p:extLst>
      <p:ext uri="{BB962C8B-B14F-4D97-AF65-F5344CB8AC3E}">
        <p14:creationId xmlns:p14="http://schemas.microsoft.com/office/powerpoint/2010/main" val="1888969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548680"/>
            <a:ext cx="8352928" cy="9961701"/>
          </a:xfrm>
          <a:prstGeom prst="rect">
            <a:avLst/>
          </a:prstGeom>
          <a:noFill/>
        </p:spPr>
        <p:txBody>
          <a:bodyPr wrap="square" rtlCol="0">
            <a:spAutoFit/>
          </a:bodyPr>
          <a:lstStyle/>
          <a:p>
            <a:pPr marL="342900" indent="-342900">
              <a:buFont typeface="Wingdings" pitchFamily="2" charset="2"/>
              <a:buChar char="§"/>
            </a:pPr>
            <a:r>
              <a:rPr lang="es-ES" sz="2400" b="1" dirty="0">
                <a:solidFill>
                  <a:srgbClr val="FFFF00"/>
                </a:solidFill>
                <a:latin typeface="Arial" pitchFamily="34" charset="0"/>
                <a:cs typeface="Arial" pitchFamily="34" charset="0"/>
              </a:rPr>
              <a:t>2.  Justificación</a:t>
            </a:r>
          </a:p>
          <a:p>
            <a:pPr marL="342900" indent="-342900">
              <a:buFont typeface="Wingdings" pitchFamily="2" charset="2"/>
              <a:buChar char="§"/>
            </a:pPr>
            <a:endParaRPr lang="es-ES" sz="2000" dirty="0">
              <a:latin typeface="Arial" pitchFamily="34" charset="0"/>
              <a:cs typeface="Arial" pitchFamily="34" charset="0"/>
            </a:endParaRPr>
          </a:p>
          <a:p>
            <a:pPr marL="342900" indent="-342900">
              <a:lnSpc>
                <a:spcPct val="115000"/>
              </a:lnSpc>
              <a:spcAft>
                <a:spcPts val="1000"/>
              </a:spcAft>
              <a:buFont typeface="Wingdings" panose="05000000000000000000" pitchFamily="2"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Motivación que orientó la elección del problema.   Fundamentar la necesidad de realizar la investigación. Resaltar la utilidad de la  información que se espera obtener. </a:t>
            </a:r>
            <a:endParaRPr lang="es-UY" sz="2000" dirty="0">
              <a:latin typeface="Candara" panose="020E0502030303020204" pitchFamily="34" charset="0"/>
              <a:ea typeface="Calibri" panose="020F0502020204030204" pitchFamily="34" charset="0"/>
              <a:cs typeface="Times New Roman" panose="02020603050405020304" pitchFamily="18" charset="0"/>
            </a:endParaRPr>
          </a:p>
          <a:p>
            <a:pPr marL="342900" indent="-342900">
              <a:lnSpc>
                <a:spcPct val="115000"/>
              </a:lnSpc>
              <a:spcAft>
                <a:spcPts val="1000"/>
              </a:spcAft>
              <a:buFont typeface="Wingdings" panose="05000000000000000000" pitchFamily="2"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Explicitar los motivos por los que la propuesta es la solución más adecuada para resolver el problema analizado. </a:t>
            </a:r>
          </a:p>
          <a:p>
            <a:pPr marL="342900" indent="-342900">
              <a:lnSpc>
                <a:spcPct val="115000"/>
              </a:lnSpc>
              <a:spcAft>
                <a:spcPts val="1000"/>
              </a:spcAft>
              <a:buFont typeface="Wingdings" panose="05000000000000000000" pitchFamily="2" charset="2"/>
              <a:buChar char="§"/>
            </a:pPr>
            <a:endParaRPr lang="es-ES" sz="2000" dirty="0">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2000" dirty="0">
                <a:effectLst/>
                <a:latin typeface="Candara" panose="020E0502030303020204" pitchFamily="34" charset="0"/>
                <a:ea typeface="Calibri" panose="020F0502020204030204" pitchFamily="34" charset="0"/>
                <a:cs typeface="Times New Roman" panose="02020603050405020304" pitchFamily="18" charset="0"/>
              </a:rPr>
              <a:t> Tiene aportes académicos e interesa también desde el punto de vista profesional. No encontramos antecedentes  que muestren investigación en el tema</a:t>
            </a:r>
            <a:r>
              <a:rPr lang="es-ES" sz="1800" dirty="0">
                <a:effectLst/>
                <a:latin typeface="Verdana" panose="020B0604030504040204" pitchFamily="34" charset="0"/>
                <a:ea typeface="Calibri" panose="020F0502020204030204" pitchFamily="34" charset="0"/>
                <a:cs typeface="Times New Roman" panose="02020603050405020304" pitchFamily="18" charset="0"/>
              </a:rPr>
              <a:t>.</a:t>
            </a:r>
            <a:endParaRPr lang="es-UY"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Wingdings" pitchFamily="2" charset="2"/>
              <a:buChar char="§"/>
            </a:pPr>
            <a:endParaRPr lang="es-ES" dirty="0">
              <a:latin typeface="Arial" pitchFamily="34" charset="0"/>
              <a:cs typeface="Arial" pitchFamily="34" charset="0"/>
            </a:endParaRPr>
          </a:p>
          <a:p>
            <a:pPr marL="342900" indent="-342900">
              <a:buFont typeface="Wingdings" pitchFamily="2" charset="2"/>
              <a:buChar char="§"/>
            </a:pPr>
            <a:endParaRPr lang="es-ES" dirty="0">
              <a:latin typeface="Arial" pitchFamily="34" charset="0"/>
              <a:cs typeface="Arial" pitchFamily="34" charset="0"/>
            </a:endParaRPr>
          </a:p>
          <a:p>
            <a:pPr lvl="0"/>
            <a:endParaRPr lang="es-ES" dirty="0">
              <a:solidFill>
                <a:prstClr val="white"/>
              </a:solidFill>
              <a:latin typeface="Arial" pitchFamily="34" charset="0"/>
              <a:cs typeface="Arial" pitchFamily="34" charset="0"/>
            </a:endParaRPr>
          </a:p>
          <a:p>
            <a:pPr marL="342900" lvl="0" indent="-342900">
              <a:buFont typeface="Wingdings" pitchFamily="2" charset="2"/>
              <a:buChar char="§"/>
            </a:pPr>
            <a:endParaRPr lang="es-ES" dirty="0">
              <a:solidFill>
                <a:prstClr val="white"/>
              </a:solidFill>
              <a:latin typeface="Arial" pitchFamily="34" charset="0"/>
              <a:cs typeface="Arial" pitchFamily="34" charset="0"/>
            </a:endParaRPr>
          </a:p>
          <a:p>
            <a:pPr marL="342900" lvl="0" indent="-342900">
              <a:buFont typeface="Wingdings" pitchFamily="2" charset="2"/>
              <a:buChar char="§"/>
            </a:pPr>
            <a:endParaRPr lang="es-ES" dirty="0">
              <a:solidFill>
                <a:prstClr val="white"/>
              </a:solidFill>
              <a:latin typeface="Arial" pitchFamily="34" charset="0"/>
              <a:cs typeface="Arial" pitchFamily="34" charset="0"/>
            </a:endParaRPr>
          </a:p>
          <a:p>
            <a:pPr marL="342900" lvl="0" indent="-342900">
              <a:buFont typeface="Wingdings" pitchFamily="2" charset="2"/>
              <a:buChar char="§"/>
            </a:pPr>
            <a:endParaRPr lang="es-ES" dirty="0">
              <a:solidFill>
                <a:prstClr val="white"/>
              </a:solidFill>
              <a:latin typeface="Arial" pitchFamily="34" charset="0"/>
              <a:cs typeface="Arial" pitchFamily="34" charset="0"/>
            </a:endParaRPr>
          </a:p>
          <a:p>
            <a:pPr marL="342900" lvl="0" indent="-342900">
              <a:buFont typeface="Wingdings" pitchFamily="2" charset="2"/>
              <a:buChar char="§"/>
            </a:pPr>
            <a:endParaRPr lang="es-ES" dirty="0">
              <a:solidFill>
                <a:prstClr val="white"/>
              </a:solidFill>
              <a:latin typeface="Arial" pitchFamily="34" charset="0"/>
              <a:cs typeface="Arial" pitchFamily="34" charset="0"/>
            </a:endParaRPr>
          </a:p>
          <a:p>
            <a:pPr marL="342900" lvl="0" indent="-342900">
              <a:buFont typeface="Wingdings" pitchFamily="2" charset="2"/>
              <a:buChar char="§"/>
            </a:pPr>
            <a:endParaRPr lang="es-ES" dirty="0">
              <a:solidFill>
                <a:prstClr val="white"/>
              </a:solidFill>
              <a:latin typeface="Arial" pitchFamily="34" charset="0"/>
              <a:cs typeface="Arial" pitchFamily="34" charset="0"/>
            </a:endParaRPr>
          </a:p>
          <a:p>
            <a:pPr marL="342900" lvl="0" indent="-342900">
              <a:buFont typeface="Wingdings" pitchFamily="2" charset="2"/>
              <a:buChar char="§"/>
            </a:pPr>
            <a:endParaRPr lang="es-ES" dirty="0">
              <a:solidFill>
                <a:prstClr val="white"/>
              </a:solidFill>
              <a:latin typeface="Arial" pitchFamily="34" charset="0"/>
              <a:cs typeface="Arial" pitchFamily="34" charset="0"/>
            </a:endParaRPr>
          </a:p>
          <a:p>
            <a:pPr marL="342900" lvl="0" indent="-342900">
              <a:buFont typeface="Wingdings" pitchFamily="2" charset="2"/>
              <a:buChar char="§"/>
            </a:pPr>
            <a:endParaRPr lang="es-ES" dirty="0">
              <a:solidFill>
                <a:prstClr val="white"/>
              </a:solidFill>
              <a:latin typeface="Arial" pitchFamily="34" charset="0"/>
              <a:cs typeface="Arial" pitchFamily="34" charset="0"/>
            </a:endParaRPr>
          </a:p>
          <a:p>
            <a:pPr marL="342900" lvl="0" indent="-342900">
              <a:buFont typeface="Wingdings" pitchFamily="2" charset="2"/>
              <a:buChar char="§"/>
            </a:pPr>
            <a:r>
              <a:rPr lang="es-ES" dirty="0">
                <a:solidFill>
                  <a:prstClr val="white"/>
                </a:solidFill>
                <a:latin typeface="Arial" pitchFamily="34" charset="0"/>
                <a:cs typeface="Arial" pitchFamily="34" charset="0"/>
              </a:rPr>
              <a:t>Argumentación  de la necesidad de  mostrar el trabajo en término de aporte, pertinencia desde la investigación o desde un ángulo profesional.</a:t>
            </a:r>
          </a:p>
          <a:p>
            <a:pPr marL="342900" lvl="0" indent="-342900">
              <a:buFont typeface="Wingdings" pitchFamily="2" charset="2"/>
              <a:buChar char="§"/>
            </a:pPr>
            <a:endParaRPr lang="es-ES" dirty="0">
              <a:solidFill>
                <a:prstClr val="white"/>
              </a:solidFill>
              <a:latin typeface="Arial" pitchFamily="34" charset="0"/>
              <a:cs typeface="Arial" pitchFamily="34" charset="0"/>
            </a:endParaRPr>
          </a:p>
          <a:p>
            <a:pPr marL="342900" lvl="0" indent="-342900">
              <a:buFont typeface="Wingdings" pitchFamily="2" charset="2"/>
              <a:buChar char="§"/>
            </a:pPr>
            <a:r>
              <a:rPr lang="es-ES" dirty="0">
                <a:solidFill>
                  <a:prstClr val="white"/>
                </a:solidFill>
                <a:latin typeface="Arial" pitchFamily="34" charset="0"/>
                <a:cs typeface="Arial" pitchFamily="34" charset="0"/>
              </a:rPr>
              <a:t>Ej. Contar con un plan que prevenga situaciones de crisis. ( imagen</a:t>
            </a:r>
            <a:r>
              <a:rPr lang="es-ES" sz="2000" dirty="0">
                <a:solidFill>
                  <a:prstClr val="white"/>
                </a:solidFill>
                <a:latin typeface="Arial" pitchFamily="34" charset="0"/>
                <a:cs typeface="Arial" pitchFamily="34" charset="0"/>
              </a:rPr>
              <a:t>)</a:t>
            </a:r>
          </a:p>
          <a:p>
            <a:pPr marL="342900" indent="-342900">
              <a:buFont typeface="Wingdings" pitchFamily="2" charset="2"/>
              <a:buChar char="§"/>
            </a:pPr>
            <a:endParaRPr lang="es-ES" sz="2000" dirty="0">
              <a:latin typeface="Arial" pitchFamily="34" charset="0"/>
              <a:cs typeface="Arial" pitchFamily="34" charset="0"/>
            </a:endParaRPr>
          </a:p>
          <a:p>
            <a:pPr marL="342900" indent="-342900">
              <a:buFont typeface="Wingdings" pitchFamily="2" charset="2"/>
              <a:buChar char="§"/>
            </a:pPr>
            <a:endParaRPr lang="es-ES" sz="2000" dirty="0">
              <a:latin typeface="Arial" pitchFamily="34" charset="0"/>
              <a:cs typeface="Arial" pitchFamily="34" charset="0"/>
            </a:endParaRPr>
          </a:p>
          <a:p>
            <a:pPr marL="342900" indent="-342900">
              <a:buFont typeface="Wingdings" pitchFamily="2" charset="2"/>
              <a:buChar char="§"/>
            </a:pPr>
            <a:endParaRPr lang="es-ES" sz="2000" dirty="0">
              <a:latin typeface="Arial" pitchFamily="34" charset="0"/>
              <a:cs typeface="Arial" pitchFamily="34" charset="0"/>
            </a:endParaRPr>
          </a:p>
          <a:p>
            <a:pPr marL="342900" indent="-342900">
              <a:buFont typeface="Wingdings" pitchFamily="2" charset="2"/>
              <a:buChar char="§"/>
            </a:pPr>
            <a:endParaRPr lang="es-ES" sz="2000" dirty="0">
              <a:latin typeface="Arial" pitchFamily="34" charset="0"/>
              <a:cs typeface="Arial" pitchFamily="34" charset="0"/>
            </a:endParaRPr>
          </a:p>
        </p:txBody>
      </p:sp>
    </p:spTree>
    <p:extLst>
      <p:ext uri="{BB962C8B-B14F-4D97-AF65-F5344CB8AC3E}">
        <p14:creationId xmlns:p14="http://schemas.microsoft.com/office/powerpoint/2010/main" val="2336467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975BDA-4864-4ADB-8712-E896F4406A52}"/>
              </a:ext>
            </a:extLst>
          </p:cNvPr>
          <p:cNvSpPr txBox="1"/>
          <p:nvPr/>
        </p:nvSpPr>
        <p:spPr>
          <a:xfrm>
            <a:off x="251520" y="404664"/>
            <a:ext cx="8568952" cy="7693388"/>
          </a:xfrm>
          <a:prstGeom prst="rect">
            <a:avLst/>
          </a:prstGeom>
          <a:noFill/>
        </p:spPr>
        <p:txBody>
          <a:bodyPr wrap="square">
            <a:spAutoFit/>
          </a:bodyPr>
          <a:lstStyle/>
          <a:p>
            <a:pPr marL="285750" indent="-285750" algn="just">
              <a:buFont typeface="Wingdings" panose="05000000000000000000" pitchFamily="2" charset="2"/>
              <a:buChar char="q"/>
            </a:pPr>
            <a:r>
              <a:rPr lang="es-ES" sz="1800" dirty="0">
                <a:effectLst/>
                <a:latin typeface="Candara" panose="020E0502030303020204" pitchFamily="34" charset="0"/>
                <a:ea typeface="Calibri" panose="020F0502020204030204" pitchFamily="34" charset="0"/>
                <a:cs typeface="Calibri" panose="020F0502020204030204" pitchFamily="34" charset="0"/>
              </a:rPr>
              <a:t>Explicar utilidad metodológica o teórica de tu investigación, así como el impacto social. </a:t>
            </a:r>
          </a:p>
          <a:p>
            <a:pPr algn="just"/>
            <a:r>
              <a:rPr lang="es-ES" sz="1800" dirty="0">
                <a:effectLst/>
                <a:latin typeface="Candara" panose="020E0502030303020204" pitchFamily="34" charset="0"/>
                <a:ea typeface="Calibri" panose="020F0502020204030204" pitchFamily="34" charset="0"/>
                <a:cs typeface="Calibri" panose="020F0502020204030204" pitchFamily="34" charset="0"/>
              </a:rPr>
              <a:t>   Los grupos sociales y profesionales , que se verán beneficiados  con</a:t>
            </a:r>
          </a:p>
          <a:p>
            <a:pPr algn="just"/>
            <a:r>
              <a:rPr lang="es-ES" dirty="0">
                <a:latin typeface="Candara" panose="020E0502030303020204" pitchFamily="34" charset="0"/>
                <a:ea typeface="Calibri" panose="020F0502020204030204" pitchFamily="34" charset="0"/>
                <a:cs typeface="Calibri" panose="020F0502020204030204" pitchFamily="34" charset="0"/>
              </a:rPr>
              <a:t>   </a:t>
            </a:r>
            <a:r>
              <a:rPr lang="es-ES" sz="1800" dirty="0">
                <a:effectLst/>
                <a:latin typeface="Candara" panose="020E0502030303020204" pitchFamily="34" charset="0"/>
                <a:ea typeface="Calibri" panose="020F0502020204030204" pitchFamily="34" charset="0"/>
                <a:cs typeface="Calibri" panose="020F0502020204030204" pitchFamily="34" charset="0"/>
              </a:rPr>
              <a:t>los resultados y aportes en cuanto a procedimiento de recolectar      información.</a:t>
            </a:r>
          </a:p>
          <a:p>
            <a:pPr algn="just"/>
            <a:endParaRPr lang="es-ES" dirty="0">
              <a:latin typeface="Candara" panose="020E0502030303020204" pitchFamily="34" charset="0"/>
              <a:cs typeface="Calibri" panose="020F0502020204030204" pitchFamily="34" charset="0"/>
            </a:endParaRPr>
          </a:p>
          <a:p>
            <a:pPr algn="just"/>
            <a:endParaRPr lang="es-ES" dirty="0">
              <a:latin typeface="Candara" panose="020E0502030303020204" pitchFamily="34" charset="0"/>
              <a:cs typeface="Calibri" panose="020F0502020204030204" pitchFamily="34" charset="0"/>
            </a:endParaRPr>
          </a:p>
          <a:p>
            <a:pPr>
              <a:lnSpc>
                <a:spcPct val="115000"/>
              </a:lnSpc>
              <a:spcAft>
                <a:spcPts val="1000"/>
              </a:spcAft>
            </a:pPr>
            <a:r>
              <a:rPr lang="es-ES" sz="1800" b="1" i="1" dirty="0">
                <a:effectLst/>
                <a:latin typeface="Candara" panose="020E0502030303020204" pitchFamily="34" charset="0"/>
                <a:ea typeface="Calibri" panose="020F0502020204030204" pitchFamily="34" charset="0"/>
                <a:cs typeface="Calibri" panose="020F0502020204030204" pitchFamily="34" charset="0"/>
              </a:rPr>
              <a:t>¿Qué aspectos destaca la justificación?</a:t>
            </a:r>
            <a:endParaRPr lang="es-UY" sz="1800" dirty="0">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1800" dirty="0">
                <a:effectLst/>
                <a:latin typeface="Candara" panose="020E0502030303020204" pitchFamily="34" charset="0"/>
                <a:ea typeface="Calibri" panose="020F0502020204030204" pitchFamily="34" charset="0"/>
                <a:cs typeface="Calibri" panose="020F0502020204030204" pitchFamily="34" charset="0"/>
              </a:rPr>
              <a:t> </a:t>
            </a:r>
            <a:endParaRPr lang="es-UY" sz="1800" dirty="0">
              <a:effectLst/>
              <a:latin typeface="Candara" panose="020E0502030303020204" pitchFamily="34" charset="0"/>
              <a:ea typeface="Calibri" panose="020F0502020204030204" pitchFamily="34" charset="0"/>
              <a:cs typeface="Times New Roman" panose="02020603050405020304" pitchFamily="18" charset="0"/>
            </a:endParaRPr>
          </a:p>
          <a:p>
            <a:pPr marL="228600">
              <a:lnSpc>
                <a:spcPct val="115000"/>
              </a:lnSpc>
              <a:spcAft>
                <a:spcPts val="1000"/>
              </a:spcAft>
            </a:pPr>
            <a:r>
              <a:rPr lang="es-ES" sz="1800" i="1" dirty="0">
                <a:effectLst/>
                <a:latin typeface="Candara" panose="020E0502030303020204" pitchFamily="34" charset="0"/>
                <a:ea typeface="Calibri" panose="020F0502020204030204" pitchFamily="34" charset="0"/>
                <a:cs typeface="Times New Roman" panose="02020603050405020304" pitchFamily="18" charset="0"/>
              </a:rPr>
              <a:t>¿ Por qué es conveniente hacer la justificación?</a:t>
            </a:r>
            <a:endParaRPr lang="es-UY" sz="1800" dirty="0">
              <a:effectLst/>
              <a:latin typeface="Candara" panose="020E0502030303020204" pitchFamily="34" charset="0"/>
              <a:ea typeface="Calibri" panose="020F0502020204030204" pitchFamily="34" charset="0"/>
              <a:cs typeface="Times New Roman" panose="02020603050405020304" pitchFamily="18" charset="0"/>
            </a:endParaRPr>
          </a:p>
          <a:p>
            <a:pPr marL="228600">
              <a:lnSpc>
                <a:spcPct val="115000"/>
              </a:lnSpc>
              <a:spcAft>
                <a:spcPts val="1000"/>
              </a:spcAft>
            </a:pPr>
            <a:r>
              <a:rPr lang="es-ES" sz="1800" i="1" dirty="0">
                <a:effectLst/>
                <a:latin typeface="Candara" panose="020E0502030303020204" pitchFamily="34" charset="0"/>
                <a:ea typeface="Calibri" panose="020F0502020204030204" pitchFamily="34" charset="0"/>
                <a:cs typeface="Times New Roman" panose="02020603050405020304" pitchFamily="18" charset="0"/>
              </a:rPr>
              <a:t>¿ Cuál es el valor teórico, empírico, o </a:t>
            </a:r>
            <a:r>
              <a:rPr lang="es-ES" sz="1800" i="1" dirty="0" err="1">
                <a:effectLst/>
                <a:latin typeface="Candara" panose="020E0502030303020204" pitchFamily="34" charset="0"/>
                <a:ea typeface="Calibri" panose="020F0502020204030204" pitchFamily="34" charset="0"/>
                <a:cs typeface="Times New Roman" panose="02020603050405020304" pitchFamily="18" charset="0"/>
              </a:rPr>
              <a:t>metodólogico</a:t>
            </a:r>
            <a:r>
              <a:rPr lang="es-ES" sz="1800" i="1" dirty="0">
                <a:effectLst/>
                <a:latin typeface="Candara" panose="020E0502030303020204" pitchFamily="34" charset="0"/>
                <a:ea typeface="Calibri" panose="020F0502020204030204" pitchFamily="34" charset="0"/>
                <a:cs typeface="Times New Roman" panose="02020603050405020304" pitchFamily="18" charset="0"/>
              </a:rPr>
              <a:t> de la investigación?</a:t>
            </a:r>
            <a:endParaRPr lang="es-UY" sz="1800" dirty="0">
              <a:effectLst/>
              <a:latin typeface="Candara" panose="020E0502030303020204" pitchFamily="34" charset="0"/>
              <a:ea typeface="Calibri" panose="020F0502020204030204" pitchFamily="34" charset="0"/>
              <a:cs typeface="Times New Roman" panose="02020603050405020304" pitchFamily="18" charset="0"/>
            </a:endParaRPr>
          </a:p>
          <a:p>
            <a:pPr marL="228600">
              <a:lnSpc>
                <a:spcPct val="115000"/>
              </a:lnSpc>
              <a:spcAft>
                <a:spcPts val="1000"/>
              </a:spcAft>
            </a:pPr>
            <a:r>
              <a:rPr lang="es-ES" sz="1800" i="1" dirty="0">
                <a:effectLst/>
                <a:latin typeface="Candara" panose="020E0502030303020204" pitchFamily="34" charset="0"/>
                <a:ea typeface="Calibri" panose="020F0502020204030204" pitchFamily="34" charset="0"/>
                <a:cs typeface="Times New Roman" panose="02020603050405020304" pitchFamily="18" charset="0"/>
              </a:rPr>
              <a:t>¿ Cuáles serán los aportes y limitaciones si los hay ?</a:t>
            </a:r>
            <a:endParaRPr lang="es-UY" sz="1800" dirty="0">
              <a:effectLst/>
              <a:latin typeface="Candara" panose="020E0502030303020204" pitchFamily="34" charset="0"/>
              <a:ea typeface="Calibri" panose="020F0502020204030204" pitchFamily="34" charset="0"/>
              <a:cs typeface="Times New Roman" panose="02020603050405020304" pitchFamily="18" charset="0"/>
            </a:endParaRPr>
          </a:p>
          <a:p>
            <a:pPr marL="228600">
              <a:lnSpc>
                <a:spcPct val="115000"/>
              </a:lnSpc>
              <a:spcAft>
                <a:spcPts val="1000"/>
              </a:spcAft>
            </a:pPr>
            <a:r>
              <a:rPr lang="es-ES" sz="1800" i="1" dirty="0">
                <a:effectLst/>
                <a:latin typeface="Candara" panose="020E0502030303020204" pitchFamily="34" charset="0"/>
                <a:ea typeface="Calibri" panose="020F0502020204030204" pitchFamily="34" charset="0"/>
                <a:cs typeface="Times New Roman" panose="02020603050405020304" pitchFamily="18" charset="0"/>
              </a:rPr>
              <a:t>¿Cuál es el interés personal, profesional, social o institucional del tema elegido?</a:t>
            </a:r>
            <a:endParaRPr lang="es-UY" sz="1800" dirty="0">
              <a:effectLst/>
              <a:latin typeface="Candara" panose="020E0502030303020204" pitchFamily="34" charset="0"/>
              <a:ea typeface="Calibri" panose="020F0502020204030204" pitchFamily="34" charset="0"/>
              <a:cs typeface="Times New Roman" panose="02020603050405020304" pitchFamily="18" charset="0"/>
            </a:endParaRPr>
          </a:p>
          <a:p>
            <a:pPr marL="228600">
              <a:lnSpc>
                <a:spcPct val="115000"/>
              </a:lnSpc>
              <a:spcAft>
                <a:spcPts val="1000"/>
              </a:spcAft>
            </a:pPr>
            <a:r>
              <a:rPr lang="es-ES" sz="1800" i="1" dirty="0">
                <a:effectLst/>
                <a:latin typeface="Candara" panose="020E0502030303020204" pitchFamily="34" charset="0"/>
                <a:ea typeface="Calibri" panose="020F0502020204030204" pitchFamily="34" charset="0"/>
                <a:cs typeface="Times New Roman" panose="02020603050405020304" pitchFamily="18" charset="0"/>
              </a:rPr>
              <a:t>Expresar importancia profesional, académica ,  institucional o social de la investigación. ¿ Por qué es importante la investigación</a:t>
            </a:r>
            <a:r>
              <a:rPr lang="es-ES" sz="1800" i="1" dirty="0">
                <a:effectLst/>
                <a:latin typeface="Verdana" panose="020B0604030504040204" pitchFamily="34" charset="0"/>
                <a:ea typeface="Calibri" panose="020F0502020204030204" pitchFamily="34" charset="0"/>
                <a:cs typeface="Times New Roman" panose="02020603050405020304" pitchFamily="18" charset="0"/>
              </a:rPr>
              <a:t>?</a:t>
            </a:r>
            <a:endParaRPr lang="es-UY"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s-ES" dirty="0">
              <a:latin typeface="Verdana" panose="020B0604030504040204" pitchFamily="34" charset="0"/>
              <a:cs typeface="Calibri" panose="020F0502020204030204" pitchFamily="34" charset="0"/>
            </a:endParaRPr>
          </a:p>
          <a:p>
            <a:pPr algn="just"/>
            <a:endParaRPr lang="es-ES" dirty="0">
              <a:latin typeface="Verdana" panose="020B0604030504040204" pitchFamily="34" charset="0"/>
              <a:cs typeface="Calibri" panose="020F0502020204030204" pitchFamily="34" charset="0"/>
            </a:endParaRPr>
          </a:p>
          <a:p>
            <a:pPr algn="just"/>
            <a:endParaRPr lang="es-ES" dirty="0">
              <a:latin typeface="Verdana" panose="020B0604030504040204" pitchFamily="34" charset="0"/>
              <a:cs typeface="Calibri" panose="020F0502020204030204" pitchFamily="34" charset="0"/>
            </a:endParaRPr>
          </a:p>
          <a:p>
            <a:pPr algn="just"/>
            <a:endParaRPr lang="es-ES" dirty="0">
              <a:latin typeface="Verdana" panose="020B0604030504040204" pitchFamily="34" charset="0"/>
              <a:cs typeface="Calibri" panose="020F0502020204030204" pitchFamily="34" charset="0"/>
            </a:endParaRPr>
          </a:p>
          <a:p>
            <a:pPr algn="just"/>
            <a:endParaRPr lang="es-ES" dirty="0">
              <a:latin typeface="Verdana" panose="020B0604030504040204" pitchFamily="34" charset="0"/>
              <a:cs typeface="Calibri" panose="020F0502020204030204" pitchFamily="34" charset="0"/>
            </a:endParaRPr>
          </a:p>
          <a:p>
            <a:pPr algn="just"/>
            <a:endParaRPr lang="es-ES" dirty="0">
              <a:latin typeface="Verdana" panose="020B0604030504040204" pitchFamily="34" charset="0"/>
              <a:cs typeface="Calibri" panose="020F0502020204030204" pitchFamily="34" charset="0"/>
            </a:endParaRPr>
          </a:p>
          <a:p>
            <a:pPr algn="just"/>
            <a:endParaRPr lang="es-ES" dirty="0">
              <a:latin typeface="Verdana" panose="020B0604030504040204" pitchFamily="34" charset="0"/>
              <a:cs typeface="Calibri" panose="020F0502020204030204" pitchFamily="34" charset="0"/>
            </a:endParaRPr>
          </a:p>
          <a:p>
            <a:pPr algn="just"/>
            <a:endParaRPr lang="es-ES" dirty="0">
              <a:latin typeface="Verdana" panose="020B0604030504040204" pitchFamily="34" charset="0"/>
              <a:cs typeface="Calibri" panose="020F0502020204030204" pitchFamily="34" charset="0"/>
            </a:endParaRPr>
          </a:p>
          <a:p>
            <a:pPr algn="just"/>
            <a:endParaRPr lang="es-UY" dirty="0"/>
          </a:p>
        </p:txBody>
      </p:sp>
    </p:spTree>
    <p:extLst>
      <p:ext uri="{BB962C8B-B14F-4D97-AF65-F5344CB8AC3E}">
        <p14:creationId xmlns:p14="http://schemas.microsoft.com/office/powerpoint/2010/main" val="3896456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548680"/>
            <a:ext cx="8640960" cy="5786199"/>
          </a:xfrm>
          <a:prstGeom prst="rect">
            <a:avLst/>
          </a:prstGeom>
          <a:noFill/>
        </p:spPr>
        <p:txBody>
          <a:bodyPr wrap="square" rtlCol="0">
            <a:spAutoFit/>
          </a:bodyPr>
          <a:lstStyle/>
          <a:p>
            <a:r>
              <a:rPr lang="es-ES" sz="2400" b="1" dirty="0">
                <a:solidFill>
                  <a:srgbClr val="FFFF00"/>
                </a:solidFill>
                <a:latin typeface="Candara" panose="020E0502030303020204" pitchFamily="34" charset="0"/>
                <a:cs typeface="Arial" pitchFamily="34" charset="0"/>
              </a:rPr>
              <a:t>2.1.Contexto</a:t>
            </a:r>
          </a:p>
          <a:p>
            <a:pPr lvl="0"/>
            <a:endParaRPr lang="es-ES" dirty="0">
              <a:latin typeface="Candara" panose="020E0502030303020204" pitchFamily="34" charset="0"/>
              <a:cs typeface="Arial" pitchFamily="34" charset="0"/>
            </a:endParaRPr>
          </a:p>
          <a:p>
            <a:pPr lvl="0"/>
            <a:r>
              <a:rPr lang="es-ES" dirty="0">
                <a:latin typeface="Candara" panose="020E0502030303020204" pitchFamily="34" charset="0"/>
                <a:cs typeface="Arial" pitchFamily="34" charset="0"/>
              </a:rPr>
              <a:t>Importa en el proceso de investigación iniciar el trabajo con la elección de un área de interés para posteriormente realizar un encuadre y obtener un objeto de estudio.</a:t>
            </a:r>
            <a:endParaRPr lang="es-ES" dirty="0">
              <a:solidFill>
                <a:prstClr val="white"/>
              </a:solidFill>
              <a:latin typeface="Candara" panose="020E0502030303020204" pitchFamily="34" charset="0"/>
            </a:endParaRPr>
          </a:p>
          <a:p>
            <a:pPr lvl="0"/>
            <a:r>
              <a:rPr lang="es-ES" dirty="0">
                <a:solidFill>
                  <a:prstClr val="white"/>
                </a:solidFill>
                <a:latin typeface="Candara" panose="020E0502030303020204" pitchFamily="34" charset="0"/>
              </a:rPr>
              <a:t>Ubicar el problema no de forma aislada.</a:t>
            </a:r>
          </a:p>
          <a:p>
            <a:pPr lvl="0"/>
            <a:endParaRPr lang="es-ES" dirty="0">
              <a:solidFill>
                <a:prstClr val="white"/>
              </a:solidFill>
              <a:latin typeface="Candara" panose="020E0502030303020204" pitchFamily="34" charset="0"/>
              <a:cs typeface="Arial" pitchFamily="34" charset="0"/>
            </a:endParaRPr>
          </a:p>
          <a:p>
            <a:pPr marL="342900" lvl="0" indent="-342900">
              <a:buFont typeface="Wingdings" panose="05000000000000000000" pitchFamily="2" charset="2"/>
              <a:buChar char="§"/>
            </a:pPr>
            <a:r>
              <a:rPr lang="es-ES" dirty="0">
                <a:solidFill>
                  <a:prstClr val="white"/>
                </a:solidFill>
                <a:latin typeface="Candara" panose="020E0502030303020204" pitchFamily="34" charset="0"/>
                <a:cs typeface="Arial" pitchFamily="34" charset="0"/>
              </a:rPr>
              <a:t>En algunos casos el contexto puede ser un problema en otros no</a:t>
            </a:r>
            <a:r>
              <a:rPr lang="es-ES" dirty="0">
                <a:solidFill>
                  <a:prstClr val="white"/>
                </a:solidFill>
                <a:latin typeface="Candara" panose="020E0502030303020204" pitchFamily="34" charset="0"/>
              </a:rPr>
              <a:t>.</a:t>
            </a:r>
          </a:p>
          <a:p>
            <a:pPr lvl="0"/>
            <a:endParaRPr lang="es-ES" dirty="0">
              <a:solidFill>
                <a:prstClr val="white"/>
              </a:solidFill>
              <a:latin typeface="Candara" panose="020E0502030303020204" pitchFamily="34" charset="0"/>
            </a:endParaRPr>
          </a:p>
          <a:p>
            <a:pPr marL="342900" lvl="0" indent="-342900">
              <a:buFont typeface="Wingdings" panose="05000000000000000000" pitchFamily="2" charset="2"/>
              <a:buChar char="§"/>
            </a:pPr>
            <a:r>
              <a:rPr lang="es-ES" dirty="0">
                <a:solidFill>
                  <a:prstClr val="white"/>
                </a:solidFill>
                <a:latin typeface="Candara" panose="020E0502030303020204" pitchFamily="34" charset="0"/>
              </a:rPr>
              <a:t>También podremos seleccionar o hacer un estudio de Caso ( empresa, organización).</a:t>
            </a:r>
          </a:p>
          <a:p>
            <a:pPr marL="342900" lvl="0" indent="-342900">
              <a:buFont typeface="Wingdings" panose="05000000000000000000" pitchFamily="2" charset="2"/>
              <a:buChar char="§"/>
            </a:pPr>
            <a:endParaRPr lang="es-ES" dirty="0">
              <a:solidFill>
                <a:prstClr val="white"/>
              </a:solidFill>
              <a:latin typeface="Candara" panose="020E0502030303020204" pitchFamily="34" charset="0"/>
            </a:endParaRPr>
          </a:p>
          <a:p>
            <a:pPr marL="342900" lvl="0" indent="-342900">
              <a:buFont typeface="Wingdings" panose="05000000000000000000" pitchFamily="2" charset="2"/>
              <a:buChar char="§"/>
            </a:pPr>
            <a:r>
              <a:rPr lang="es-ES" dirty="0">
                <a:solidFill>
                  <a:prstClr val="white"/>
                </a:solidFill>
                <a:latin typeface="Candara" panose="020E0502030303020204" pitchFamily="34" charset="0"/>
              </a:rPr>
              <a:t>No lo que no puede pasar e s construir un objeto de estudio descontextualizado.</a:t>
            </a:r>
          </a:p>
          <a:p>
            <a:pPr marL="342900" lvl="0" indent="-342900">
              <a:buFont typeface="Wingdings" panose="05000000000000000000" pitchFamily="2" charset="2"/>
              <a:buChar char="§"/>
            </a:pPr>
            <a:endParaRPr lang="es-ES" dirty="0">
              <a:solidFill>
                <a:prstClr val="white"/>
              </a:solidFill>
              <a:latin typeface="Candara" panose="020E0502030303020204" pitchFamily="34" charset="0"/>
            </a:endParaRPr>
          </a:p>
          <a:p>
            <a:pPr marL="342900" lvl="0" indent="-342900">
              <a:buFont typeface="Wingdings" panose="05000000000000000000" pitchFamily="2" charset="2"/>
              <a:buChar char="§"/>
            </a:pPr>
            <a:r>
              <a:rPr lang="es-ES" dirty="0">
                <a:solidFill>
                  <a:prstClr val="white"/>
                </a:solidFill>
                <a:latin typeface="Candara" panose="020E0502030303020204" pitchFamily="34" charset="0"/>
              </a:rPr>
              <a:t>Tener en cuenta las referencias históricas. </a:t>
            </a:r>
            <a:r>
              <a:rPr lang="es-ES" dirty="0" err="1">
                <a:solidFill>
                  <a:prstClr val="white"/>
                </a:solidFill>
                <a:latin typeface="Candara" panose="020E0502030303020204" pitchFamily="34" charset="0"/>
              </a:rPr>
              <a:t>Ej</a:t>
            </a:r>
            <a:r>
              <a:rPr lang="es-ES" dirty="0">
                <a:solidFill>
                  <a:prstClr val="white"/>
                </a:solidFill>
                <a:latin typeface="Candara" panose="020E0502030303020204" pitchFamily="34" charset="0"/>
              </a:rPr>
              <a:t> . Ley de Medios</a:t>
            </a:r>
          </a:p>
          <a:p>
            <a:pPr marL="457200" indent="-457200">
              <a:buAutoNum type="arabicPeriod" startAt="5"/>
            </a:pPr>
            <a:endParaRPr lang="es-ES" sz="2400" b="1" dirty="0">
              <a:latin typeface="Arial" pitchFamily="34" charset="0"/>
              <a:cs typeface="Arial" pitchFamily="34" charset="0"/>
            </a:endParaRPr>
          </a:p>
          <a:p>
            <a:endParaRPr lang="es-ES" sz="2400" b="1" dirty="0">
              <a:latin typeface="Arial" pitchFamily="34" charset="0"/>
              <a:cs typeface="Arial" pitchFamily="34" charset="0"/>
            </a:endParaRPr>
          </a:p>
          <a:p>
            <a:endParaRPr lang="es-ES" sz="2400" b="1" dirty="0">
              <a:latin typeface="Arial" pitchFamily="34" charset="0"/>
              <a:cs typeface="Arial" pitchFamily="34" charset="0"/>
            </a:endParaRPr>
          </a:p>
          <a:p>
            <a:endParaRPr lang="es-ES" sz="2000" b="1" dirty="0"/>
          </a:p>
          <a:p>
            <a:endParaRPr lang="es-ES" sz="2000" b="1" dirty="0"/>
          </a:p>
        </p:txBody>
      </p:sp>
    </p:spTree>
    <p:extLst>
      <p:ext uri="{BB962C8B-B14F-4D97-AF65-F5344CB8AC3E}">
        <p14:creationId xmlns:p14="http://schemas.microsoft.com/office/powerpoint/2010/main" val="8484791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4AE4CB-464B-49FA-BAEE-C7A1F3F05170}"/>
              </a:ext>
            </a:extLst>
          </p:cNvPr>
          <p:cNvSpPr txBox="1"/>
          <p:nvPr/>
        </p:nvSpPr>
        <p:spPr>
          <a:xfrm>
            <a:off x="251520" y="930200"/>
            <a:ext cx="8712968" cy="4462760"/>
          </a:xfrm>
          <a:prstGeom prst="rect">
            <a:avLst/>
          </a:prstGeom>
          <a:noFill/>
        </p:spPr>
        <p:txBody>
          <a:bodyPr wrap="square" rtlCol="0">
            <a:spAutoFit/>
          </a:bodyPr>
          <a:lstStyle/>
          <a:p>
            <a:r>
              <a:rPr lang="es-UY" sz="2400" dirty="0">
                <a:solidFill>
                  <a:srgbClr val="FFFF00"/>
                </a:solidFill>
                <a:latin typeface="Candara" panose="020E0502030303020204" pitchFamily="34" charset="0"/>
              </a:rPr>
              <a:t>2.2.Errores  que suceden </a:t>
            </a:r>
          </a:p>
          <a:p>
            <a:pPr marL="342900" indent="-342900">
              <a:buFont typeface="Wingdings" panose="05000000000000000000" pitchFamily="2" charset="2"/>
              <a:buChar char="ü"/>
            </a:pPr>
            <a:endParaRPr lang="es-UY" sz="2000" i="1" dirty="0">
              <a:latin typeface="Candara" panose="020E0502030303020204" pitchFamily="34" charset="0"/>
            </a:endParaRPr>
          </a:p>
          <a:p>
            <a:pPr marL="342900" indent="-342900">
              <a:buFont typeface="Wingdings" panose="05000000000000000000" pitchFamily="2" charset="2"/>
              <a:buChar char="ü"/>
            </a:pPr>
            <a:r>
              <a:rPr lang="es-UY" sz="2000" i="1" dirty="0">
                <a:latin typeface="Candara" panose="020E0502030303020204" pitchFamily="34" charset="0"/>
              </a:rPr>
              <a:t>Elegir temas que no son pertinentes con la carrera</a:t>
            </a:r>
          </a:p>
          <a:p>
            <a:pPr marL="342900" indent="-342900">
              <a:buFont typeface="Wingdings" panose="05000000000000000000" pitchFamily="2" charset="2"/>
              <a:buChar char="ü"/>
            </a:pPr>
            <a:r>
              <a:rPr lang="es-UY" sz="2000" i="1" dirty="0">
                <a:latin typeface="Candara" panose="020E0502030303020204" pitchFamily="34" charset="0"/>
              </a:rPr>
              <a:t>No periodizar- a veces los trabajos de investigación necesitan fijar un período de tiempo. El tema se hace demasiado amplio.</a:t>
            </a:r>
          </a:p>
          <a:p>
            <a:pPr marL="342900" indent="-342900">
              <a:buFont typeface="Wingdings" panose="05000000000000000000" pitchFamily="2" charset="2"/>
              <a:buChar char="ü"/>
            </a:pPr>
            <a:endParaRPr lang="es-UY" sz="2000" i="1" dirty="0">
              <a:latin typeface="Candara" panose="020E0502030303020204" pitchFamily="34" charset="0"/>
            </a:endParaRPr>
          </a:p>
          <a:p>
            <a:pPr marL="342900" indent="-342900">
              <a:buFont typeface="Wingdings" panose="05000000000000000000" pitchFamily="2" charset="2"/>
              <a:buChar char="ü"/>
            </a:pPr>
            <a:r>
              <a:rPr lang="es-UY" sz="2000" i="1" dirty="0">
                <a:latin typeface="Candara" panose="020E0502030303020204" pitchFamily="34" charset="0"/>
              </a:rPr>
              <a:t>Incluir ideas propias sin la fundamentación bibliográfica. Conceptos acertados sin las fuentes.</a:t>
            </a:r>
          </a:p>
          <a:p>
            <a:pPr marL="342900" indent="-342900">
              <a:buFont typeface="Wingdings" panose="05000000000000000000" pitchFamily="2" charset="2"/>
              <a:buChar char="ü"/>
            </a:pPr>
            <a:r>
              <a:rPr lang="es-UY" sz="2000" i="1" dirty="0">
                <a:latin typeface="Candara" panose="020E0502030303020204" pitchFamily="34" charset="0"/>
              </a:rPr>
              <a:t>Utilizar fundamentos con conceptos de autores pero  con pocas concusiones propias.</a:t>
            </a:r>
          </a:p>
          <a:p>
            <a:pPr marL="342900" indent="-342900">
              <a:buFont typeface="Wingdings" panose="05000000000000000000" pitchFamily="2" charset="2"/>
              <a:buChar char="ü"/>
            </a:pPr>
            <a:r>
              <a:rPr lang="es-UY" sz="2000" dirty="0">
                <a:latin typeface="Candara" panose="020E0502030303020204" pitchFamily="34" charset="0"/>
              </a:rPr>
              <a:t>No leer lo suficiente antes de formular las interrogantes. Revisar literatura antes de formular preguntas, si no es difícil delinear objeto de estudio.</a:t>
            </a:r>
            <a:endParaRPr lang="es-UY" sz="2000" i="1" dirty="0">
              <a:latin typeface="Candara" panose="020E0502030303020204" pitchFamily="34" charset="0"/>
            </a:endParaRPr>
          </a:p>
          <a:p>
            <a:endParaRPr lang="es-UY" sz="2000" dirty="0">
              <a:latin typeface="Candara" panose="020E0502030303020204" pitchFamily="34" charset="0"/>
            </a:endParaRPr>
          </a:p>
          <a:p>
            <a:endParaRPr lang="es-UY" sz="2000" dirty="0">
              <a:latin typeface="Candara" panose="020E0502030303020204" pitchFamily="34" charset="0"/>
            </a:endParaRPr>
          </a:p>
        </p:txBody>
      </p:sp>
    </p:spTree>
    <p:extLst>
      <p:ext uri="{BB962C8B-B14F-4D97-AF65-F5344CB8AC3E}">
        <p14:creationId xmlns:p14="http://schemas.microsoft.com/office/powerpoint/2010/main" val="344850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397589"/>
            <a:ext cx="8676456" cy="6919843"/>
          </a:xfrm>
          <a:prstGeom prst="rect">
            <a:avLst/>
          </a:prstGeom>
          <a:noFill/>
        </p:spPr>
        <p:txBody>
          <a:bodyPr wrap="square" rtlCol="0">
            <a:spAutoFit/>
          </a:bodyPr>
          <a:lstStyle/>
          <a:p>
            <a:pPr marL="342900" indent="-342900">
              <a:buFont typeface="Wingdings" panose="05000000000000000000" pitchFamily="2" charset="2"/>
              <a:buChar char="ü"/>
            </a:pPr>
            <a:r>
              <a:rPr lang="es-ES" sz="2400" b="1" dirty="0">
                <a:solidFill>
                  <a:srgbClr val="FFFF00"/>
                </a:solidFill>
                <a:latin typeface="Arial" pitchFamily="34" charset="0"/>
                <a:cs typeface="Arial" pitchFamily="34" charset="0"/>
              </a:rPr>
              <a:t>3. Objetivos</a:t>
            </a:r>
          </a:p>
          <a:p>
            <a:pPr marL="285750" indent="-285750">
              <a:buFont typeface="Wingdings" panose="05000000000000000000" pitchFamily="2" charset="2"/>
              <a:buChar char="ü"/>
            </a:pPr>
            <a:endParaRPr lang="es-ES" b="1" dirty="0">
              <a:latin typeface="Candara" panose="020E0502030303020204" pitchFamily="34" charset="0"/>
              <a:cs typeface="Arial" pitchFamily="34" charset="0"/>
            </a:endParaRPr>
          </a:p>
          <a:p>
            <a:pPr marL="285750" indent="-285750">
              <a:lnSpc>
                <a:spcPct val="115000"/>
              </a:lnSpc>
              <a:spcAft>
                <a:spcPts val="1000"/>
              </a:spcAft>
              <a:buFont typeface="Wingdings" panose="05000000000000000000" pitchFamily="2" charset="2"/>
              <a:buChar char="ü"/>
            </a:pPr>
            <a:r>
              <a:rPr lang="es-ES" sz="2000" dirty="0">
                <a:effectLst/>
                <a:latin typeface="Candara" panose="020E0502030303020204" pitchFamily="34" charset="0"/>
                <a:ea typeface="Calibri" panose="020F0502020204030204" pitchFamily="34" charset="0"/>
                <a:cs typeface="Times New Roman" panose="02020603050405020304" pitchFamily="18" charset="0"/>
              </a:rPr>
              <a:t>Una vez que  está diseñado el objeto de estudio, el estudiante puede formular sus objetivos de investigación y evaluar posibilidades de cumplirlos. </a:t>
            </a:r>
          </a:p>
          <a:p>
            <a:pPr marL="285750" indent="-285750">
              <a:lnSpc>
                <a:spcPct val="115000"/>
              </a:lnSpc>
              <a:spcAft>
                <a:spcPts val="1000"/>
              </a:spcAft>
              <a:buFont typeface="Wingdings" panose="05000000000000000000" pitchFamily="2" charset="2"/>
              <a:buChar char="ü"/>
            </a:pPr>
            <a:r>
              <a:rPr lang="es-ES" sz="2000" dirty="0">
                <a:effectLst/>
                <a:latin typeface="Candara" panose="020E0502030303020204" pitchFamily="34" charset="0"/>
                <a:ea typeface="Calibri" panose="020F0502020204030204" pitchFamily="34" charset="0"/>
                <a:cs typeface="Times New Roman" panose="02020603050405020304" pitchFamily="18" charset="0"/>
              </a:rPr>
              <a:t>Enuncia  la finalidad y los propósitos particulares de la investigación. </a:t>
            </a:r>
            <a:r>
              <a:rPr lang="es-ES" sz="2000" dirty="0">
                <a:latin typeface="Candara" panose="020E0502030303020204" pitchFamily="34" charset="0"/>
                <a:ea typeface="Calibri" panose="020F0502020204030204" pitchFamily="34" charset="0"/>
                <a:cs typeface="Times New Roman" panose="02020603050405020304" pitchFamily="18" charset="0"/>
              </a:rPr>
              <a:t>E</a:t>
            </a:r>
            <a:r>
              <a:rPr lang="es-ES" sz="2000" dirty="0">
                <a:effectLst/>
                <a:latin typeface="Candara" panose="020E0502030303020204" pitchFamily="34" charset="0"/>
                <a:ea typeface="Calibri" panose="020F0502020204030204" pitchFamily="34" charset="0"/>
                <a:cs typeface="Times New Roman" panose="02020603050405020304" pitchFamily="18" charset="0"/>
              </a:rPr>
              <a:t>nunciados  claros y precisos de las  metas que se buscan en razón de un problema de investigación. </a:t>
            </a:r>
            <a:r>
              <a:rPr lang="es-ES" sz="2000" dirty="0">
                <a:latin typeface="Candara" panose="020E0502030303020204" pitchFamily="34" charset="0"/>
                <a:ea typeface="Calibri" panose="020F0502020204030204" pitchFamily="34" charset="0"/>
                <a:cs typeface="Times New Roman" panose="02020603050405020304" pitchFamily="18" charset="0"/>
              </a:rPr>
              <a:t>C</a:t>
            </a:r>
            <a:r>
              <a:rPr lang="es-ES" sz="2000" dirty="0">
                <a:effectLst/>
                <a:latin typeface="Candara" panose="020E0502030303020204" pitchFamily="34" charset="0"/>
                <a:ea typeface="Calibri" panose="020F0502020204030204" pitchFamily="34" charset="0"/>
                <a:cs typeface="Times New Roman" panose="02020603050405020304" pitchFamily="18" charset="0"/>
              </a:rPr>
              <a:t>ontribuciones a partir de una investigación</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endParaRPr lang="es-ES" sz="1800" dirty="0">
              <a:effectLst/>
              <a:latin typeface="Candara" panose="020E050203030302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es-ES" sz="2000" dirty="0">
                <a:effectLst/>
                <a:latin typeface="Candara" panose="020E0502030303020204" pitchFamily="34" charset="0"/>
                <a:ea typeface="Calibri" panose="020F0502020204030204" pitchFamily="34" charset="0"/>
                <a:cs typeface="Times New Roman" panose="02020603050405020304" pitchFamily="18" charset="0"/>
              </a:rPr>
              <a:t>Así  vamos a encarar  las definiciones de </a:t>
            </a:r>
            <a:r>
              <a:rPr lang="es-ES" sz="2000" i="1" dirty="0">
                <a:effectLst/>
                <a:latin typeface="Candara" panose="020E0502030303020204" pitchFamily="34" charset="0"/>
                <a:ea typeface="Calibri" panose="020F0502020204030204" pitchFamily="34" charset="0"/>
                <a:cs typeface="Times New Roman" panose="02020603050405020304" pitchFamily="18" charset="0"/>
              </a:rPr>
              <a:t>Objetivo general</a:t>
            </a:r>
            <a:r>
              <a:rPr lang="es-ES" sz="2000" dirty="0">
                <a:effectLst/>
                <a:latin typeface="Candara" panose="020E0502030303020204" pitchFamily="34" charset="0"/>
                <a:ea typeface="Calibri" panose="020F0502020204030204" pitchFamily="34" charset="0"/>
                <a:cs typeface="Times New Roman" panose="02020603050405020304" pitchFamily="18" charset="0"/>
              </a:rPr>
              <a:t> </a:t>
            </a:r>
            <a:r>
              <a:rPr lang="es-ES" sz="2000" i="1" dirty="0">
                <a:effectLst/>
                <a:latin typeface="Candara" panose="020E0502030303020204" pitchFamily="34" charset="0"/>
                <a:ea typeface="Calibri" panose="020F0502020204030204" pitchFamily="34" charset="0"/>
                <a:cs typeface="Times New Roman" panose="02020603050405020304" pitchFamily="18" charset="0"/>
              </a:rPr>
              <a:t>y objetivos específicos</a:t>
            </a:r>
            <a:r>
              <a:rPr lang="es-ES" sz="2000" dirty="0">
                <a:effectLst/>
                <a:latin typeface="Candara" panose="020E0502030303020204" pitchFamily="34" charset="0"/>
                <a:ea typeface="Calibri" panose="020F0502020204030204" pitchFamily="34" charset="0"/>
                <a:cs typeface="Times New Roman" panose="02020603050405020304" pitchFamily="18" charset="0"/>
              </a:rPr>
              <a:t>. Así como analizar actividades y propósitos </a:t>
            </a:r>
            <a:r>
              <a:rPr lang="es-ES" sz="2000" dirty="0">
                <a:solidFill>
                  <a:prstClr val="white"/>
                </a:solidFill>
                <a:latin typeface="Candara" panose="020E0502030303020204" pitchFamily="34" charset="0"/>
                <a:cs typeface="Arial" pitchFamily="34" charset="0"/>
              </a:rPr>
              <a:t>OG puede haber más de uno. , pero se elige uno.  </a:t>
            </a:r>
          </a:p>
          <a:p>
            <a:pPr marL="285750" lvl="0" indent="-285750">
              <a:buFont typeface="Wingdings" panose="05000000000000000000" pitchFamily="2" charset="2"/>
              <a:buChar char="ü"/>
            </a:pPr>
            <a:r>
              <a:rPr lang="es-ES" dirty="0">
                <a:solidFill>
                  <a:prstClr val="white"/>
                </a:solidFill>
                <a:latin typeface="Arial" pitchFamily="34" charset="0"/>
                <a:cs typeface="Arial" pitchFamily="34" charset="0"/>
              </a:rPr>
              <a:t>.</a:t>
            </a:r>
          </a:p>
          <a:p>
            <a:pPr marL="342900" lvl="0" indent="-342900">
              <a:buFont typeface="Wingdings" panose="05000000000000000000" pitchFamily="2" charset="2"/>
              <a:buChar char="ü"/>
            </a:pPr>
            <a:endParaRPr lang="es-ES" dirty="0">
              <a:solidFill>
                <a:prstClr val="white"/>
              </a:solidFill>
              <a:latin typeface="Arial" pitchFamily="34" charset="0"/>
              <a:cs typeface="Arial" pitchFamily="34" charset="0"/>
            </a:endParaRPr>
          </a:p>
          <a:p>
            <a:pPr marL="342900" indent="-342900">
              <a:buFont typeface="Wingdings" panose="05000000000000000000" pitchFamily="2" charset="2"/>
              <a:buChar char="ü"/>
            </a:pPr>
            <a:endParaRPr lang="es-ES" sz="2400" b="1" dirty="0">
              <a:latin typeface="Arial" pitchFamily="34" charset="0"/>
              <a:cs typeface="Arial" pitchFamily="34" charset="0"/>
            </a:endParaRPr>
          </a:p>
          <a:p>
            <a:pPr marL="342900" indent="-342900">
              <a:buFont typeface="Wingdings" panose="05000000000000000000" pitchFamily="2" charset="2"/>
              <a:buChar char="ü"/>
            </a:pPr>
            <a:endParaRPr lang="es-ES" sz="2400" b="1" dirty="0">
              <a:latin typeface="Arial" pitchFamily="34" charset="0"/>
              <a:cs typeface="Arial" pitchFamily="34" charset="0"/>
            </a:endParaRPr>
          </a:p>
          <a:p>
            <a:pPr marL="342900" indent="-342900">
              <a:buFont typeface="Wingdings" panose="05000000000000000000" pitchFamily="2" charset="2"/>
              <a:buChar char="ü"/>
            </a:pPr>
            <a:endParaRPr lang="es-ES" sz="2400" b="1" dirty="0">
              <a:latin typeface="Arial" pitchFamily="34" charset="0"/>
              <a:cs typeface="Arial" pitchFamily="34" charset="0"/>
            </a:endParaRPr>
          </a:p>
          <a:p>
            <a:pPr marL="342900" indent="-342900">
              <a:buFont typeface="Wingdings" panose="05000000000000000000" pitchFamily="2" charset="2"/>
              <a:buChar char="ü"/>
            </a:pPr>
            <a:endParaRPr lang="es-ES" sz="2000" b="1" dirty="0">
              <a:latin typeface="Arial" pitchFamily="34" charset="0"/>
              <a:cs typeface="Arial" pitchFamily="34" charset="0"/>
            </a:endParaRPr>
          </a:p>
          <a:p>
            <a:pPr marL="342900" indent="-342900">
              <a:buFont typeface="Wingdings" panose="05000000000000000000" pitchFamily="2" charset="2"/>
              <a:buChar char="ü"/>
            </a:pPr>
            <a:endParaRPr lang="es-ES" sz="2000" b="1" dirty="0">
              <a:latin typeface="Arial" pitchFamily="34" charset="0"/>
              <a:cs typeface="Arial" pitchFamily="34" charset="0"/>
            </a:endParaRPr>
          </a:p>
          <a:p>
            <a:pPr marL="342900" indent="-342900">
              <a:buFont typeface="Wingdings" panose="05000000000000000000" pitchFamily="2" charset="2"/>
              <a:buChar char="ü"/>
            </a:pPr>
            <a:endParaRPr lang="es-ES" sz="2400" b="1" dirty="0">
              <a:latin typeface="Arial" pitchFamily="34" charset="0"/>
              <a:cs typeface="Arial" pitchFamily="34" charset="0"/>
            </a:endParaRPr>
          </a:p>
          <a:p>
            <a:pPr marL="342900" indent="-342900">
              <a:buFont typeface="Wingdings" panose="05000000000000000000" pitchFamily="2" charset="2"/>
              <a:buChar char="ü"/>
            </a:pPr>
            <a:endParaRPr lang="es-ES" sz="2000" b="1" dirty="0">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4818941"/>
            <a:ext cx="2562225"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49170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EDFD88-F811-4EF5-9071-E73930ADD5EB}"/>
              </a:ext>
            </a:extLst>
          </p:cNvPr>
          <p:cNvSpPr txBox="1"/>
          <p:nvPr/>
        </p:nvSpPr>
        <p:spPr>
          <a:xfrm>
            <a:off x="323528" y="188640"/>
            <a:ext cx="8568952" cy="2523768"/>
          </a:xfrm>
          <a:prstGeom prst="rect">
            <a:avLst/>
          </a:prstGeom>
          <a:noFill/>
        </p:spPr>
        <p:txBody>
          <a:bodyPr wrap="square">
            <a:spAutoFit/>
          </a:bodyPr>
          <a:lstStyle/>
          <a:p>
            <a:pPr marL="285750" lvl="0" indent="-285750">
              <a:buFont typeface="Wingdings" panose="05000000000000000000" pitchFamily="2" charset="2"/>
              <a:buChar char="ü"/>
            </a:pPr>
            <a:endParaRPr lang="es-ES" dirty="0">
              <a:solidFill>
                <a:prstClr val="white"/>
              </a:solidFill>
              <a:latin typeface="Arial" pitchFamily="34" charset="0"/>
              <a:cs typeface="Arial" pitchFamily="34" charset="0"/>
            </a:endParaRPr>
          </a:p>
          <a:p>
            <a:pPr marL="285750" lvl="0" indent="-285750">
              <a:buFont typeface="Wingdings" panose="05000000000000000000" pitchFamily="2" charset="2"/>
              <a:buChar char="ü"/>
            </a:pPr>
            <a:r>
              <a:rPr lang="es-ES" sz="2000" dirty="0">
                <a:solidFill>
                  <a:prstClr val="white"/>
                </a:solidFill>
                <a:latin typeface="Candara" panose="020E0502030303020204" pitchFamily="34" charset="0"/>
                <a:cs typeface="Arial" pitchFamily="34" charset="0"/>
              </a:rPr>
              <a:t>A la vez miraremos dos aspectos: la viabilidad y la factibilidad del proyecto</a:t>
            </a:r>
          </a:p>
          <a:p>
            <a:pPr marL="285750" lvl="0" indent="-285750">
              <a:buFont typeface="Wingdings" panose="05000000000000000000" pitchFamily="2" charset="2"/>
              <a:buChar char="ü"/>
            </a:pPr>
            <a:endParaRPr lang="es-ES" sz="2000" dirty="0">
              <a:solidFill>
                <a:prstClr val="white"/>
              </a:solidFill>
              <a:latin typeface="Candara" panose="020E0502030303020204" pitchFamily="34" charset="0"/>
              <a:cs typeface="Arial" pitchFamily="34" charset="0"/>
            </a:endParaRPr>
          </a:p>
          <a:p>
            <a:pPr marL="285750" lvl="0" indent="-285750">
              <a:buFont typeface="Wingdings" panose="05000000000000000000" pitchFamily="2" charset="2"/>
              <a:buChar char="ü"/>
            </a:pPr>
            <a:r>
              <a:rPr lang="es-ES" sz="2000" dirty="0">
                <a:solidFill>
                  <a:prstClr val="white"/>
                </a:solidFill>
                <a:latin typeface="Candara" panose="020E0502030303020204" pitchFamily="34" charset="0"/>
                <a:cs typeface="Arial" pitchFamily="34" charset="0"/>
              </a:rPr>
              <a:t>A la vez que formulamos una pregunta de conocimiento, los objetivos del proyecto no se pueden plantear  separados del proceso. Deben responder a la interrogante.</a:t>
            </a:r>
          </a:p>
          <a:p>
            <a:pPr marL="285750" lvl="0" indent="-285750">
              <a:buFont typeface="Wingdings" panose="05000000000000000000" pitchFamily="2" charset="2"/>
              <a:buChar char="ü"/>
            </a:pPr>
            <a:endParaRPr lang="es-ES" sz="2000" dirty="0">
              <a:solidFill>
                <a:prstClr val="white"/>
              </a:solidFill>
              <a:latin typeface="Candara" panose="020E0502030303020204" pitchFamily="34" charset="0"/>
              <a:cs typeface="Arial" pitchFamily="34" charset="0"/>
            </a:endParaRPr>
          </a:p>
          <a:p>
            <a:pPr marL="285750" lvl="0" indent="-285750">
              <a:buFont typeface="Wingdings" panose="05000000000000000000" pitchFamily="2" charset="2"/>
              <a:buChar char="ü"/>
            </a:pPr>
            <a:r>
              <a:rPr lang="es-ES" sz="2000" dirty="0">
                <a:solidFill>
                  <a:prstClr val="white"/>
                </a:solidFill>
                <a:latin typeface="Candara" panose="020E0502030303020204" pitchFamily="34" charset="0"/>
                <a:cs typeface="Arial" pitchFamily="34" charset="0"/>
              </a:rPr>
              <a:t> El estudiante o tesista tiene que tomar decisiones conceptuales</a:t>
            </a:r>
          </a:p>
        </p:txBody>
      </p:sp>
      <p:pic>
        <p:nvPicPr>
          <p:cNvPr id="5122" name="Picture 2" descr="Resultado de imagen de viabilidad de un proyecto">
            <a:extLst>
              <a:ext uri="{FF2B5EF4-FFF2-40B4-BE49-F238E27FC236}">
                <a16:creationId xmlns:a16="http://schemas.microsoft.com/office/drawing/2014/main" id="{3D4FC254-B89E-45BA-BB38-21294E33FA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0958" y="3068960"/>
            <a:ext cx="3188382" cy="2647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324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3429000"/>
            <a:ext cx="8856984" cy="1631216"/>
          </a:xfrm>
          <a:prstGeom prst="rect">
            <a:avLst/>
          </a:prstGeom>
          <a:noFill/>
        </p:spPr>
        <p:txBody>
          <a:bodyPr wrap="square" rtlCol="0">
            <a:spAutoFit/>
          </a:bodyPr>
          <a:lstStyle/>
          <a:p>
            <a:endParaRPr lang="es-ES" sz="2000" dirty="0">
              <a:latin typeface="Arial" pitchFamily="34" charset="0"/>
              <a:cs typeface="Arial" pitchFamily="34" charset="0"/>
            </a:endParaRPr>
          </a:p>
          <a:p>
            <a:r>
              <a:rPr lang="es-ES" sz="2000" i="1" dirty="0">
                <a:latin typeface="Arial" pitchFamily="34" charset="0"/>
                <a:cs typeface="Arial" pitchFamily="34" charset="0"/>
              </a:rPr>
              <a:t>    </a:t>
            </a:r>
            <a:endParaRPr lang="es-ES" sz="2000" dirty="0">
              <a:latin typeface="Arial" pitchFamily="34" charset="0"/>
              <a:cs typeface="Arial" pitchFamily="34" charset="0"/>
            </a:endParaRPr>
          </a:p>
          <a:p>
            <a:endParaRPr lang="es-ES" sz="2000" dirty="0">
              <a:latin typeface="Arial" pitchFamily="34" charset="0"/>
              <a:cs typeface="Arial" pitchFamily="34" charset="0"/>
            </a:endParaRPr>
          </a:p>
          <a:p>
            <a:endParaRPr lang="es-ES" sz="2000" dirty="0">
              <a:latin typeface="Arial" pitchFamily="34" charset="0"/>
              <a:cs typeface="Arial" pitchFamily="34" charset="0"/>
            </a:endParaRPr>
          </a:p>
          <a:p>
            <a:r>
              <a:rPr lang="es-ES" sz="2000" dirty="0">
                <a:latin typeface="Arial" pitchFamily="34" charset="0"/>
                <a:cs typeface="Arial" pitchFamily="34" charset="0"/>
              </a:rPr>
              <a:t>	 </a:t>
            </a:r>
          </a:p>
        </p:txBody>
      </p:sp>
      <p:sp>
        <p:nvSpPr>
          <p:cNvPr id="3" name="2 Rectángulo"/>
          <p:cNvSpPr/>
          <p:nvPr/>
        </p:nvSpPr>
        <p:spPr>
          <a:xfrm>
            <a:off x="179512" y="767606"/>
            <a:ext cx="8712968" cy="369332"/>
          </a:xfrm>
          <a:prstGeom prst="rect">
            <a:avLst/>
          </a:prstGeom>
        </p:spPr>
        <p:txBody>
          <a:bodyPr wrap="square">
            <a:spAutoFit/>
          </a:bodyPr>
          <a:lstStyle/>
          <a:p>
            <a:pPr marL="342900" lvl="0" indent="-342900">
              <a:buFont typeface="Arial" pitchFamily="34" charset="0"/>
              <a:buChar char="•"/>
            </a:pPr>
            <a:endParaRPr lang="es-ES" dirty="0">
              <a:solidFill>
                <a:prstClr val="white"/>
              </a:solidFill>
              <a:latin typeface="Arial" pitchFamily="34" charset="0"/>
              <a:cs typeface="Arial" pitchFamily="34" charset="0"/>
            </a:endParaRPr>
          </a:p>
        </p:txBody>
      </p:sp>
      <p:sp>
        <p:nvSpPr>
          <p:cNvPr id="6" name="TextBox 5">
            <a:extLst>
              <a:ext uri="{FF2B5EF4-FFF2-40B4-BE49-F238E27FC236}">
                <a16:creationId xmlns:a16="http://schemas.microsoft.com/office/drawing/2014/main" id="{A5BD4217-EA5F-4844-A18E-9EE1FD4ADF84}"/>
              </a:ext>
            </a:extLst>
          </p:cNvPr>
          <p:cNvSpPr txBox="1"/>
          <p:nvPr/>
        </p:nvSpPr>
        <p:spPr>
          <a:xfrm>
            <a:off x="179512" y="948324"/>
            <a:ext cx="9217024" cy="6012672"/>
          </a:xfrm>
          <a:prstGeom prst="rect">
            <a:avLst/>
          </a:prstGeom>
          <a:noFill/>
        </p:spPr>
        <p:txBody>
          <a:bodyPr wrap="square" anchor="ctr">
            <a:spAutoFit/>
          </a:bodyPr>
          <a:lstStyle/>
          <a:p>
            <a:pPr>
              <a:lnSpc>
                <a:spcPct val="115000"/>
              </a:lnSpc>
              <a:spcAft>
                <a:spcPts val="1000"/>
              </a:spcAft>
            </a:pPr>
            <a:r>
              <a:rPr lang="es-ES" sz="2400" b="1"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rPr>
              <a:t>3.1.Objetivos  de investigación:   una mirada </a:t>
            </a:r>
            <a:endParaRPr lang="es-UY" sz="2400"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2000" dirty="0">
                <a:effectLst/>
                <a:latin typeface="Candara" panose="020E0502030303020204" pitchFamily="34" charset="0"/>
                <a:ea typeface="Calibri" panose="020F0502020204030204" pitchFamily="34" charset="0"/>
                <a:cs typeface="Times New Roman" panose="02020603050405020304" pitchFamily="18" charset="0"/>
              </a:rPr>
              <a:t>Tener en cuenta el estado actual de conocimiento en el área temática en la que estamos interesados, si no habrá problemas.</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marL="800100" lvl="1" indent="-342900">
              <a:lnSpc>
                <a:spcPct val="115000"/>
              </a:lnSpc>
              <a:spcAft>
                <a:spcPts val="1000"/>
              </a:spcAft>
              <a:buFont typeface="Symbol" panose="05050102010706020507" pitchFamily="18"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No podemos plantearnos objetivos que ya fueron </a:t>
            </a:r>
            <a:r>
              <a:rPr lang="es-ES" sz="2000" dirty="0">
                <a:latin typeface="Candara" panose="020E0502030303020204" pitchFamily="34" charset="0"/>
                <a:ea typeface="Calibri" panose="020F0502020204030204" pitchFamily="34" charset="0"/>
                <a:cs typeface="Times New Roman" panose="02020603050405020304" pitchFamily="18" charset="0"/>
              </a:rPr>
              <a:t>alcanzados</a:t>
            </a:r>
            <a:r>
              <a:rPr lang="es-ES" sz="2000" dirty="0">
                <a:effectLst/>
                <a:latin typeface="Candara" panose="020E0502030303020204" pitchFamily="34" charset="0"/>
                <a:ea typeface="Calibri" panose="020F0502020204030204" pitchFamily="34" charset="0"/>
                <a:cs typeface="Times New Roman" panose="02020603050405020304" pitchFamily="18" charset="0"/>
              </a:rPr>
              <a:t>.</a:t>
            </a:r>
            <a:endParaRPr lang="es-UY" sz="2000" dirty="0">
              <a:latin typeface="Candara" panose="020E0502030303020204" pitchFamily="34" charset="0"/>
              <a:ea typeface="Calibri" panose="020F0502020204030204" pitchFamily="34" charset="0"/>
              <a:cs typeface="Times New Roman" panose="02020603050405020304" pitchFamily="18" charset="0"/>
            </a:endParaRPr>
          </a:p>
          <a:p>
            <a:pPr marL="800100" lvl="1" indent="-342900">
              <a:lnSpc>
                <a:spcPct val="115000"/>
              </a:lnSpc>
              <a:spcAft>
                <a:spcPts val="1000"/>
              </a:spcAft>
              <a:buFont typeface="Arial" panose="020B0604020202020204" pitchFamily="34" charset="0"/>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Trabaja para  elaborar información que ya  está a disposición.</a:t>
            </a:r>
          </a:p>
          <a:p>
            <a:pPr marL="800100" lvl="1" indent="-342900">
              <a:lnSpc>
                <a:spcPct val="115000"/>
              </a:lnSpc>
              <a:spcAft>
                <a:spcPts val="1000"/>
              </a:spcAft>
              <a:buFont typeface="Arial" panose="020B0604020202020204" pitchFamily="34" charset="0"/>
              <a:buChar char="•"/>
            </a:pPr>
            <a:endParaRPr lang="es-ES" sz="2000" dirty="0">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1800" dirty="0">
                <a:effectLst/>
                <a:latin typeface="Verdana" panose="020B0604030504040204" pitchFamily="34" charset="0"/>
                <a:ea typeface="Calibri" panose="020F0502020204030204" pitchFamily="34" charset="0"/>
                <a:cs typeface="Times New Roman" panose="02020603050405020304" pitchFamily="18" charset="0"/>
              </a:rPr>
              <a:t>Por eso nos planteamos “guías”  que lleven el proceso. Estos son,</a:t>
            </a:r>
            <a:endParaRPr lang="es-UY"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1800" b="1" dirty="0">
                <a:effectLst/>
                <a:latin typeface="Verdana" panose="020B0604030504040204" pitchFamily="34" charset="0"/>
                <a:ea typeface="Calibri" panose="020F0502020204030204" pitchFamily="34" charset="0"/>
                <a:cs typeface="Times New Roman" panose="02020603050405020304" pitchFamily="18" charset="0"/>
              </a:rPr>
              <a:t>Objetivos generales y objetivos específicos.</a:t>
            </a:r>
            <a:endParaRPr lang="es-UY"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1800" dirty="0">
                <a:effectLst/>
                <a:latin typeface="Verdana" panose="020B0604030504040204" pitchFamily="34" charset="0"/>
                <a:ea typeface="Calibri" panose="020F0502020204030204" pitchFamily="34" charset="0"/>
                <a:cs typeface="Times New Roman" panose="02020603050405020304" pitchFamily="18" charset="0"/>
              </a:rPr>
              <a:t> </a:t>
            </a:r>
            <a:endParaRPr lang="es-UY"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
            </a:pPr>
            <a:r>
              <a:rPr lang="es-ES" sz="1800" i="1" dirty="0">
                <a:effectLst/>
                <a:latin typeface="Verdana" panose="020B0604030504040204" pitchFamily="34" charset="0"/>
                <a:ea typeface="Calibri" panose="020F0502020204030204" pitchFamily="34" charset="0"/>
                <a:cs typeface="Times New Roman" panose="02020603050405020304" pitchFamily="18" charset="0"/>
              </a:rPr>
              <a:t>.</a:t>
            </a:r>
            <a:endParaRPr lang="es-UY"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spcAft>
                <a:spcPts val="1000"/>
              </a:spcAft>
            </a:pPr>
            <a:endParaRPr lang="es-ES" sz="2000" dirty="0">
              <a:effectLst/>
              <a:latin typeface="Candara" panose="020E0502030303020204" pitchFamily="34" charset="0"/>
              <a:ea typeface="Calibri" panose="020F0502020204030204" pitchFamily="34" charset="0"/>
              <a:cs typeface="Times New Roman" panose="02020603050405020304" pitchFamily="18" charset="0"/>
            </a:endParaRPr>
          </a:p>
          <a:p>
            <a:pPr marL="800100" lvl="1" indent="-342900">
              <a:lnSpc>
                <a:spcPct val="115000"/>
              </a:lnSpc>
              <a:spcAft>
                <a:spcPts val="1000"/>
              </a:spcAft>
              <a:buFont typeface="Arial" panose="020B0604020202020204" pitchFamily="34" charset="0"/>
              <a:buChar char="•"/>
            </a:pPr>
            <a:endParaRPr lang="es-UY" sz="2000" dirty="0">
              <a:latin typeface="Candara" panose="020E0502030303020204" pitchFamily="34" charset="0"/>
              <a:cs typeface="Times New Roman" panose="02020603050405020304" pitchFamily="18" charset="0"/>
            </a:endParaRPr>
          </a:p>
          <a:p>
            <a:pPr marL="800100" lvl="1" indent="-342900">
              <a:lnSpc>
                <a:spcPct val="115000"/>
              </a:lnSpc>
              <a:spcAft>
                <a:spcPts val="1000"/>
              </a:spcAft>
              <a:buFont typeface="Arial" panose="020B0604020202020204" pitchFamily="34" charset="0"/>
              <a:buChar char="•"/>
            </a:pPr>
            <a:endParaRPr lang="es-UY" sz="2000" dirty="0">
              <a:latin typeface="Candara" panose="020E0502030303020204" pitchFamily="34" charset="0"/>
            </a:endParaRPr>
          </a:p>
        </p:txBody>
      </p:sp>
    </p:spTree>
    <p:extLst>
      <p:ext uri="{BB962C8B-B14F-4D97-AF65-F5344CB8AC3E}">
        <p14:creationId xmlns:p14="http://schemas.microsoft.com/office/powerpoint/2010/main" val="21304780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CEEDFB-08CF-4D2E-9935-27FF13E2E801}"/>
              </a:ext>
            </a:extLst>
          </p:cNvPr>
          <p:cNvSpPr txBox="1"/>
          <p:nvPr/>
        </p:nvSpPr>
        <p:spPr>
          <a:xfrm>
            <a:off x="395536" y="1052736"/>
            <a:ext cx="8424936" cy="2320379"/>
          </a:xfrm>
          <a:prstGeom prst="rect">
            <a:avLst/>
          </a:prstGeom>
          <a:noFill/>
        </p:spPr>
        <p:txBody>
          <a:bodyPr wrap="square">
            <a:spAutoFit/>
          </a:bodyPr>
          <a:lstStyle/>
          <a:p>
            <a:pPr marL="285750" indent="-285750">
              <a:lnSpc>
                <a:spcPct val="115000"/>
              </a:lnSpc>
              <a:spcAft>
                <a:spcPts val="1000"/>
              </a:spcAft>
              <a:buFont typeface="Wingdings" panose="05000000000000000000" pitchFamily="2"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Los objetivos son enunciados  claros que indican las acciones que se  deberán desarrollar para solucionar problemas de la investigación. El estudiante debe alcanzarlos.</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También los objetivos </a:t>
            </a:r>
            <a:r>
              <a:rPr lang="es-ES" sz="2000" i="1" dirty="0">
                <a:effectLst/>
                <a:latin typeface="Candara" panose="020E0502030303020204" pitchFamily="34" charset="0"/>
                <a:ea typeface="Calibri" panose="020F0502020204030204" pitchFamily="34" charset="0"/>
                <a:cs typeface="Times New Roman" panose="02020603050405020304" pitchFamily="18" charset="0"/>
              </a:rPr>
              <a:t>pueden reformularse</a:t>
            </a:r>
            <a:r>
              <a:rPr lang="es-ES" sz="2000" dirty="0">
                <a:effectLst/>
                <a:latin typeface="Candara" panose="020E0502030303020204" pitchFamily="34" charset="0"/>
                <a:ea typeface="Calibri" panose="020F0502020204030204" pitchFamily="34" charset="0"/>
                <a:cs typeface="Times New Roman" panose="02020603050405020304" pitchFamily="18" charset="0"/>
              </a:rPr>
              <a:t>. Hay que ser flexible para reformularlos  En la medida que profundicemos con la bibliografía, estos objetivos se tornan </a:t>
            </a:r>
            <a:r>
              <a:rPr lang="es-ES" sz="2000" i="1" dirty="0">
                <a:effectLst/>
                <a:latin typeface="Candara" panose="020E0502030303020204" pitchFamily="34" charset="0"/>
                <a:ea typeface="Calibri" panose="020F0502020204030204" pitchFamily="34" charset="0"/>
                <a:cs typeface="Times New Roman" panose="02020603050405020304" pitchFamily="18" charset="0"/>
              </a:rPr>
              <a:t>más alcanzables</a:t>
            </a:r>
            <a:endParaRPr lang="es-UY" sz="2000" dirty="0">
              <a:latin typeface="Candara" panose="020E0502030303020204" pitchFamily="34" charset="0"/>
            </a:endParaRPr>
          </a:p>
        </p:txBody>
      </p:sp>
    </p:spTree>
    <p:extLst>
      <p:ext uri="{BB962C8B-B14F-4D97-AF65-F5344CB8AC3E}">
        <p14:creationId xmlns:p14="http://schemas.microsoft.com/office/powerpoint/2010/main" val="519251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260648"/>
            <a:ext cx="8568952" cy="3744615"/>
          </a:xfrm>
          <a:prstGeom prst="rect">
            <a:avLst/>
          </a:prstGeom>
        </p:spPr>
        <p:txBody>
          <a:bodyPr wrap="square">
            <a:spAutoFit/>
          </a:bodyPr>
          <a:lstStyle/>
          <a:p>
            <a:pPr lvl="0"/>
            <a:r>
              <a:rPr lang="es-ES" sz="2000" dirty="0">
                <a:solidFill>
                  <a:prstClr val="white"/>
                </a:solidFill>
                <a:latin typeface="Candara" pitchFamily="34" charset="0"/>
                <a:cs typeface="Arial" pitchFamily="34" charset="0"/>
              </a:rPr>
              <a:t>Esto se va delineando a medida que surjan interrogantes puestas en un contexto.</a:t>
            </a:r>
          </a:p>
          <a:p>
            <a:pPr marL="342900" lvl="0" indent="-342900">
              <a:buFont typeface="Wingdings" pitchFamily="2" charset="2"/>
              <a:buChar char="§"/>
            </a:pPr>
            <a:endParaRPr lang="es-ES" sz="2000" dirty="0">
              <a:solidFill>
                <a:prstClr val="white"/>
              </a:solidFill>
              <a:latin typeface="Candara" pitchFamily="34" charset="0"/>
              <a:cs typeface="Arial" pitchFamily="34" charset="0"/>
            </a:endParaRPr>
          </a:p>
          <a:p>
            <a:pPr lvl="0"/>
            <a:r>
              <a:rPr lang="es-ES" sz="2000" dirty="0">
                <a:solidFill>
                  <a:prstClr val="white"/>
                </a:solidFill>
                <a:latin typeface="Candara" pitchFamily="34" charset="0"/>
                <a:cs typeface="Arial" pitchFamily="34" charset="0"/>
              </a:rPr>
              <a:t>Cada uno de los estudiantes elegirá un objeto distinto de estudio alrededor de un mismo tema o problema de conocimiento.</a:t>
            </a:r>
          </a:p>
          <a:p>
            <a:pPr lvl="0"/>
            <a:endParaRPr lang="es-ES" sz="2000" dirty="0">
              <a:solidFill>
                <a:prstClr val="white"/>
              </a:solidFill>
              <a:latin typeface="Candara" pitchFamily="34" charset="0"/>
              <a:cs typeface="Arial" pitchFamily="34" charset="0"/>
            </a:endParaRPr>
          </a:p>
          <a:p>
            <a:pPr lvl="0"/>
            <a:endParaRPr lang="es-ES" sz="2000" dirty="0">
              <a:solidFill>
                <a:prstClr val="white"/>
              </a:solidFill>
              <a:latin typeface="Candara" pitchFamily="34" charset="0"/>
              <a:cs typeface="Arial" pitchFamily="34" charset="0"/>
            </a:endParaRPr>
          </a:p>
          <a:p>
            <a:pPr>
              <a:lnSpc>
                <a:spcPct val="115000"/>
              </a:lnSpc>
              <a:spcAft>
                <a:spcPts val="1000"/>
              </a:spcAft>
            </a:pPr>
            <a:r>
              <a:rPr lang="es-ES" sz="2000" dirty="0">
                <a:latin typeface="Candara" pitchFamily="34" charset="0"/>
                <a:ea typeface="Calibri"/>
                <a:cs typeface="Times New Roman"/>
              </a:rPr>
              <a:t>Así, el objeto de estudio se va delineando a medida  que formulemos las interrogantes en un contexto y se tomen las decisiones acerca de lo que se va a estudiar.</a:t>
            </a:r>
          </a:p>
          <a:p>
            <a:pPr lvl="0"/>
            <a:endParaRPr lang="es-ES" sz="2000" dirty="0">
              <a:solidFill>
                <a:prstClr val="white"/>
              </a:solidFill>
              <a:latin typeface="Candara" pitchFamily="34" charset="0"/>
              <a:cs typeface="Arial" pitchFamily="34" charset="0"/>
            </a:endParaRPr>
          </a:p>
        </p:txBody>
      </p:sp>
      <p:pic>
        <p:nvPicPr>
          <p:cNvPr id="1026" name="Picture 2" descr="Comunicació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4365104"/>
            <a:ext cx="2466975" cy="18478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 Cuáles son las ramas de las ciencias socia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933056"/>
            <a:ext cx="272415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29248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C53FA4-587A-48E5-8C48-F1777FF31BCE}"/>
              </a:ext>
            </a:extLst>
          </p:cNvPr>
          <p:cNvSpPr txBox="1"/>
          <p:nvPr/>
        </p:nvSpPr>
        <p:spPr>
          <a:xfrm>
            <a:off x="251520" y="703466"/>
            <a:ext cx="8496944" cy="5155001"/>
          </a:xfrm>
          <a:prstGeom prst="rect">
            <a:avLst/>
          </a:prstGeom>
          <a:noFill/>
        </p:spPr>
        <p:txBody>
          <a:bodyPr wrap="square">
            <a:spAutoFit/>
          </a:bodyPr>
          <a:lstStyle/>
          <a:p>
            <a:pPr>
              <a:lnSpc>
                <a:spcPct val="115000"/>
              </a:lnSpc>
              <a:spcAft>
                <a:spcPts val="1000"/>
              </a:spcAft>
            </a:pPr>
            <a:r>
              <a:rPr lang="es-ES" sz="2000" b="1" i="1" dirty="0">
                <a:effectLst/>
                <a:latin typeface="Candara" panose="020E0502030303020204" pitchFamily="34" charset="0"/>
                <a:ea typeface="Calibri" panose="020F0502020204030204" pitchFamily="34" charset="0"/>
                <a:cs typeface="Times New Roman" panose="02020603050405020304" pitchFamily="18" charset="0"/>
              </a:rPr>
              <a:t>El objetivo General resume la idea central y finalidad de trabajo</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Si el objetivo </a:t>
            </a:r>
            <a:r>
              <a:rPr lang="es-ES" sz="2000" dirty="0" err="1">
                <a:effectLst/>
                <a:latin typeface="Candara" panose="020E0502030303020204" pitchFamily="34" charset="0"/>
                <a:ea typeface="Calibri" panose="020F0502020204030204" pitchFamily="34" charset="0"/>
                <a:cs typeface="Times New Roman" panose="02020603050405020304" pitchFamily="18" charset="0"/>
              </a:rPr>
              <a:t>gral</a:t>
            </a:r>
            <a:r>
              <a:rPr lang="es-ES" sz="2000" dirty="0">
                <a:effectLst/>
                <a:latin typeface="Candara" panose="020E0502030303020204" pitchFamily="34" charset="0"/>
                <a:ea typeface="Calibri" panose="020F0502020204030204" pitchFamily="34" charset="0"/>
                <a:cs typeface="Times New Roman" panose="02020603050405020304" pitchFamily="18" charset="0"/>
              </a:rPr>
              <a:t> de un proyecto representa el fin que guía una investigación, su enunciación surgirá en respuesta a  aquello que deseamos alcanzar.</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marL="457200">
              <a:lnSpc>
                <a:spcPct val="115000"/>
              </a:lnSpc>
            </a:pPr>
            <a:endParaRPr lang="es-ES" sz="2000" i="1" dirty="0">
              <a:effectLst/>
              <a:latin typeface="Candara" panose="020E0502030303020204" pitchFamily="34" charset="0"/>
              <a:ea typeface="Calibri" panose="020F0502020204030204" pitchFamily="34" charset="0"/>
              <a:cs typeface="Times New Roman" panose="02020603050405020304" pitchFamily="18" charset="0"/>
            </a:endParaRPr>
          </a:p>
          <a:p>
            <a:pPr marL="457200">
              <a:lnSpc>
                <a:spcPct val="115000"/>
              </a:lnSpc>
            </a:pPr>
            <a:r>
              <a:rPr lang="es-ES" sz="2000" i="1" dirty="0" err="1">
                <a:effectLst/>
                <a:latin typeface="Candara" panose="020E0502030303020204" pitchFamily="34" charset="0"/>
                <a:ea typeface="Calibri" panose="020F0502020204030204" pitchFamily="34" charset="0"/>
                <a:cs typeface="Times New Roman" panose="02020603050405020304" pitchFamily="18" charset="0"/>
              </a:rPr>
              <a:t>Ejs</a:t>
            </a:r>
            <a:r>
              <a:rPr lang="es-ES" sz="2000" i="1" dirty="0">
                <a:effectLst/>
                <a:latin typeface="Candara" panose="020E0502030303020204" pitchFamily="34" charset="0"/>
                <a:ea typeface="Calibri" panose="020F0502020204030204" pitchFamily="34" charset="0"/>
                <a:cs typeface="Times New Roman" panose="02020603050405020304" pitchFamily="18" charset="0"/>
              </a:rPr>
              <a:t>. </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endParaRPr lang="es-ES" sz="2000" i="1" dirty="0">
              <a:effectLst>
                <a:outerShdw blurRad="38100" dist="38100" dir="2700000" algn="tl">
                  <a:srgbClr val="000000">
                    <a:alpha val="43137"/>
                  </a:srgbClr>
                </a:outerShdw>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s-ES" sz="2000" i="1" dirty="0">
                <a:effectLst>
                  <a:outerShdw blurRad="38100" dist="38100" dir="2700000" algn="tl">
                    <a:srgbClr val="000000">
                      <a:alpha val="43137"/>
                    </a:srgbClr>
                  </a:outerShdw>
                </a:effectLst>
                <a:latin typeface="Candara" panose="020E0502030303020204" pitchFamily="34" charset="0"/>
                <a:ea typeface="Calibri" panose="020F0502020204030204" pitchFamily="34" charset="0"/>
                <a:cs typeface="Times New Roman" panose="02020603050405020304" pitchFamily="18" charset="0"/>
              </a:rPr>
              <a:t>Definir el reposicionamiento de una marca X, según las exigencias de los consumidores.</a:t>
            </a:r>
            <a:endParaRPr lang="es-UY" sz="2000" i="1" dirty="0">
              <a:effectLst>
                <a:outerShdw blurRad="38100" dist="38100" dir="2700000" algn="tl">
                  <a:srgbClr val="000000">
                    <a:alpha val="43137"/>
                  </a:srgbClr>
                </a:outerShdw>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s-ES" sz="2000" i="1" dirty="0">
                <a:effectLst>
                  <a:outerShdw blurRad="38100" dist="38100" dir="2700000" algn="tl">
                    <a:srgbClr val="000000">
                      <a:alpha val="43137"/>
                    </a:srgbClr>
                  </a:outerShdw>
                </a:effectLst>
                <a:latin typeface="Candara" panose="020E0502030303020204" pitchFamily="34" charset="0"/>
                <a:ea typeface="Calibri" panose="020F0502020204030204" pitchFamily="34" charset="0"/>
                <a:cs typeface="Times New Roman" panose="02020603050405020304" pitchFamily="18" charset="0"/>
              </a:rPr>
              <a:t> Determinar si el Ministerio de Turismo desarrolló exitosamente las estrategias de comunicación, y si los resultados de las mismas son acordes a la inversión realizada.</a:t>
            </a:r>
            <a:endParaRPr lang="es-UY" sz="2000" i="1" dirty="0">
              <a:effectLst>
                <a:outerShdw blurRad="38100" dist="38100" dir="2700000" algn="tl">
                  <a:srgbClr val="000000">
                    <a:alpha val="43137"/>
                  </a:srgbClr>
                </a:outerShdw>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s-ES" sz="2000" i="1" dirty="0">
                <a:effectLst>
                  <a:outerShdw blurRad="38100" dist="38100" dir="2700000" algn="tl">
                    <a:srgbClr val="000000">
                      <a:alpha val="43137"/>
                    </a:srgbClr>
                  </a:outerShdw>
                </a:effectLst>
                <a:latin typeface="Candara" panose="020E0502030303020204" pitchFamily="34" charset="0"/>
                <a:ea typeface="Calibri" panose="020F0502020204030204" pitchFamily="34" charset="0"/>
                <a:cs typeface="Times New Roman" panose="02020603050405020304" pitchFamily="18" charset="0"/>
              </a:rPr>
              <a:t>Describir y analizar el impacto de la aparición de los medios digitales de comunicación en la agencia de publicidad  XXX</a:t>
            </a:r>
            <a:r>
              <a:rPr lang="es-ES" sz="2000" i="1" dirty="0">
                <a:effectLst/>
                <a:latin typeface="Candara" panose="020E0502030303020204" pitchFamily="34" charset="0"/>
                <a:ea typeface="Calibri" panose="020F0502020204030204" pitchFamily="34" charset="0"/>
                <a:cs typeface="Times New Roman" panose="02020603050405020304" pitchFamily="18" charset="0"/>
              </a:rPr>
              <a:t>.</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078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6BC967-3883-4188-B0BF-DB15A1B631C3}"/>
              </a:ext>
            </a:extLst>
          </p:cNvPr>
          <p:cNvSpPr txBox="1"/>
          <p:nvPr/>
        </p:nvSpPr>
        <p:spPr>
          <a:xfrm>
            <a:off x="467544" y="1124744"/>
            <a:ext cx="8496944" cy="2323457"/>
          </a:xfrm>
          <a:prstGeom prst="rect">
            <a:avLst/>
          </a:prstGeom>
          <a:noFill/>
        </p:spPr>
        <p:txBody>
          <a:bodyPr wrap="square">
            <a:spAutoFit/>
          </a:bodyPr>
          <a:lstStyle/>
          <a:p>
            <a:pPr>
              <a:lnSpc>
                <a:spcPct val="115000"/>
              </a:lnSpc>
              <a:spcAft>
                <a:spcPts val="1000"/>
              </a:spcAft>
            </a:pPr>
            <a:r>
              <a:rPr lang="es-ES" sz="2000" b="1" dirty="0">
                <a:effectLst/>
                <a:latin typeface="Candara" panose="020E0502030303020204" pitchFamily="34" charset="0"/>
                <a:ea typeface="Calibri" panose="020F0502020204030204" pitchFamily="34" charset="0"/>
                <a:cs typeface="Times New Roman" panose="02020603050405020304" pitchFamily="18" charset="0"/>
              </a:rPr>
              <a:t>Recomendaciones  la hora de redactar objetivos</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Ver diferencia entre tema de investigación y los objetivos- qué profundidad le daremos a la indagación, qué haremos con ese problema.</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Plantear objetivos factibles de ser alcanzados.</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Objetivos que sean precisos con solo un aspecto del problema. No ser </a:t>
            </a:r>
            <a:r>
              <a:rPr lang="es-ES" sz="2000" dirty="0" err="1">
                <a:effectLst/>
                <a:latin typeface="Candara" panose="020E0502030303020204" pitchFamily="34" charset="0"/>
                <a:ea typeface="Calibri" panose="020F0502020204030204" pitchFamily="34" charset="0"/>
                <a:cs typeface="Times New Roman" panose="02020603050405020304" pitchFamily="18" charset="0"/>
              </a:rPr>
              <a:t>ambigüos</a:t>
            </a:r>
            <a:r>
              <a:rPr lang="es-ES" sz="2000" dirty="0">
                <a:effectLst/>
                <a:latin typeface="Candara" panose="020E0502030303020204" pitchFamily="34" charset="0"/>
                <a:ea typeface="Calibri" panose="020F0502020204030204" pitchFamily="34" charset="0"/>
                <a:cs typeface="Times New Roman" panose="02020603050405020304" pitchFamily="18" charset="0"/>
              </a:rPr>
              <a:t>.</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3396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1268760"/>
            <a:ext cx="8640960" cy="4524315"/>
          </a:xfrm>
          <a:prstGeom prst="rect">
            <a:avLst/>
          </a:prstGeom>
        </p:spPr>
        <p:txBody>
          <a:bodyPr wrap="square">
            <a:spAutoFit/>
          </a:bodyPr>
          <a:lstStyle/>
          <a:p>
            <a:pPr lvl="0"/>
            <a:r>
              <a:rPr lang="es-ES" dirty="0">
                <a:solidFill>
                  <a:prstClr val="white"/>
                </a:solidFill>
                <a:latin typeface="Arial" pitchFamily="34" charset="0"/>
                <a:cs typeface="Arial" pitchFamily="34" charset="0"/>
              </a:rPr>
              <a:t> </a:t>
            </a:r>
          </a:p>
          <a:p>
            <a:pPr marL="285750" lvl="0" indent="-285750">
              <a:buFont typeface="Wingdings" pitchFamily="2" charset="2"/>
              <a:buChar char="§"/>
            </a:pPr>
            <a:r>
              <a:rPr lang="es-ES" dirty="0">
                <a:solidFill>
                  <a:prstClr val="white"/>
                </a:solidFill>
                <a:latin typeface="Arial" pitchFamily="34" charset="0"/>
                <a:cs typeface="Arial" pitchFamily="34" charset="0"/>
              </a:rPr>
              <a:t>Normalmente hay un objetivo general , engloba la totalidad de una investigación o proyecto.</a:t>
            </a:r>
          </a:p>
          <a:p>
            <a:pPr marL="285750" lvl="0" indent="-285750">
              <a:buFont typeface="Wingdings" pitchFamily="2" charset="2"/>
              <a:buChar char="§"/>
            </a:pPr>
            <a:endParaRPr lang="es-ES" dirty="0">
              <a:solidFill>
                <a:prstClr val="white"/>
              </a:solidFill>
              <a:latin typeface="Arial" pitchFamily="34" charset="0"/>
              <a:cs typeface="Arial" pitchFamily="34" charset="0"/>
            </a:endParaRPr>
          </a:p>
          <a:p>
            <a:pPr marL="285750" lvl="0" indent="-285750">
              <a:buFont typeface="Wingdings" pitchFamily="2" charset="2"/>
              <a:buChar char="§"/>
            </a:pPr>
            <a:r>
              <a:rPr lang="es-ES" dirty="0">
                <a:solidFill>
                  <a:prstClr val="white"/>
                </a:solidFill>
                <a:latin typeface="Arial" pitchFamily="34" charset="0"/>
                <a:cs typeface="Arial" pitchFamily="34" charset="0"/>
              </a:rPr>
              <a:t>Objetivos específicos puede haber varios.   A la sumatoria de los OE.</a:t>
            </a:r>
          </a:p>
          <a:p>
            <a:pPr lvl="0"/>
            <a:r>
              <a:rPr lang="es-ES" dirty="0">
                <a:solidFill>
                  <a:prstClr val="white"/>
                </a:solidFill>
                <a:latin typeface="Arial" pitchFamily="34" charset="0"/>
                <a:cs typeface="Arial" pitchFamily="34" charset="0"/>
              </a:rPr>
              <a:t> dará como resultado el OG.</a:t>
            </a:r>
          </a:p>
          <a:p>
            <a:pPr lvl="0"/>
            <a:endParaRPr lang="es-ES" dirty="0">
              <a:solidFill>
                <a:prstClr val="white"/>
              </a:solidFill>
              <a:latin typeface="Arial" pitchFamily="34" charset="0"/>
              <a:cs typeface="Arial" pitchFamily="34" charset="0"/>
            </a:endParaRPr>
          </a:p>
          <a:p>
            <a:pPr lvl="0"/>
            <a:r>
              <a:rPr lang="es-ES" dirty="0" err="1">
                <a:solidFill>
                  <a:prstClr val="white"/>
                </a:solidFill>
                <a:latin typeface="Arial" pitchFamily="34" charset="0"/>
                <a:cs typeface="Arial" pitchFamily="34" charset="0"/>
              </a:rPr>
              <a:t>Ejs</a:t>
            </a:r>
            <a:r>
              <a:rPr lang="es-ES" dirty="0">
                <a:solidFill>
                  <a:prstClr val="white"/>
                </a:solidFill>
                <a:latin typeface="Arial" pitchFamily="34" charset="0"/>
                <a:cs typeface="Arial" pitchFamily="34" charset="0"/>
              </a:rPr>
              <a:t>.     </a:t>
            </a:r>
            <a:r>
              <a:rPr lang="es-ES" i="1" dirty="0">
                <a:solidFill>
                  <a:prstClr val="white"/>
                </a:solidFill>
                <a:latin typeface="Arial" pitchFamily="34" charset="0"/>
                <a:cs typeface="Arial" pitchFamily="34" charset="0"/>
              </a:rPr>
              <a:t>De OG</a:t>
            </a:r>
          </a:p>
          <a:p>
            <a:pPr lvl="0"/>
            <a:endParaRPr lang="es-ES" dirty="0">
              <a:solidFill>
                <a:prstClr val="white"/>
              </a:solidFill>
              <a:latin typeface="Arial" pitchFamily="34" charset="0"/>
              <a:cs typeface="Arial" pitchFamily="34" charset="0"/>
            </a:endParaRPr>
          </a:p>
          <a:p>
            <a:pPr marL="285750" lvl="0" indent="-285750">
              <a:buFont typeface="Wingdings" pitchFamily="2" charset="2"/>
              <a:buChar char="q"/>
            </a:pPr>
            <a:r>
              <a:rPr lang="es-ES" i="1" dirty="0">
                <a:solidFill>
                  <a:prstClr val="white"/>
                </a:solidFill>
                <a:latin typeface="Arial" pitchFamily="34" charset="0"/>
                <a:cs typeface="Arial" pitchFamily="34" charset="0"/>
              </a:rPr>
              <a:t>Diseñar un sistema de identidad visual corporativa para la empresa XXX de forma que los usuarios se identifiquen con la marca  y logren una mayor recordación</a:t>
            </a:r>
            <a:r>
              <a:rPr lang="es-ES" dirty="0">
                <a:solidFill>
                  <a:prstClr val="white"/>
                </a:solidFill>
                <a:latin typeface="Arial" pitchFamily="34" charset="0"/>
                <a:cs typeface="Arial" pitchFamily="34" charset="0"/>
              </a:rPr>
              <a:t>.</a:t>
            </a:r>
          </a:p>
          <a:p>
            <a:pPr marL="285750" lvl="0" indent="-285750">
              <a:buFont typeface="Wingdings" pitchFamily="2" charset="2"/>
              <a:buChar char="q"/>
            </a:pPr>
            <a:endParaRPr lang="es-ES" dirty="0">
              <a:solidFill>
                <a:prstClr val="white"/>
              </a:solidFill>
              <a:latin typeface="Arial" pitchFamily="34" charset="0"/>
              <a:cs typeface="Arial" pitchFamily="34" charset="0"/>
            </a:endParaRPr>
          </a:p>
          <a:p>
            <a:pPr marL="285750" lvl="0" indent="-285750">
              <a:buFont typeface="Wingdings" pitchFamily="2" charset="2"/>
              <a:buChar char="q"/>
            </a:pPr>
            <a:endParaRPr lang="es-ES" dirty="0">
              <a:solidFill>
                <a:prstClr val="white"/>
              </a:solidFill>
              <a:latin typeface="Arial" pitchFamily="34" charset="0"/>
              <a:cs typeface="Arial" pitchFamily="34" charset="0"/>
            </a:endParaRPr>
          </a:p>
          <a:p>
            <a:pPr lvl="0"/>
            <a:endParaRPr lang="es-ES" dirty="0">
              <a:solidFill>
                <a:prstClr val="white"/>
              </a:solidFill>
              <a:latin typeface="Arial" pitchFamily="34" charset="0"/>
              <a:cs typeface="Arial" pitchFamily="34" charset="0"/>
            </a:endParaRPr>
          </a:p>
          <a:p>
            <a:pPr lvl="0"/>
            <a:endParaRPr lang="es-ES" dirty="0"/>
          </a:p>
        </p:txBody>
      </p:sp>
      <p:sp>
        <p:nvSpPr>
          <p:cNvPr id="3" name="2 CuadroTexto"/>
          <p:cNvSpPr txBox="1"/>
          <p:nvPr/>
        </p:nvSpPr>
        <p:spPr>
          <a:xfrm>
            <a:off x="251520" y="620688"/>
            <a:ext cx="8640960" cy="369332"/>
          </a:xfrm>
          <a:prstGeom prst="rect">
            <a:avLst/>
          </a:prstGeom>
          <a:noFill/>
        </p:spPr>
        <p:txBody>
          <a:bodyPr wrap="square" rtlCol="0">
            <a:spAutoFit/>
          </a:bodyPr>
          <a:lstStyle/>
          <a:p>
            <a:r>
              <a:rPr lang="es-ES" dirty="0">
                <a:latin typeface="Arial" pitchFamily="34" charset="0"/>
                <a:cs typeface="Arial" pitchFamily="34" charset="0"/>
              </a:rPr>
              <a:t>A la suma de OE tendría que dar como resultado el OG</a:t>
            </a:r>
          </a:p>
        </p:txBody>
      </p:sp>
    </p:spTree>
    <p:extLst>
      <p:ext uri="{BB962C8B-B14F-4D97-AF65-F5344CB8AC3E}">
        <p14:creationId xmlns:p14="http://schemas.microsoft.com/office/powerpoint/2010/main" val="17139238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2610778"/>
            <a:ext cx="8640960" cy="369332"/>
          </a:xfrm>
          <a:prstGeom prst="rect">
            <a:avLst/>
          </a:prstGeom>
        </p:spPr>
        <p:txBody>
          <a:bodyPr wrap="square">
            <a:spAutoFit/>
          </a:bodyPr>
          <a:lstStyle/>
          <a:p>
            <a:r>
              <a:rPr lang="es-ES" dirty="0"/>
              <a:t>.</a:t>
            </a:r>
          </a:p>
        </p:txBody>
      </p:sp>
      <p:sp>
        <p:nvSpPr>
          <p:cNvPr id="5" name="4 CuadroTexto"/>
          <p:cNvSpPr txBox="1"/>
          <p:nvPr/>
        </p:nvSpPr>
        <p:spPr>
          <a:xfrm>
            <a:off x="179512" y="764704"/>
            <a:ext cx="8886287" cy="3693319"/>
          </a:xfrm>
          <a:prstGeom prst="rect">
            <a:avLst/>
          </a:prstGeom>
          <a:noFill/>
        </p:spPr>
        <p:txBody>
          <a:bodyPr wrap="square" rtlCol="0">
            <a:spAutoFit/>
          </a:bodyPr>
          <a:lstStyle/>
          <a:p>
            <a:pPr marL="285750" indent="-285750">
              <a:buFont typeface="Wingdings" pitchFamily="2" charset="2"/>
              <a:buChar char="q"/>
            </a:pPr>
            <a:r>
              <a:rPr lang="es-ES" i="1" dirty="0">
                <a:latin typeface="Arial" pitchFamily="34" charset="0"/>
                <a:cs typeface="Arial" pitchFamily="34" charset="0"/>
              </a:rPr>
              <a:t>Analizar la percepción de los públicos internos de la empresa  HHH con referencia</a:t>
            </a:r>
          </a:p>
          <a:p>
            <a:r>
              <a:rPr lang="es-ES" i="1" dirty="0">
                <a:latin typeface="Arial" pitchFamily="34" charset="0"/>
                <a:cs typeface="Arial" pitchFamily="34" charset="0"/>
              </a:rPr>
              <a:t> a su política  de información y   sus estrategias de posicionamiento internas, diseñadas por el directorio de la misma</a:t>
            </a:r>
            <a:r>
              <a:rPr lang="es-ES" i="1" dirty="0"/>
              <a:t>.</a:t>
            </a:r>
          </a:p>
          <a:p>
            <a:endParaRPr lang="es-ES" i="1" dirty="0"/>
          </a:p>
          <a:p>
            <a:endParaRPr lang="es-ES" i="1" dirty="0"/>
          </a:p>
          <a:p>
            <a:pPr marL="285750" indent="-285750">
              <a:buFont typeface="Wingdings" pitchFamily="2" charset="2"/>
              <a:buChar char="q"/>
            </a:pPr>
            <a:r>
              <a:rPr lang="es-ES" i="1" dirty="0">
                <a:latin typeface="Arial" pitchFamily="34" charset="0"/>
                <a:cs typeface="Arial" pitchFamily="34" charset="0"/>
              </a:rPr>
              <a:t>Diseñar un plan de marketing  para promover el turismo  gastronómico en  la ciudad de Montevideo frente a la crisis actual con la pandemia.</a:t>
            </a:r>
          </a:p>
          <a:p>
            <a:endParaRPr lang="es-ES" i="1" dirty="0"/>
          </a:p>
          <a:p>
            <a:endParaRPr lang="es-ES" i="1" dirty="0"/>
          </a:p>
          <a:p>
            <a:endParaRPr lang="es-ES" i="1" dirty="0"/>
          </a:p>
          <a:p>
            <a:endParaRPr lang="es-ES" i="1" dirty="0"/>
          </a:p>
          <a:p>
            <a:endParaRPr lang="es-ES" i="1" dirty="0"/>
          </a:p>
          <a:p>
            <a:endParaRPr lang="es-ES" i="1" dirty="0"/>
          </a:p>
        </p:txBody>
      </p:sp>
      <p:pic>
        <p:nvPicPr>
          <p:cNvPr id="2050" name="Picture 2" descr="Resultado de imagen de imagenes objetivos de trabajo de tesis">
            <a:extLst>
              <a:ext uri="{FF2B5EF4-FFF2-40B4-BE49-F238E27FC236}">
                <a16:creationId xmlns:a16="http://schemas.microsoft.com/office/drawing/2014/main" id="{AEE68978-1EEE-4171-9343-E58E54028E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3717033"/>
            <a:ext cx="3215630" cy="2364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21005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16992" y="-771037"/>
            <a:ext cx="8647496" cy="7275838"/>
          </a:xfrm>
          <a:prstGeom prst="rect">
            <a:avLst/>
          </a:prstGeom>
        </p:spPr>
        <p:txBody>
          <a:bodyPr wrap="square" anchor="ctr">
            <a:spAutoFit/>
          </a:bodyPr>
          <a:lstStyle/>
          <a:p>
            <a:r>
              <a:rPr lang="es-ES" sz="2000" b="1"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rPr>
              <a:t>Alcance de una investigación básica según objetivos planteados</a:t>
            </a:r>
            <a:r>
              <a:rPr lang="es-ES" sz="2000" b="1" dirty="0">
                <a:effectLst/>
                <a:latin typeface="Candara" panose="020E0502030303020204" pitchFamily="34" charset="0"/>
                <a:ea typeface="Calibri" panose="020F0502020204030204" pitchFamily="34" charset="0"/>
                <a:cs typeface="Times New Roman" panose="02020603050405020304" pitchFamily="18" charset="0"/>
              </a:rPr>
              <a:t>.</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s-ES" sz="2000" dirty="0">
              <a:latin typeface="Candara" panose="020E0502030303020204" pitchFamily="34" charset="0"/>
              <a:cs typeface="Arial" pitchFamily="34" charset="0"/>
            </a:endParaRPr>
          </a:p>
          <a:p>
            <a:pPr marL="342900" indent="-342900">
              <a:lnSpc>
                <a:spcPct val="115000"/>
              </a:lnSpc>
              <a:spcAft>
                <a:spcPts val="1000"/>
              </a:spcAft>
              <a:buFont typeface="Wingdings" panose="05000000000000000000" pitchFamily="2" charset="2"/>
              <a:buChar char="§"/>
            </a:pPr>
            <a:r>
              <a:rPr lang="es-ES" dirty="0">
                <a:effectLst/>
                <a:latin typeface="Candara" panose="020E0502030303020204" pitchFamily="34" charset="0"/>
                <a:ea typeface="Calibri" panose="020F0502020204030204" pitchFamily="34" charset="0"/>
                <a:cs typeface="Times New Roman" panose="02020603050405020304" pitchFamily="18" charset="0"/>
              </a:rPr>
              <a:t>En las investigaciones básicas, los objetivos  de investigación determinan el alcance de un estudio y los aspectos o variables. </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a:p>
            <a:pPr marL="342900" indent="-342900">
              <a:lnSpc>
                <a:spcPct val="115000"/>
              </a:lnSpc>
              <a:spcAft>
                <a:spcPts val="1000"/>
              </a:spcAft>
              <a:buFont typeface="Wingdings" panose="05000000000000000000" pitchFamily="2" charset="2"/>
              <a:buChar char="§"/>
            </a:pPr>
            <a:r>
              <a:rPr lang="es-ES" dirty="0">
                <a:effectLst/>
                <a:latin typeface="Candara" panose="020E0502030303020204" pitchFamily="34" charset="0"/>
                <a:ea typeface="Calibri" panose="020F0502020204030204" pitchFamily="34" charset="0"/>
                <a:cs typeface="Times New Roman" panose="02020603050405020304" pitchFamily="18" charset="0"/>
              </a:rPr>
              <a:t>Básicamente </a:t>
            </a:r>
            <a:r>
              <a:rPr lang="es-ES" b="1" dirty="0">
                <a:effectLst/>
                <a:latin typeface="Candara" panose="020E0502030303020204" pitchFamily="34" charset="0"/>
                <a:ea typeface="Calibri" panose="020F0502020204030204" pitchFamily="34" charset="0"/>
                <a:cs typeface="Times New Roman" panose="02020603050405020304" pitchFamily="18" charset="0"/>
              </a:rPr>
              <a:t>son </a:t>
            </a:r>
            <a:r>
              <a:rPr lang="es-ES" b="1" i="1" dirty="0">
                <a:effectLst/>
                <a:latin typeface="Candara" panose="020E0502030303020204" pitchFamily="34" charset="0"/>
                <a:ea typeface="Calibri" panose="020F0502020204030204" pitchFamily="34" charset="0"/>
                <a:cs typeface="Times New Roman" panose="02020603050405020304" pitchFamily="18" charset="0"/>
              </a:rPr>
              <a:t>cuatro los posibles tipos de investigación </a:t>
            </a:r>
            <a:r>
              <a:rPr lang="es-ES" dirty="0">
                <a:effectLst/>
                <a:latin typeface="Candara" panose="020E0502030303020204" pitchFamily="34" charset="0"/>
                <a:ea typeface="Calibri" panose="020F0502020204030204" pitchFamily="34" charset="0"/>
                <a:cs typeface="Times New Roman" panose="02020603050405020304" pitchFamily="18" charset="0"/>
              </a:rPr>
              <a:t>que iremos desarrollando y ejemplificando</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a:p>
            <a:r>
              <a:rPr lang="es-ES" b="1" dirty="0">
                <a:latin typeface="Candara" panose="020E0502030303020204" pitchFamily="34" charset="0"/>
                <a:cs typeface="Arial" pitchFamily="34" charset="0"/>
              </a:rPr>
              <a:t>     </a:t>
            </a:r>
          </a:p>
          <a:p>
            <a:endParaRPr lang="es-ES" b="1" dirty="0">
              <a:latin typeface="Candara" panose="020E0502030303020204" pitchFamily="34" charset="0"/>
              <a:cs typeface="Arial" pitchFamily="34" charset="0"/>
            </a:endParaRPr>
          </a:p>
          <a:p>
            <a:endParaRPr lang="es-ES" b="1" dirty="0">
              <a:latin typeface="Candara" panose="020E0502030303020204" pitchFamily="34" charset="0"/>
              <a:cs typeface="Arial" pitchFamily="34" charset="0"/>
            </a:endParaRPr>
          </a:p>
          <a:p>
            <a:r>
              <a:rPr lang="es-ES" b="1" dirty="0">
                <a:latin typeface="Candara" panose="020E0502030303020204" pitchFamily="34" charset="0"/>
                <a:cs typeface="Arial" pitchFamily="34" charset="0"/>
              </a:rPr>
              <a:t> </a:t>
            </a:r>
            <a:r>
              <a:rPr lang="es-ES" sz="2000" b="1" dirty="0">
                <a:latin typeface="Candara" panose="020E0502030303020204" pitchFamily="34" charset="0"/>
                <a:cs typeface="Arial" pitchFamily="34" charset="0"/>
              </a:rPr>
              <a:t>Exploratoria</a:t>
            </a:r>
            <a:r>
              <a:rPr lang="es-ES" sz="2000" dirty="0">
                <a:latin typeface="Candara" panose="020E0502030303020204" pitchFamily="34" charset="0"/>
                <a:cs typeface="Arial" pitchFamily="34" charset="0"/>
              </a:rPr>
              <a:t>-  indagar aspecto de la realidad sin tener antecedentes. No hayan sido reconocidos.   Cuál son los  aspectos significativos de la realidad . </a:t>
            </a:r>
          </a:p>
          <a:p>
            <a:endParaRPr lang="es-ES" sz="2000" dirty="0">
              <a:latin typeface="Candara" panose="020E0502030303020204" pitchFamily="34" charset="0"/>
              <a:cs typeface="Arial" pitchFamily="34" charset="0"/>
            </a:endParaRPr>
          </a:p>
          <a:p>
            <a:r>
              <a:rPr lang="es-ES" sz="2000" dirty="0">
                <a:latin typeface="Candara" panose="020E0502030303020204" pitchFamily="34" charset="0"/>
                <a:cs typeface="Arial" pitchFamily="34" charset="0"/>
              </a:rPr>
              <a:t>Son importantes en el avance del conocimiento.</a:t>
            </a:r>
            <a:r>
              <a:rPr lang="es-ES" sz="2000" dirty="0">
                <a:effectLst/>
                <a:latin typeface="Candara" panose="020E0502030303020204" pitchFamily="34" charset="0"/>
                <a:ea typeface="Calibri" panose="020F0502020204030204" pitchFamily="34" charset="0"/>
                <a:cs typeface="Times New Roman" panose="02020603050405020304" pitchFamily="18" charset="0"/>
              </a:rPr>
              <a:t> Se formulan objetivos para indagar y descubrir hasta el momento no reconocidos.</a:t>
            </a:r>
            <a:endParaRPr lang="es-ES" sz="2000" dirty="0">
              <a:latin typeface="Candara" panose="020E0502030303020204" pitchFamily="34" charset="0"/>
              <a:cs typeface="Arial" pitchFamily="34" charset="0"/>
            </a:endParaRPr>
          </a:p>
          <a:p>
            <a:endParaRPr lang="es-ES" dirty="0">
              <a:latin typeface="Candara" panose="020E0502030303020204" pitchFamily="34" charset="0"/>
              <a:cs typeface="Arial" pitchFamily="34" charset="0"/>
            </a:endParaRPr>
          </a:p>
          <a:p>
            <a:pPr marL="285750" indent="-285750">
              <a:buFont typeface="Wingdings" panose="05000000000000000000" pitchFamily="2" charset="2"/>
              <a:buChar char="§"/>
            </a:pPr>
            <a:endParaRPr lang="es-ES" b="1" dirty="0">
              <a:latin typeface="Candara" panose="020E0502030303020204" pitchFamily="34" charset="0"/>
              <a:cs typeface="Arial" pitchFamily="34" charset="0"/>
            </a:endParaRPr>
          </a:p>
          <a:p>
            <a:pPr marL="285750" indent="-285750">
              <a:buFont typeface="Wingdings" panose="05000000000000000000" pitchFamily="2" charset="2"/>
              <a:buChar char="§"/>
            </a:pPr>
            <a:r>
              <a:rPr lang="es-ES" sz="1800" i="1" dirty="0">
                <a:effectLst/>
                <a:latin typeface="Candara" panose="020E0502030303020204" pitchFamily="34" charset="0"/>
                <a:ea typeface="Calibri" panose="020F0502020204030204" pitchFamily="34" charset="0"/>
                <a:cs typeface="Times New Roman" panose="02020603050405020304" pitchFamily="18" charset="0"/>
              </a:rPr>
              <a:t>Indagar en nuevas estrategias digitales para marcas gastronómicas”</a:t>
            </a:r>
            <a:endParaRPr lang="es-UY" sz="1800" dirty="0">
              <a:effectLst/>
              <a:latin typeface="Candara" panose="020E050203030302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
            </a:pPr>
            <a:endParaRPr lang="es-ES" b="1" dirty="0">
              <a:latin typeface="Candara" panose="020E0502030303020204" pitchFamily="34" charset="0"/>
              <a:cs typeface="Arial" pitchFamily="34" charset="0"/>
            </a:endParaRPr>
          </a:p>
          <a:p>
            <a:pPr marL="285750" indent="-285750">
              <a:buFont typeface="Wingdings" panose="05000000000000000000" pitchFamily="2" charset="2"/>
              <a:buChar char="§"/>
            </a:pPr>
            <a:endParaRPr lang="es-ES" b="1" dirty="0">
              <a:latin typeface="Candara" panose="020E0502030303020204" pitchFamily="34" charset="0"/>
              <a:cs typeface="Arial" pitchFamily="34" charset="0"/>
            </a:endParaRPr>
          </a:p>
          <a:p>
            <a:pPr marL="285750" indent="-285750">
              <a:buFont typeface="Wingdings" panose="05000000000000000000" pitchFamily="2" charset="2"/>
              <a:buChar char="§"/>
            </a:pPr>
            <a:endParaRPr lang="es-ES" b="1" dirty="0">
              <a:latin typeface="Candara" panose="020E0502030303020204" pitchFamily="34" charset="0"/>
              <a:cs typeface="Arial" pitchFamily="34" charset="0"/>
            </a:endParaRPr>
          </a:p>
          <a:p>
            <a:pPr marL="285750" indent="-285750">
              <a:buFont typeface="Wingdings" panose="05000000000000000000" pitchFamily="2" charset="2"/>
              <a:buChar char="§"/>
            </a:pPr>
            <a:endParaRPr lang="es-ES" b="1" dirty="0">
              <a:latin typeface="Candara" panose="020E0502030303020204" pitchFamily="34" charset="0"/>
              <a:cs typeface="Arial" pitchFamily="34" charset="0"/>
            </a:endParaRPr>
          </a:p>
          <a:p>
            <a:pPr marL="285750" indent="-285750">
              <a:buFont typeface="Wingdings" panose="05000000000000000000" pitchFamily="2" charset="2"/>
              <a:buChar char="§"/>
            </a:pPr>
            <a:endParaRPr lang="es-ES" b="1" dirty="0">
              <a:latin typeface="Candara" panose="020E0502030303020204" pitchFamily="34" charset="0"/>
              <a:cs typeface="Arial" pitchFamily="34" charset="0"/>
            </a:endParaRPr>
          </a:p>
          <a:p>
            <a:endParaRPr lang="es-ES" dirty="0">
              <a:latin typeface="Arial" pitchFamily="34" charset="0"/>
              <a:cs typeface="Arial" pitchFamily="34" charset="0"/>
            </a:endParaRPr>
          </a:p>
        </p:txBody>
      </p:sp>
    </p:spTree>
    <p:extLst>
      <p:ext uri="{BB962C8B-B14F-4D97-AF65-F5344CB8AC3E}">
        <p14:creationId xmlns:p14="http://schemas.microsoft.com/office/powerpoint/2010/main" val="25876562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260648"/>
            <a:ext cx="8784976" cy="6528967"/>
          </a:xfrm>
          <a:prstGeom prst="rect">
            <a:avLst/>
          </a:prstGeom>
        </p:spPr>
        <p:txBody>
          <a:bodyPr wrap="square">
            <a:spAutoFit/>
          </a:bodyPr>
          <a:lstStyle/>
          <a:p>
            <a:endParaRPr lang="es-ES" dirty="0"/>
          </a:p>
          <a:p>
            <a:endParaRPr lang="es-ES" dirty="0"/>
          </a:p>
          <a:p>
            <a:r>
              <a:rPr lang="es-ES" i="1" dirty="0">
                <a:latin typeface="Arial" pitchFamily="34" charset="0"/>
                <a:cs typeface="Arial" pitchFamily="34" charset="0"/>
              </a:rPr>
              <a:t>« </a:t>
            </a:r>
            <a:r>
              <a:rPr lang="es-ES" sz="2000" i="1" dirty="0">
                <a:latin typeface="Candara" panose="020E0502030303020204" pitchFamily="34" charset="0"/>
                <a:cs typeface="Arial" pitchFamily="34" charset="0"/>
              </a:rPr>
              <a:t>Describir las formas en que las </a:t>
            </a:r>
            <a:r>
              <a:rPr lang="es-ES" sz="2000" i="1" dirty="0" err="1">
                <a:latin typeface="Candara" panose="020E0502030303020204" pitchFamily="34" charset="0"/>
                <a:cs typeface="Arial" pitchFamily="34" charset="0"/>
              </a:rPr>
              <a:t>ONGs</a:t>
            </a:r>
            <a:r>
              <a:rPr lang="es-ES" sz="2000" i="1" dirty="0">
                <a:latin typeface="Candara" panose="020E0502030303020204" pitchFamily="34" charset="0"/>
                <a:cs typeface="Arial" pitchFamily="34" charset="0"/>
              </a:rPr>
              <a:t> ambientalistas utilizan las redes sociales para captar donaciones.»</a:t>
            </a:r>
          </a:p>
          <a:p>
            <a:endParaRPr lang="es-ES" sz="2000" dirty="0">
              <a:latin typeface="Candara" panose="020E0502030303020204" pitchFamily="34" charset="0"/>
              <a:cs typeface="Arial" pitchFamily="34" charset="0"/>
            </a:endParaRPr>
          </a:p>
          <a:p>
            <a:endParaRPr lang="es-ES" sz="2000" dirty="0">
              <a:latin typeface="Candara" panose="020E0502030303020204" pitchFamily="34" charset="0"/>
              <a:cs typeface="Arial" pitchFamily="34" charset="0"/>
            </a:endParaRPr>
          </a:p>
          <a:p>
            <a:pPr>
              <a:lnSpc>
                <a:spcPct val="115000"/>
              </a:lnSpc>
              <a:spcAft>
                <a:spcPts val="1000"/>
              </a:spcAft>
            </a:pPr>
            <a:r>
              <a:rPr lang="es-ES" sz="2000" b="1" i="1" dirty="0">
                <a:effectLst/>
                <a:latin typeface="Candara" panose="020E0502030303020204" pitchFamily="34" charset="0"/>
                <a:ea typeface="Calibri" panose="020F0502020204030204" pitchFamily="34" charset="0"/>
                <a:cs typeface="Times New Roman" panose="02020603050405020304" pitchFamily="18" charset="0"/>
              </a:rPr>
              <a:t>Descriptiva</a:t>
            </a:r>
            <a:r>
              <a:rPr lang="es-ES" sz="2000" dirty="0">
                <a:effectLst/>
                <a:latin typeface="Candara" panose="020E0502030303020204" pitchFamily="34" charset="0"/>
                <a:ea typeface="Calibri" panose="020F0502020204030204" pitchFamily="34" charset="0"/>
                <a:cs typeface="Times New Roman" panose="02020603050405020304" pitchFamily="18" charset="0"/>
              </a:rPr>
              <a:t>-</a:t>
            </a:r>
            <a:r>
              <a:rPr lang="es-ES" sz="1800" dirty="0">
                <a:effectLst/>
                <a:latin typeface="Candara" panose="020E0502030303020204" pitchFamily="34" charset="0"/>
                <a:ea typeface="Calibri" panose="020F0502020204030204" pitchFamily="34" charset="0"/>
                <a:cs typeface="Times New Roman" panose="02020603050405020304" pitchFamily="18" charset="0"/>
              </a:rPr>
              <a:t>    Se trata de caracterizar en forma profunda uno o más atributos de la realidad, que pueden llamarse variables. El estudiante consideró de importancia cuando definió el objetivo de estudio. Tendrá que poner a poner a prueba el supuesto. El investigador  deberá evaluar con qué estrategias cuenta para confirmar o refutar la hipótesis., ya sea con </a:t>
            </a:r>
            <a:r>
              <a:rPr lang="es-ES" sz="1800" b="1" dirty="0">
                <a:effectLst/>
                <a:latin typeface="Candara" panose="020E0502030303020204" pitchFamily="34" charset="0"/>
                <a:ea typeface="Calibri" panose="020F0502020204030204" pitchFamily="34" charset="0"/>
                <a:cs typeface="Times New Roman" panose="02020603050405020304" pitchFamily="18" charset="0"/>
              </a:rPr>
              <a:t>construcción de datos</a:t>
            </a:r>
            <a:r>
              <a:rPr lang="es-ES" sz="1800" dirty="0">
                <a:effectLst/>
                <a:latin typeface="Candara" panose="020E0502030303020204" pitchFamily="34" charset="0"/>
                <a:ea typeface="Calibri" panose="020F0502020204030204" pitchFamily="34" charset="0"/>
                <a:cs typeface="Times New Roman" panose="02020603050405020304" pitchFamily="18" charset="0"/>
              </a:rPr>
              <a:t> </a:t>
            </a:r>
            <a:r>
              <a:rPr lang="es-ES" sz="1800" b="1" i="1" dirty="0">
                <a:effectLst/>
                <a:latin typeface="Candara" panose="020E0502030303020204" pitchFamily="34" charset="0"/>
                <a:ea typeface="Calibri" panose="020F0502020204030204" pitchFamily="34" charset="0"/>
                <a:cs typeface="Times New Roman" panose="02020603050405020304" pitchFamily="18" charset="0"/>
              </a:rPr>
              <a:t>primarios, interpretación de datos secundarios,</a:t>
            </a:r>
            <a:r>
              <a:rPr lang="es-ES" sz="1800" i="1" dirty="0">
                <a:effectLst/>
                <a:latin typeface="Candara" panose="020E0502030303020204" pitchFamily="34" charset="0"/>
                <a:ea typeface="Calibri" panose="020F0502020204030204" pitchFamily="34" charset="0"/>
                <a:cs typeface="Times New Roman" panose="02020603050405020304" pitchFamily="18" charset="0"/>
              </a:rPr>
              <a:t> etc.</a:t>
            </a:r>
            <a:endParaRPr lang="es-UY" sz="1800" dirty="0">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UY" sz="1800" i="1" dirty="0">
                <a:effectLst/>
                <a:latin typeface="Candara" panose="020E0502030303020204" pitchFamily="34" charset="0"/>
                <a:ea typeface="Calibri" panose="020F0502020204030204" pitchFamily="34" charset="0"/>
                <a:cs typeface="Times New Roman" panose="02020603050405020304" pitchFamily="18" charset="0"/>
              </a:rPr>
              <a:t>“El impacto de la llegada de los medios de comunicación digital en los trabajadores de la Publicidad en Uruguay.”</a:t>
            </a:r>
            <a:endParaRPr lang="es-UY" sz="1800" dirty="0">
              <a:effectLst/>
              <a:latin typeface="Candara" panose="020E0502030303020204" pitchFamily="34" charset="0"/>
              <a:ea typeface="Calibri" panose="020F0502020204030204" pitchFamily="34" charset="0"/>
              <a:cs typeface="Times New Roman" panose="02020603050405020304" pitchFamily="18" charset="0"/>
            </a:endParaRPr>
          </a:p>
          <a:p>
            <a:endParaRPr lang="es-ES" sz="2000" dirty="0">
              <a:latin typeface="Candara" panose="020E0502030303020204" pitchFamily="34" charset="0"/>
              <a:cs typeface="Arial" pitchFamily="34" charset="0"/>
            </a:endParaRPr>
          </a:p>
          <a:p>
            <a:endParaRPr lang="es-ES" sz="2000" dirty="0">
              <a:latin typeface="Candara" panose="020E0502030303020204" pitchFamily="34" charset="0"/>
            </a:endParaRPr>
          </a:p>
          <a:p>
            <a:endParaRPr lang="es-ES" sz="2000" dirty="0">
              <a:latin typeface="Candara" panose="020E0502030303020204" pitchFamily="34" charset="0"/>
            </a:endParaRPr>
          </a:p>
          <a:p>
            <a:endParaRPr lang="es-ES" sz="2000" dirty="0">
              <a:latin typeface="Arial" pitchFamily="34" charset="0"/>
              <a:cs typeface="Arial" pitchFamily="34" charset="0"/>
            </a:endParaRPr>
          </a:p>
          <a:p>
            <a:endParaRPr lang="es-ES" sz="2000" dirty="0">
              <a:latin typeface="Candara" panose="020E0502030303020204" pitchFamily="34" charset="0"/>
            </a:endParaRPr>
          </a:p>
          <a:p>
            <a:endParaRPr lang="es-ES" sz="2000" b="1" dirty="0">
              <a:latin typeface="Candara" panose="020E0502030303020204" pitchFamily="34" charset="0"/>
            </a:endParaRPr>
          </a:p>
        </p:txBody>
      </p:sp>
    </p:spTree>
    <p:extLst>
      <p:ext uri="{BB962C8B-B14F-4D97-AF65-F5344CB8AC3E}">
        <p14:creationId xmlns:p14="http://schemas.microsoft.com/office/powerpoint/2010/main" val="10691358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2C3DCA-4BCA-4C11-8B07-FC354FE79936}"/>
              </a:ext>
            </a:extLst>
          </p:cNvPr>
          <p:cNvSpPr txBox="1"/>
          <p:nvPr/>
        </p:nvSpPr>
        <p:spPr>
          <a:xfrm>
            <a:off x="251520" y="476672"/>
            <a:ext cx="8784976" cy="4877746"/>
          </a:xfrm>
          <a:prstGeom prst="rect">
            <a:avLst/>
          </a:prstGeom>
          <a:noFill/>
        </p:spPr>
        <p:txBody>
          <a:bodyPr wrap="square">
            <a:spAutoFit/>
          </a:bodyPr>
          <a:lstStyle/>
          <a:p>
            <a:endParaRPr lang="es-ES" sz="2000" dirty="0">
              <a:latin typeface="Candara" panose="020E0502030303020204" pitchFamily="34" charset="0"/>
            </a:endParaRPr>
          </a:p>
          <a:p>
            <a:pPr>
              <a:lnSpc>
                <a:spcPct val="115000"/>
              </a:lnSpc>
              <a:spcAft>
                <a:spcPts val="1000"/>
              </a:spcAft>
            </a:pPr>
            <a:r>
              <a:rPr lang="es-UY" sz="1800" b="1" dirty="0">
                <a:effectLst/>
                <a:latin typeface="Verdana" panose="020B0604030504040204" pitchFamily="34" charset="0"/>
                <a:ea typeface="Calibri" panose="020F0502020204030204" pitchFamily="34" charset="0"/>
                <a:cs typeface="Times New Roman" panose="02020603050405020304" pitchFamily="18" charset="0"/>
              </a:rPr>
              <a:t>Correlacional-  </a:t>
            </a:r>
            <a:r>
              <a:rPr lang="es-UY" sz="1800" dirty="0">
                <a:effectLst/>
                <a:latin typeface="Verdana" panose="020B0604030504040204" pitchFamily="34" charset="0"/>
                <a:ea typeface="Calibri" panose="020F0502020204030204" pitchFamily="34" charset="0"/>
                <a:cs typeface="Times New Roman" panose="02020603050405020304" pitchFamily="18" charset="0"/>
              </a:rPr>
              <a:t>Supone que el comportamiento de una variable se relaciona con el comportamiento de otra.</a:t>
            </a:r>
            <a:endParaRPr lang="es-UY"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UY" sz="1800" dirty="0">
                <a:effectLst/>
                <a:latin typeface="Verdana" panose="020B0604030504040204" pitchFamily="34" charset="0"/>
                <a:ea typeface="Calibri" panose="020F0502020204030204" pitchFamily="34" charset="0"/>
                <a:cs typeface="Times New Roman" panose="02020603050405020304" pitchFamily="18" charset="0"/>
              </a:rPr>
              <a:t>“</a:t>
            </a:r>
            <a:r>
              <a:rPr lang="es-UY" sz="1800" dirty="0">
                <a:effectLst/>
                <a:latin typeface="Candara" panose="020E0502030303020204" pitchFamily="34" charset="0"/>
                <a:ea typeface="Calibri" panose="020F0502020204030204" pitchFamily="34" charset="0"/>
                <a:cs typeface="Times New Roman" panose="02020603050405020304" pitchFamily="18" charset="0"/>
              </a:rPr>
              <a:t>A mayor exposición mediática el candidato político, tendrá  menor  credibilidad pública “</a:t>
            </a:r>
          </a:p>
          <a:p>
            <a:pPr>
              <a:lnSpc>
                <a:spcPct val="115000"/>
              </a:lnSpc>
              <a:spcAft>
                <a:spcPts val="1000"/>
              </a:spcAft>
            </a:pPr>
            <a:r>
              <a:rPr lang="es-UY" sz="1800" dirty="0">
                <a:effectLst/>
                <a:latin typeface="Candara" panose="020E0502030303020204" pitchFamily="34" charset="0"/>
                <a:ea typeface="Calibri" panose="020F0502020204030204" pitchFamily="34" charset="0"/>
                <a:cs typeface="Times New Roman" panose="02020603050405020304" pitchFamily="18" charset="0"/>
              </a:rPr>
              <a:t>Se medirá la correlación entre estas dos variables, exposición mediática y credibilidad publica. La formulación de una hipótesis es imprescindible.</a:t>
            </a:r>
          </a:p>
          <a:p>
            <a:endParaRPr lang="es-ES" sz="2000" dirty="0">
              <a:latin typeface="Candara" panose="020E0502030303020204" pitchFamily="34" charset="0"/>
            </a:endParaRPr>
          </a:p>
          <a:p>
            <a:pPr>
              <a:lnSpc>
                <a:spcPct val="115000"/>
              </a:lnSpc>
              <a:spcAft>
                <a:spcPts val="1000"/>
              </a:spcAft>
            </a:pPr>
            <a:r>
              <a:rPr lang="es-UY" sz="2000" b="1" dirty="0">
                <a:effectLst/>
                <a:latin typeface="Candara" panose="020E0502030303020204" pitchFamily="34" charset="0"/>
                <a:ea typeface="Calibri" panose="020F0502020204030204" pitchFamily="34" charset="0"/>
                <a:cs typeface="Times New Roman" panose="02020603050405020304" pitchFamily="18" charset="0"/>
              </a:rPr>
              <a:t>Explicativo</a:t>
            </a:r>
            <a:r>
              <a:rPr lang="es-UY" sz="1800" b="1" dirty="0">
                <a:effectLst/>
                <a:latin typeface="Candara" panose="020E0502030303020204" pitchFamily="34" charset="0"/>
                <a:ea typeface="Calibri" panose="020F0502020204030204" pitchFamily="34" charset="0"/>
                <a:cs typeface="Times New Roman" panose="02020603050405020304" pitchFamily="18" charset="0"/>
              </a:rPr>
              <a:t>- </a:t>
            </a:r>
            <a:r>
              <a:rPr lang="es-UY" sz="1800" dirty="0">
                <a:effectLst/>
                <a:latin typeface="Candara" panose="020E0502030303020204" pitchFamily="34" charset="0"/>
                <a:ea typeface="Calibri" panose="020F0502020204030204" pitchFamily="34" charset="0"/>
                <a:cs typeface="Times New Roman" panose="02020603050405020304" pitchFamily="18" charset="0"/>
              </a:rPr>
              <a:t>Supone que el comportamiento de una variable determina el comportamiento de otra.</a:t>
            </a:r>
          </a:p>
          <a:p>
            <a:pPr>
              <a:lnSpc>
                <a:spcPct val="115000"/>
              </a:lnSpc>
              <a:spcAft>
                <a:spcPts val="1000"/>
              </a:spcAft>
            </a:pPr>
            <a:r>
              <a:rPr lang="es-UY" sz="1800" dirty="0">
                <a:effectLst/>
                <a:latin typeface="Candara" panose="020E0502030303020204" pitchFamily="34" charset="0"/>
                <a:ea typeface="Calibri" panose="020F0502020204030204" pitchFamily="34" charset="0"/>
                <a:cs typeface="Times New Roman" panose="02020603050405020304" pitchFamily="18" charset="0"/>
              </a:rPr>
              <a:t>Una vez hecha la investigación se llega  a que la relación entre variables es importante . Es posible formular una hipótesis  que explique. Establecemos vinculaciones entre causa y efecto.</a:t>
            </a:r>
          </a:p>
          <a:p>
            <a:endParaRPr lang="es-ES" sz="2000" dirty="0">
              <a:latin typeface="Candara" panose="020E0502030303020204" pitchFamily="34" charset="0"/>
            </a:endParaRPr>
          </a:p>
        </p:txBody>
      </p:sp>
    </p:spTree>
    <p:extLst>
      <p:ext uri="{BB962C8B-B14F-4D97-AF65-F5344CB8AC3E}">
        <p14:creationId xmlns:p14="http://schemas.microsoft.com/office/powerpoint/2010/main" val="6193444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476672"/>
            <a:ext cx="8496944" cy="8182753"/>
          </a:xfrm>
          <a:prstGeom prst="rect">
            <a:avLst/>
          </a:prstGeom>
          <a:noFill/>
        </p:spPr>
        <p:txBody>
          <a:bodyPr wrap="square" rtlCol="0">
            <a:spAutoFit/>
          </a:bodyPr>
          <a:lstStyle/>
          <a:p>
            <a:r>
              <a:rPr lang="es-UY" sz="2000" dirty="0">
                <a:effectLst/>
                <a:latin typeface="Candara" panose="020E0502030303020204" pitchFamily="34" charset="0"/>
                <a:ea typeface="Calibri" panose="020F0502020204030204" pitchFamily="34" charset="0"/>
                <a:cs typeface="Times New Roman" panose="02020603050405020304" pitchFamily="18" charset="0"/>
              </a:rPr>
              <a:t>En síntesis el alcance de la investigación depende del   estado del conocimiento del tema, o sea antecedentes  de investigación que tengamos y los objetivos que el estudiante plantee.</a:t>
            </a:r>
          </a:p>
          <a:p>
            <a:endParaRPr lang="es-ES" sz="2400" b="1" dirty="0">
              <a:solidFill>
                <a:srgbClr val="FFFF00"/>
              </a:solidFill>
              <a:latin typeface="Arial" pitchFamily="34" charset="0"/>
              <a:cs typeface="Arial" pitchFamily="34" charset="0"/>
            </a:endParaRPr>
          </a:p>
          <a:p>
            <a:endParaRPr lang="es-ES" sz="2400" b="1" dirty="0">
              <a:solidFill>
                <a:srgbClr val="FFFF00"/>
              </a:solidFill>
              <a:latin typeface="Arial" pitchFamily="34" charset="0"/>
              <a:cs typeface="Arial" pitchFamily="34" charset="0"/>
            </a:endParaRPr>
          </a:p>
          <a:p>
            <a:endParaRPr lang="es-ES" sz="2400" b="1" dirty="0">
              <a:solidFill>
                <a:srgbClr val="FFFF00"/>
              </a:solidFill>
              <a:latin typeface="Arial" pitchFamily="34" charset="0"/>
              <a:cs typeface="Arial" pitchFamily="34" charset="0"/>
            </a:endParaRPr>
          </a:p>
          <a:p>
            <a:endParaRPr lang="es-ES" sz="2400" b="1" dirty="0">
              <a:solidFill>
                <a:srgbClr val="FFFF00"/>
              </a:solidFill>
              <a:latin typeface="Arial" pitchFamily="34" charset="0"/>
              <a:cs typeface="Arial" pitchFamily="34" charset="0"/>
            </a:endParaRPr>
          </a:p>
          <a:p>
            <a:r>
              <a:rPr lang="es-ES" sz="2400" b="1" dirty="0">
                <a:solidFill>
                  <a:srgbClr val="FFFF00"/>
                </a:solidFill>
                <a:latin typeface="Arial" pitchFamily="34" charset="0"/>
                <a:cs typeface="Arial" pitchFamily="34" charset="0"/>
              </a:rPr>
              <a:t>3.1.Objetivos específicos</a:t>
            </a:r>
          </a:p>
          <a:p>
            <a:endParaRPr lang="es-ES" sz="2000" b="1" dirty="0">
              <a:solidFill>
                <a:srgbClr val="FFFF00"/>
              </a:solidFill>
              <a:latin typeface="Candara" panose="020E0502030303020204" pitchFamily="34" charset="0"/>
              <a:cs typeface="Arial" pitchFamily="34" charset="0"/>
            </a:endParaRPr>
          </a:p>
          <a:p>
            <a:r>
              <a:rPr lang="es-UY" sz="2000" b="1" dirty="0">
                <a:effectLst/>
                <a:latin typeface="Candara" panose="020E0502030303020204" pitchFamily="34" charset="0"/>
                <a:ea typeface="Calibri" panose="020F0502020204030204" pitchFamily="34" charset="0"/>
                <a:cs typeface="Times New Roman" panose="02020603050405020304" pitchFamily="18" charset="0"/>
              </a:rPr>
              <a:t>Los O.E. detallan los procesos necesarios para  la completa </a:t>
            </a:r>
            <a:r>
              <a:rPr lang="es-UY" sz="2000" dirty="0">
                <a:effectLst/>
                <a:latin typeface="Candara" panose="020E0502030303020204" pitchFamily="34" charset="0"/>
                <a:ea typeface="Calibri" panose="020F0502020204030204" pitchFamily="34" charset="0"/>
                <a:cs typeface="Times New Roman" panose="02020603050405020304" pitchFamily="18" charset="0"/>
              </a:rPr>
              <a:t>realización del trabajo. </a:t>
            </a:r>
          </a:p>
          <a:p>
            <a:endParaRPr lang="es-ES" sz="2000" b="1" dirty="0">
              <a:latin typeface="Candara" panose="020E0502030303020204" pitchFamily="34" charset="0"/>
              <a:cs typeface="Arial" pitchFamily="34" charset="0"/>
            </a:endParaRPr>
          </a:p>
          <a:p>
            <a:r>
              <a:rPr lang="es-UY" sz="2000" dirty="0">
                <a:effectLst/>
                <a:latin typeface="Candara" panose="020E0502030303020204" pitchFamily="34" charset="0"/>
                <a:ea typeface="Calibri" panose="020F0502020204030204" pitchFamily="34" charset="0"/>
                <a:cs typeface="Times New Roman" panose="02020603050405020304" pitchFamily="18" charset="0"/>
              </a:rPr>
              <a:t>Presentan de forma detallada los resultados que se pretenden alcanzar a través de la investigación.</a:t>
            </a:r>
          </a:p>
          <a:p>
            <a:endParaRPr lang="es-ES" sz="2000" dirty="0">
              <a:latin typeface="Candara" panose="020E0502030303020204" pitchFamily="34" charset="0"/>
              <a:cs typeface="Arial" pitchFamily="34" charset="0"/>
            </a:endParaRPr>
          </a:p>
          <a:p>
            <a:endParaRPr lang="es-ES" sz="2000" dirty="0">
              <a:latin typeface="Candara" panose="020E0502030303020204" pitchFamily="34" charset="0"/>
              <a:cs typeface="Arial" pitchFamily="34" charset="0"/>
            </a:endParaRPr>
          </a:p>
          <a:p>
            <a:endParaRPr lang="es-ES" sz="2000" dirty="0">
              <a:latin typeface="Arial" pitchFamily="34" charset="0"/>
              <a:cs typeface="Arial" pitchFamily="34" charset="0"/>
            </a:endParaRPr>
          </a:p>
          <a:p>
            <a:endParaRPr lang="es-ES" sz="2000" dirty="0">
              <a:latin typeface="Arial" pitchFamily="34" charset="0"/>
              <a:cs typeface="Arial" pitchFamily="34" charset="0"/>
            </a:endParaRPr>
          </a:p>
          <a:p>
            <a:endParaRPr lang="es-ES" sz="2000" dirty="0">
              <a:latin typeface="Arial" pitchFamily="34" charset="0"/>
              <a:cs typeface="Arial" pitchFamily="34" charset="0"/>
            </a:endParaRPr>
          </a:p>
          <a:p>
            <a:endParaRPr lang="es-ES" sz="2000" dirty="0">
              <a:latin typeface="Arial" pitchFamily="34" charset="0"/>
              <a:cs typeface="Arial" pitchFamily="34" charset="0"/>
            </a:endParaRPr>
          </a:p>
          <a:p>
            <a:endParaRPr lang="es-ES" sz="2000" dirty="0">
              <a:latin typeface="Arial" pitchFamily="34" charset="0"/>
              <a:cs typeface="Arial" pitchFamily="34" charset="0"/>
            </a:endParaRPr>
          </a:p>
          <a:p>
            <a:endParaRPr lang="es-ES" sz="2400" b="1" dirty="0">
              <a:latin typeface="Arial" pitchFamily="34" charset="0"/>
              <a:cs typeface="Arial" pitchFamily="34" charset="0"/>
            </a:endParaRPr>
          </a:p>
          <a:p>
            <a:endParaRPr lang="es-ES" sz="2400" b="1" dirty="0">
              <a:latin typeface="Arial" pitchFamily="34" charset="0"/>
              <a:cs typeface="Arial" pitchFamily="34" charset="0"/>
            </a:endParaRPr>
          </a:p>
          <a:p>
            <a:endParaRPr lang="es-ES" sz="2400" b="1" dirty="0">
              <a:latin typeface="Arial" pitchFamily="34" charset="0"/>
              <a:cs typeface="Arial" pitchFamily="34" charset="0"/>
            </a:endParaRPr>
          </a:p>
        </p:txBody>
      </p:sp>
    </p:spTree>
    <p:extLst>
      <p:ext uri="{BB962C8B-B14F-4D97-AF65-F5344CB8AC3E}">
        <p14:creationId xmlns:p14="http://schemas.microsoft.com/office/powerpoint/2010/main" val="4529423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67AABA-CE3B-487A-A1CC-D80576E624F8}"/>
              </a:ext>
            </a:extLst>
          </p:cNvPr>
          <p:cNvSpPr txBox="1"/>
          <p:nvPr/>
        </p:nvSpPr>
        <p:spPr>
          <a:xfrm>
            <a:off x="395536" y="476672"/>
            <a:ext cx="8640960" cy="3101618"/>
          </a:xfrm>
          <a:prstGeom prst="rect">
            <a:avLst/>
          </a:prstGeom>
          <a:noFill/>
        </p:spPr>
        <p:txBody>
          <a:bodyPr wrap="square">
            <a:spAutoFit/>
          </a:bodyPr>
          <a:lstStyle/>
          <a:p>
            <a:pPr marL="285750" indent="-285750">
              <a:lnSpc>
                <a:spcPct val="115000"/>
              </a:lnSpc>
              <a:spcAft>
                <a:spcPts val="1000"/>
              </a:spcAft>
              <a:buFont typeface="Wingdings" panose="05000000000000000000" pitchFamily="2" charset="2"/>
              <a:buChar char="§"/>
            </a:pPr>
            <a:r>
              <a:rPr lang="es-UY" sz="1800" dirty="0">
                <a:effectLst/>
                <a:latin typeface="Candara" panose="020E0502030303020204" pitchFamily="34" charset="0"/>
                <a:ea typeface="Calibri" panose="020F0502020204030204" pitchFamily="34" charset="0"/>
                <a:cs typeface="Times New Roman" panose="02020603050405020304" pitchFamily="18" charset="0"/>
              </a:rPr>
              <a:t>Describe las etapas de la búsqueda en la secuencia de la ejecución. Debe relacionar el objeto del trabajo con sus particularidades, con mayor delimitación.</a:t>
            </a:r>
          </a:p>
          <a:p>
            <a:pPr>
              <a:lnSpc>
                <a:spcPct val="115000"/>
              </a:lnSpc>
              <a:spcAft>
                <a:spcPts val="1000"/>
              </a:spcAft>
            </a:pPr>
            <a:endParaRPr lang="es-UY" dirty="0">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s-UY" dirty="0">
              <a:effectLst/>
              <a:latin typeface="Candara" panose="020E050203030302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
            </a:pPr>
            <a:r>
              <a:rPr lang="es-UY" dirty="0">
                <a:effectLst/>
                <a:latin typeface="Candara" panose="020E0502030303020204" pitchFamily="34" charset="0"/>
                <a:ea typeface="Calibri" panose="020F0502020204030204" pitchFamily="34" charset="0"/>
                <a:cs typeface="Times New Roman" panose="02020603050405020304" pitchFamily="18" charset="0"/>
              </a:rPr>
              <a:t>Están relacionados directamente con los objetivos generales. Son una guía  de la manera como será abordado el trabajo. Deben presentar de alguna manera las metas del proyecto. Identifican los pasos a seguir para cumplir el O.G.</a:t>
            </a:r>
          </a:p>
          <a:p>
            <a:pPr>
              <a:lnSpc>
                <a:spcPct val="115000"/>
              </a:lnSpc>
              <a:spcAft>
                <a:spcPts val="1000"/>
              </a:spcAft>
            </a:pP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1512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94FFC7D-B8AA-4EB9-827B-70153FD1A433}"/>
              </a:ext>
            </a:extLst>
          </p:cNvPr>
          <p:cNvSpPr txBox="1"/>
          <p:nvPr/>
        </p:nvSpPr>
        <p:spPr>
          <a:xfrm>
            <a:off x="179512" y="772074"/>
            <a:ext cx="8640960" cy="4999702"/>
          </a:xfrm>
          <a:prstGeom prst="rect">
            <a:avLst/>
          </a:prstGeom>
          <a:noFill/>
        </p:spPr>
        <p:txBody>
          <a:bodyPr wrap="square" anchor="ctr">
            <a:spAutoFit/>
          </a:bodyPr>
          <a:lstStyle/>
          <a:p>
            <a:pPr marR="7620">
              <a:lnSpc>
                <a:spcPct val="200000"/>
              </a:lnSpc>
              <a:spcAft>
                <a:spcPts val="740"/>
              </a:spcAft>
            </a:pPr>
            <a:r>
              <a:rPr lang="es-UY" sz="2000" dirty="0">
                <a:effectLst/>
                <a:latin typeface="Verdana" panose="020B0604030504040204" pitchFamily="34" charset="0"/>
                <a:ea typeface="Times New Roman" panose="02020603050405020304" pitchFamily="18" charset="0"/>
                <a:cs typeface="Times New Roman" panose="02020603050405020304" pitchFamily="18" charset="0"/>
              </a:rPr>
              <a:t>El O.G. es:</a:t>
            </a:r>
            <a:endParaRPr lang="es-UY"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7620" indent="-285750">
              <a:lnSpc>
                <a:spcPct val="150000"/>
              </a:lnSpc>
              <a:spcAft>
                <a:spcPts val="740"/>
              </a:spcAft>
              <a:buFont typeface="Wingdings" panose="05000000000000000000" pitchFamily="2" charset="2"/>
              <a:buChar char="§"/>
            </a:pPr>
            <a:r>
              <a:rPr lang="es-UY" sz="1800" i="1" dirty="0">
                <a:effectLst/>
                <a:latin typeface="Candara" panose="020E0502030303020204" pitchFamily="34" charset="0"/>
                <a:ea typeface="Times New Roman" panose="02020603050405020304" pitchFamily="18" charset="0"/>
                <a:cs typeface="Times New Roman" panose="02020603050405020304" pitchFamily="18" charset="0"/>
              </a:rPr>
              <a:t>Definir la importancia de la comunicación para  evitar el uso del celular como conducta de riesgo en los conductores de Uruguay, sensibilizando a  los mismos.   </a:t>
            </a:r>
          </a:p>
          <a:p>
            <a:pPr marR="7620">
              <a:lnSpc>
                <a:spcPct val="150000"/>
              </a:lnSpc>
              <a:spcAft>
                <a:spcPts val="740"/>
              </a:spcAft>
            </a:pPr>
            <a:r>
              <a:rPr lang="es-UY" i="1" dirty="0">
                <a:latin typeface="Candara" panose="020E0502030303020204" pitchFamily="34" charset="0"/>
                <a:ea typeface="Times New Roman" panose="02020603050405020304" pitchFamily="18" charset="0"/>
                <a:cs typeface="Times New Roman" panose="02020603050405020304" pitchFamily="18" charset="0"/>
              </a:rPr>
              <a:t>    </a:t>
            </a:r>
            <a:r>
              <a:rPr lang="es-UY" sz="1800" i="1" dirty="0">
                <a:effectLst/>
                <a:latin typeface="Candara" panose="020E0502030303020204" pitchFamily="34" charset="0"/>
                <a:ea typeface="Times New Roman" panose="02020603050405020304" pitchFamily="18" charset="0"/>
                <a:cs typeface="Times New Roman" panose="02020603050405020304" pitchFamily="18" charset="0"/>
              </a:rPr>
              <a:t>  </a:t>
            </a:r>
            <a:r>
              <a:rPr lang="es-UY" sz="1800" i="1" dirty="0">
                <a:effectLst/>
                <a:latin typeface="Verdana" panose="020B0604030504040204" pitchFamily="34" charset="0"/>
                <a:ea typeface="Times New Roman" panose="02020603050405020304" pitchFamily="18" charset="0"/>
                <a:cs typeface="Times New Roman" panose="02020603050405020304" pitchFamily="18" charset="0"/>
              </a:rPr>
              <a:t>Los O.E. son:</a:t>
            </a:r>
            <a:r>
              <a:rPr lang="es-UY"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es-UY"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7620" indent="-285750">
              <a:lnSpc>
                <a:spcPct val="150000"/>
              </a:lnSpc>
              <a:spcAft>
                <a:spcPts val="1000"/>
              </a:spcAft>
              <a:buFont typeface="Wingdings" panose="05000000000000000000" pitchFamily="2" charset="2"/>
              <a:buChar char="§"/>
            </a:pPr>
            <a:r>
              <a:rPr lang="es-UY" sz="1800" i="1" dirty="0">
                <a:effectLst/>
                <a:latin typeface="Candara" panose="020E0502030303020204" pitchFamily="34" charset="0"/>
                <a:ea typeface="Times New Roman" panose="02020603050405020304" pitchFamily="18" charset="0"/>
                <a:cs typeface="Times New Roman" panose="02020603050405020304" pitchFamily="18" charset="0"/>
              </a:rPr>
              <a:t>Conocer y analizar las experiencias de otros países abordando esta </a:t>
            </a:r>
            <a:r>
              <a:rPr lang="es-UY" dirty="0">
                <a:latin typeface="Candara" panose="020E0502030303020204" pitchFamily="34" charset="0"/>
                <a:ea typeface="Times New Roman" panose="02020603050405020304" pitchFamily="18" charset="0"/>
                <a:cs typeface="Times New Roman" panose="02020603050405020304" pitchFamily="18" charset="0"/>
              </a:rPr>
              <a:t> </a:t>
            </a:r>
            <a:r>
              <a:rPr lang="es-UY" sz="1800" i="1" dirty="0">
                <a:effectLst/>
                <a:latin typeface="Candara" panose="020E0502030303020204" pitchFamily="34" charset="0"/>
                <a:ea typeface="Times New Roman" panose="02020603050405020304" pitchFamily="18" charset="0"/>
                <a:cs typeface="Times New Roman" panose="02020603050405020304" pitchFamily="18" charset="0"/>
              </a:rPr>
              <a:t>         problemática.</a:t>
            </a:r>
            <a:endParaRPr lang="es-UY" dirty="0">
              <a:latin typeface="Candara" panose="020E0502030303020204" pitchFamily="34" charset="0"/>
              <a:ea typeface="Times New Roman" panose="02020603050405020304" pitchFamily="18" charset="0"/>
              <a:cs typeface="Times New Roman" panose="02020603050405020304" pitchFamily="18" charset="0"/>
            </a:endParaRPr>
          </a:p>
          <a:p>
            <a:pPr marL="285750" marR="7620" indent="-285750">
              <a:lnSpc>
                <a:spcPct val="150000"/>
              </a:lnSpc>
              <a:spcAft>
                <a:spcPts val="1000"/>
              </a:spcAft>
              <a:buFont typeface="Wingdings" panose="05000000000000000000" pitchFamily="2" charset="2"/>
              <a:buChar char="§"/>
            </a:pPr>
            <a:r>
              <a:rPr lang="es-UY" sz="1800" i="1" dirty="0">
                <a:effectLst/>
                <a:latin typeface="Candara" panose="020E0502030303020204" pitchFamily="34" charset="0"/>
                <a:ea typeface="Times New Roman" panose="02020603050405020304" pitchFamily="18" charset="0"/>
                <a:cs typeface="Times New Roman" panose="02020603050405020304" pitchFamily="18" charset="0"/>
              </a:rPr>
              <a:t>Conocer la autopercepción que tienen los conductores de sí mismos y de sus conductas</a:t>
            </a:r>
            <a:r>
              <a:rPr lang="es-UY" sz="1800" dirty="0">
                <a:effectLst/>
                <a:latin typeface="Candara" panose="020E0502030303020204" pitchFamily="34" charset="0"/>
                <a:ea typeface="Times New Roman" panose="02020603050405020304" pitchFamily="18" charset="0"/>
                <a:cs typeface="Times New Roman" panose="02020603050405020304" pitchFamily="18" charset="0"/>
              </a:rPr>
              <a:t>.</a:t>
            </a:r>
            <a:endParaRPr lang="es-UY" sz="1800" dirty="0">
              <a:effectLst/>
              <a:latin typeface="Candara" panose="020E050203030302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
            </a:pPr>
            <a:r>
              <a:rPr lang="es-UY" sz="1800" i="1" dirty="0">
                <a:effectLst/>
                <a:latin typeface="Candara" panose="020E0502030303020204" pitchFamily="34" charset="0"/>
                <a:ea typeface="Times New Roman" panose="02020603050405020304" pitchFamily="18" charset="0"/>
                <a:cs typeface="Times New Roman" panose="02020603050405020304" pitchFamily="18" charset="0"/>
              </a:rPr>
              <a:t>Determinar las mejores estrategias comunicacionales para abordar la problemática del uso del celular en conductores en Uruguay.  </a:t>
            </a:r>
            <a:endParaRPr lang="es-UY" sz="1800" dirty="0">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UY" sz="1800" i="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es-UY" sz="1800" dirty="0">
              <a:effectLst/>
              <a:latin typeface="Calibri" panose="020F0502020204030204" pitchFamily="34" charset="0"/>
              <a:ea typeface="Calibri" panose="020F0502020204030204" pitchFamily="34" charset="0"/>
              <a:cs typeface="Times New Roman" panose="02020603050405020304" pitchFamily="18" charset="0"/>
            </a:endParaRPr>
          </a:p>
          <a:p>
            <a:pPr marR="7620" indent="450215">
              <a:lnSpc>
                <a:spcPct val="200000"/>
              </a:lnSpc>
              <a:spcAft>
                <a:spcPts val="740"/>
              </a:spcAft>
            </a:pPr>
            <a:endParaRPr lang="es-UY"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8996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artes de un ensayo ¿Cómo se estructura un ensayo? 🥇 - Como escribir un  libro 🥇 Triunfa con tu libro">
            <a:extLst>
              <a:ext uri="{FF2B5EF4-FFF2-40B4-BE49-F238E27FC236}">
                <a16:creationId xmlns:a16="http://schemas.microsoft.com/office/drawing/2014/main" id="{47EBCBE5-A9D5-4B46-A261-CB847C982A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029200"/>
            <a:ext cx="2505075" cy="1828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B00E78D-E5DF-4F30-B391-FDE8200ED41B}"/>
              </a:ext>
            </a:extLst>
          </p:cNvPr>
          <p:cNvSpPr txBox="1"/>
          <p:nvPr/>
        </p:nvSpPr>
        <p:spPr>
          <a:xfrm>
            <a:off x="985279" y="692696"/>
            <a:ext cx="6735291" cy="3657155"/>
          </a:xfrm>
          <a:prstGeom prst="rect">
            <a:avLst/>
          </a:prstGeom>
          <a:noFill/>
        </p:spPr>
        <p:txBody>
          <a:bodyPr wrap="square">
            <a:spAutoFit/>
          </a:bodyPr>
          <a:lstStyle/>
          <a:p>
            <a:r>
              <a:rPr lang="es-ES" sz="2400" b="1" dirty="0">
                <a:solidFill>
                  <a:srgbClr val="FFFF00"/>
                </a:solidFill>
                <a:latin typeface="Candara" pitchFamily="34" charset="0"/>
                <a:ea typeface="Calibri"/>
                <a:cs typeface="Times New Roman"/>
              </a:rPr>
              <a:t>1.1.Definir  el Tema</a:t>
            </a:r>
            <a:r>
              <a:rPr lang="es-ES" sz="2000" dirty="0">
                <a:solidFill>
                  <a:srgbClr val="FFFF00"/>
                </a:solidFill>
                <a:latin typeface="Candara" pitchFamily="34" charset="0"/>
                <a:ea typeface="Calibri"/>
                <a:cs typeface="Times New Roman"/>
              </a:rPr>
              <a:t>:   </a:t>
            </a:r>
          </a:p>
          <a:p>
            <a:pPr>
              <a:lnSpc>
                <a:spcPct val="115000"/>
              </a:lnSpc>
              <a:spcAft>
                <a:spcPts val="1000"/>
              </a:spcAft>
            </a:pPr>
            <a:endParaRPr lang="es-ES" sz="2000" dirty="0">
              <a:latin typeface="Candara" pitchFamily="34" charset="0"/>
              <a:ea typeface="Calibri"/>
              <a:cs typeface="Times New Roman"/>
            </a:endParaRPr>
          </a:p>
          <a:p>
            <a:pPr>
              <a:lnSpc>
                <a:spcPct val="115000"/>
              </a:lnSpc>
              <a:spcAft>
                <a:spcPts val="1000"/>
              </a:spcAft>
            </a:pPr>
            <a:r>
              <a:rPr lang="es-ES" sz="2000" dirty="0">
                <a:latin typeface="Candara" pitchFamily="34" charset="0"/>
                <a:ea typeface="Calibri"/>
                <a:cs typeface="Times New Roman"/>
              </a:rPr>
              <a:t>Buscar en ideas previas en supuestos , pensamientos que vayamos teniendo. Tener en cuenta la propia experiencia profesional  que nos vaya remitiendo a un </a:t>
            </a:r>
            <a:r>
              <a:rPr lang="es-ES" sz="2000" i="1" dirty="0">
                <a:latin typeface="Candara" pitchFamily="34" charset="0"/>
                <a:ea typeface="Calibri"/>
                <a:cs typeface="Times New Roman"/>
              </a:rPr>
              <a:t>área temática.</a:t>
            </a:r>
            <a:endParaRPr lang="es-ES" sz="2000" dirty="0">
              <a:latin typeface="Candara" pitchFamily="34" charset="0"/>
              <a:ea typeface="Calibri"/>
              <a:cs typeface="Times New Roman"/>
            </a:endParaRPr>
          </a:p>
          <a:p>
            <a:pPr>
              <a:lnSpc>
                <a:spcPct val="115000"/>
              </a:lnSpc>
              <a:spcAft>
                <a:spcPts val="1000"/>
              </a:spcAft>
            </a:pPr>
            <a:r>
              <a:rPr lang="es-ES" sz="2000" dirty="0">
                <a:latin typeface="Candara" pitchFamily="34" charset="0"/>
                <a:ea typeface="Calibri"/>
                <a:cs typeface="Times New Roman"/>
              </a:rPr>
              <a:t>Así el punto de partida para el  diseño del  objeto de estudio  del TG es la elección del tema de investigación.</a:t>
            </a:r>
          </a:p>
          <a:p>
            <a:pPr>
              <a:lnSpc>
                <a:spcPct val="115000"/>
              </a:lnSpc>
              <a:spcAft>
                <a:spcPts val="1000"/>
              </a:spcAft>
            </a:pPr>
            <a:r>
              <a:rPr lang="es-ES" sz="2000" dirty="0">
                <a:latin typeface="Candara" pitchFamily="34" charset="0"/>
                <a:ea typeface="Calibri"/>
                <a:cs typeface="Times New Roman"/>
              </a:rPr>
              <a:t> El tema a desarrollar, además de reflejar un área de interés, tiene que </a:t>
            </a:r>
            <a:r>
              <a:rPr lang="es-ES" sz="2000" i="1" dirty="0">
                <a:latin typeface="Candara" pitchFamily="34" charset="0"/>
                <a:ea typeface="Calibri"/>
                <a:cs typeface="Times New Roman"/>
              </a:rPr>
              <a:t>tener relación con la disciplina.  Pensar y reflexionar</a:t>
            </a:r>
            <a:endParaRPr lang="es-UY" sz="2000" dirty="0"/>
          </a:p>
        </p:txBody>
      </p:sp>
    </p:spTree>
    <p:extLst>
      <p:ext uri="{BB962C8B-B14F-4D97-AF65-F5344CB8AC3E}">
        <p14:creationId xmlns:p14="http://schemas.microsoft.com/office/powerpoint/2010/main" val="16412207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D29666-EDB3-4871-875B-42968C45C285}"/>
              </a:ext>
            </a:extLst>
          </p:cNvPr>
          <p:cNvSpPr txBox="1"/>
          <p:nvPr/>
        </p:nvSpPr>
        <p:spPr>
          <a:xfrm>
            <a:off x="412981" y="260648"/>
            <a:ext cx="8640960" cy="1544782"/>
          </a:xfrm>
          <a:prstGeom prst="rect">
            <a:avLst/>
          </a:prstGeom>
          <a:noFill/>
        </p:spPr>
        <p:txBody>
          <a:bodyPr wrap="square">
            <a:spAutoFit/>
          </a:bodyPr>
          <a:lstStyle/>
          <a:p>
            <a:pPr>
              <a:lnSpc>
                <a:spcPct val="115000"/>
              </a:lnSpc>
              <a:spcAft>
                <a:spcPts val="1000"/>
              </a:spcAft>
            </a:pPr>
            <a:r>
              <a:rPr lang="es-UY" sz="1600" i="1" dirty="0">
                <a:effectLst/>
                <a:latin typeface="Verdana" panose="020B0604030504040204" pitchFamily="34" charset="0"/>
                <a:ea typeface="Times New Roman" panose="02020603050405020304" pitchFamily="18" charset="0"/>
                <a:cs typeface="Times New Roman" panose="02020603050405020304" pitchFamily="18" charset="0"/>
              </a:rPr>
              <a:t>O.G.- </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UY" sz="2000" i="1" dirty="0">
                <a:solidFill>
                  <a:srgbClr val="000000"/>
                </a:solidFill>
                <a:effectLst/>
                <a:latin typeface="Candara" panose="020E0502030303020204" pitchFamily="34" charset="0"/>
                <a:ea typeface="Times New Roman" panose="02020603050405020304" pitchFamily="18" charset="0"/>
                <a:cs typeface="Times New Roman" panose="02020603050405020304" pitchFamily="18" charset="0"/>
              </a:rPr>
              <a:t> </a:t>
            </a:r>
            <a:r>
              <a:rPr lang="es-ES" sz="2000" i="1" dirty="0">
                <a:effectLst/>
                <a:latin typeface="Candara" panose="020E0502030303020204" pitchFamily="34" charset="0"/>
                <a:ea typeface="Times New Roman" panose="02020603050405020304" pitchFamily="18" charset="0"/>
                <a:cs typeface="Times New Roman" panose="02020603050405020304" pitchFamily="18" charset="0"/>
              </a:rPr>
              <a:t>Analizar la estrategia de comunicación desarrollada por la institución deportiva Club Nacional de </a:t>
            </a:r>
            <a:r>
              <a:rPr lang="es-ES" sz="2000" i="1" dirty="0" err="1">
                <a:effectLst/>
                <a:latin typeface="Candara" panose="020E0502030303020204" pitchFamily="34" charset="0"/>
                <a:ea typeface="Times New Roman" panose="02020603050405020304" pitchFamily="18" charset="0"/>
                <a:cs typeface="Times New Roman" panose="02020603050405020304" pitchFamily="18" charset="0"/>
              </a:rPr>
              <a:t>Football</a:t>
            </a:r>
            <a:r>
              <a:rPr lang="es-ES" sz="2000" i="1" dirty="0">
                <a:effectLst/>
                <a:latin typeface="Candara" panose="020E0502030303020204" pitchFamily="34" charset="0"/>
                <a:ea typeface="Times New Roman" panose="02020603050405020304" pitchFamily="18" charset="0"/>
                <a:cs typeface="Times New Roman" panose="02020603050405020304" pitchFamily="18" charset="0"/>
              </a:rPr>
              <a:t> durante el periodo 2019-2020., con la  finalidad de fortalecer su identidad  de marca</a:t>
            </a:r>
            <a:r>
              <a:rPr lang="es-ES" sz="2000" dirty="0">
                <a:effectLst/>
                <a:latin typeface="Candara" panose="020E0502030303020204" pitchFamily="34" charset="0"/>
                <a:ea typeface="Times New Roman" panose="02020603050405020304" pitchFamily="18" charset="0"/>
                <a:cs typeface="Times New Roman" panose="02020603050405020304" pitchFamily="18" charset="0"/>
              </a:rPr>
              <a:t> .</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AC11B055-FE41-4446-80D6-D0BFBEA2AAB8}"/>
              </a:ext>
            </a:extLst>
          </p:cNvPr>
          <p:cNvSpPr txBox="1"/>
          <p:nvPr/>
        </p:nvSpPr>
        <p:spPr>
          <a:xfrm>
            <a:off x="390871" y="2458371"/>
            <a:ext cx="8640960" cy="3133541"/>
          </a:xfrm>
          <a:prstGeom prst="rect">
            <a:avLst/>
          </a:prstGeom>
          <a:noFill/>
        </p:spPr>
        <p:txBody>
          <a:bodyPr wrap="square" tIns="36000" rIns="72000" bIns="36000" anchor="b">
            <a:spAutoFit/>
          </a:bodyPr>
          <a:lstStyle/>
          <a:p>
            <a:pPr algn="just">
              <a:lnSpc>
                <a:spcPct val="150000"/>
              </a:lnSpc>
              <a:spcAft>
                <a:spcPts val="1000"/>
              </a:spcAft>
            </a:pPr>
            <a:r>
              <a:rPr lang="es-ES" sz="1800" dirty="0">
                <a:effectLst/>
                <a:latin typeface="Verdana" panose="020B0604030504040204" pitchFamily="34" charset="0"/>
                <a:ea typeface="Times New Roman" panose="02020603050405020304" pitchFamily="18" charset="0"/>
                <a:cs typeface="Times New Roman" panose="02020603050405020304" pitchFamily="18" charset="0"/>
              </a:rPr>
              <a:t>O.E.</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50000"/>
              </a:lnSpc>
              <a:spcAft>
                <a:spcPts val="1000"/>
              </a:spcAft>
              <a:buFont typeface="Wingdings" panose="05000000000000000000" pitchFamily="2" charset="2"/>
              <a:buChar char="Ø"/>
            </a:pPr>
            <a:r>
              <a:rPr lang="es-ES" sz="2000" dirty="0">
                <a:effectLst/>
                <a:latin typeface="Candara" panose="020E0502030303020204" pitchFamily="34" charset="0"/>
                <a:ea typeface="Times New Roman" panose="02020603050405020304" pitchFamily="18" charset="0"/>
                <a:cs typeface="Times New Roman" panose="02020603050405020304" pitchFamily="18" charset="0"/>
              </a:rPr>
              <a:t> </a:t>
            </a:r>
            <a:r>
              <a:rPr lang="es-ES" sz="2000" u="none" strike="noStrike" dirty="0">
                <a:effectLst/>
                <a:latin typeface="Candara" panose="020E0502030303020204" pitchFamily="34" charset="0"/>
                <a:ea typeface="Times New Roman" panose="02020603050405020304" pitchFamily="18" charset="0"/>
                <a:cs typeface="Times New Roman" panose="02020603050405020304" pitchFamily="18" charset="0"/>
              </a:rPr>
              <a:t>Analizar las campañas publicitarias llevadas adelante por el club.</a:t>
            </a:r>
          </a:p>
          <a:p>
            <a:pPr marL="800100" lvl="1" indent="-342900">
              <a:lnSpc>
                <a:spcPct val="150000"/>
              </a:lnSpc>
              <a:spcAft>
                <a:spcPts val="1000"/>
              </a:spcAft>
              <a:buFont typeface="Wingdings" panose="05000000000000000000" pitchFamily="2" charset="2"/>
              <a:buChar char="Ø"/>
            </a:pPr>
            <a:r>
              <a:rPr lang="es-ES" sz="2000" u="none" strike="noStrike" dirty="0">
                <a:effectLst/>
                <a:latin typeface="Candara" panose="020E0502030303020204" pitchFamily="34" charset="0"/>
                <a:ea typeface="Times New Roman" panose="02020603050405020304" pitchFamily="18" charset="0"/>
                <a:cs typeface="Times New Roman" panose="02020603050405020304" pitchFamily="18" charset="0"/>
              </a:rPr>
              <a:t>Estudiar las estrategias utilizadas para involucrar y fidelizar a los hinchas.</a:t>
            </a:r>
            <a:endParaRPr lang="es-UY" sz="2000" u="none" strike="noStrike" dirty="0">
              <a:effectLst/>
              <a:latin typeface="Candara" panose="020E0502030303020204" pitchFamily="34" charset="0"/>
              <a:ea typeface="Calibri" panose="020F0502020204030204" pitchFamily="34" charset="0"/>
              <a:cs typeface="Times New Roman" panose="02020603050405020304" pitchFamily="18" charset="0"/>
            </a:endParaRPr>
          </a:p>
          <a:p>
            <a:pPr marL="800100" lvl="1" indent="-342900">
              <a:lnSpc>
                <a:spcPct val="150000"/>
              </a:lnSpc>
              <a:spcAft>
                <a:spcPts val="1000"/>
              </a:spcAft>
              <a:buFont typeface="Wingdings" panose="05000000000000000000" pitchFamily="2" charset="2"/>
              <a:buChar char="Ø"/>
            </a:pPr>
            <a:r>
              <a:rPr lang="es-ES" sz="2000" u="none" strike="noStrike" dirty="0">
                <a:effectLst/>
                <a:latin typeface="Candara" panose="020E0502030303020204" pitchFamily="34" charset="0"/>
                <a:ea typeface="Times New Roman" panose="02020603050405020304" pitchFamily="18" charset="0"/>
                <a:cs typeface="Times New Roman" panose="02020603050405020304" pitchFamily="18" charset="0"/>
              </a:rPr>
              <a:t> Indagar los beneficios de re  posicionamiento y valor de marca que obtiene el club con sus patrocinadores y alianzas comerciales. </a:t>
            </a:r>
            <a:endParaRPr lang="es-UY" sz="2000" u="none" strike="noStrike" dirty="0">
              <a:effectLst/>
              <a:latin typeface="Candara" panose="020E05020303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63779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188640"/>
            <a:ext cx="8640960" cy="3293209"/>
          </a:xfrm>
          <a:prstGeom prst="rect">
            <a:avLst/>
          </a:prstGeom>
        </p:spPr>
        <p:txBody>
          <a:bodyPr wrap="square">
            <a:spAutoFit/>
          </a:bodyPr>
          <a:lstStyle/>
          <a:p>
            <a:pPr lvl="0"/>
            <a:r>
              <a:rPr lang="es-ES" sz="2400" i="1" dirty="0">
                <a:solidFill>
                  <a:prstClr val="white"/>
                </a:solidFill>
                <a:latin typeface="Candara" panose="020E0502030303020204" pitchFamily="34" charset="0"/>
                <a:cs typeface="Arial" pitchFamily="34" charset="0"/>
              </a:rPr>
              <a:t>3.2. Errores frecuentes</a:t>
            </a:r>
            <a:endParaRPr lang="es-ES" sz="2400" i="1" dirty="0">
              <a:latin typeface="Candara" panose="020E0502030303020204" pitchFamily="34" charset="0"/>
              <a:cs typeface="Arial" pitchFamily="34" charset="0"/>
            </a:endParaRPr>
          </a:p>
          <a:p>
            <a:pPr lvl="0"/>
            <a:endParaRPr lang="es-ES" sz="2000" i="1" dirty="0">
              <a:solidFill>
                <a:prstClr val="white"/>
              </a:solidFill>
              <a:latin typeface="Arial" pitchFamily="34" charset="0"/>
              <a:cs typeface="Arial" pitchFamily="34" charset="0"/>
            </a:endParaRPr>
          </a:p>
          <a:p>
            <a:pPr marL="342900" lvl="0" indent="-342900">
              <a:buFont typeface="Wingdings" pitchFamily="2" charset="2"/>
              <a:buChar char="§"/>
            </a:pPr>
            <a:r>
              <a:rPr lang="es-ES" i="1" dirty="0">
                <a:solidFill>
                  <a:prstClr val="white"/>
                </a:solidFill>
                <a:latin typeface="Arial" pitchFamily="34" charset="0"/>
                <a:cs typeface="Arial" pitchFamily="34" charset="0"/>
              </a:rPr>
              <a:t>Plantear objetivos inadecuados. </a:t>
            </a:r>
            <a:r>
              <a:rPr lang="es-ES" dirty="0">
                <a:solidFill>
                  <a:prstClr val="white"/>
                </a:solidFill>
                <a:latin typeface="Arial" pitchFamily="34" charset="0"/>
                <a:cs typeface="Arial" pitchFamily="34" charset="0"/>
              </a:rPr>
              <a:t>Muy ambiciosos, </a:t>
            </a:r>
            <a:r>
              <a:rPr lang="es-ES" dirty="0" err="1">
                <a:solidFill>
                  <a:prstClr val="white"/>
                </a:solidFill>
                <a:latin typeface="Arial" pitchFamily="34" charset="0"/>
                <a:cs typeface="Arial" pitchFamily="34" charset="0"/>
              </a:rPr>
              <a:t>abarcativos</a:t>
            </a:r>
            <a:r>
              <a:rPr lang="es-ES" dirty="0">
                <a:solidFill>
                  <a:prstClr val="white"/>
                </a:solidFill>
                <a:latin typeface="Arial" pitchFamily="34" charset="0"/>
                <a:cs typeface="Arial" pitchFamily="34" charset="0"/>
              </a:rPr>
              <a:t>.</a:t>
            </a:r>
          </a:p>
          <a:p>
            <a:pPr marL="342900" lvl="0" indent="-342900">
              <a:buFont typeface="Wingdings" pitchFamily="2" charset="2"/>
              <a:buChar char="§"/>
            </a:pPr>
            <a:r>
              <a:rPr lang="es-ES" dirty="0">
                <a:solidFill>
                  <a:prstClr val="white"/>
                </a:solidFill>
                <a:latin typeface="Arial" pitchFamily="34" charset="0"/>
                <a:cs typeface="Arial" pitchFamily="34" charset="0"/>
              </a:rPr>
              <a:t> </a:t>
            </a:r>
            <a:r>
              <a:rPr lang="es-ES" i="1" dirty="0">
                <a:solidFill>
                  <a:prstClr val="white"/>
                </a:solidFill>
                <a:latin typeface="Arial" pitchFamily="34" charset="0"/>
                <a:cs typeface="Arial" pitchFamily="34" charset="0"/>
              </a:rPr>
              <a:t>Desvincular la pregunta   de conocimiento del OG</a:t>
            </a:r>
            <a:r>
              <a:rPr lang="es-ES" dirty="0">
                <a:solidFill>
                  <a:prstClr val="white"/>
                </a:solidFill>
                <a:latin typeface="Arial" pitchFamily="34" charset="0"/>
                <a:cs typeface="Arial" pitchFamily="34" charset="0"/>
              </a:rPr>
              <a:t>. Debe guardar</a:t>
            </a:r>
          </a:p>
          <a:p>
            <a:pPr lvl="0"/>
            <a:r>
              <a:rPr lang="es-ES" dirty="0">
                <a:solidFill>
                  <a:prstClr val="white"/>
                </a:solidFill>
                <a:latin typeface="Arial" pitchFamily="34" charset="0"/>
                <a:cs typeface="Arial" pitchFamily="34" charset="0"/>
              </a:rPr>
              <a:t>       relación interrogantes con los objetivos</a:t>
            </a:r>
          </a:p>
          <a:p>
            <a:pPr lvl="0"/>
            <a:endParaRPr lang="es-ES" dirty="0">
              <a:solidFill>
                <a:prstClr val="white"/>
              </a:solidFill>
              <a:latin typeface="Arial" pitchFamily="34" charset="0"/>
              <a:cs typeface="Arial" pitchFamily="34" charset="0"/>
            </a:endParaRPr>
          </a:p>
          <a:p>
            <a:pPr marL="342900" lvl="0" indent="-342900">
              <a:buFont typeface="Wingdings" pitchFamily="2" charset="2"/>
              <a:buChar char="§"/>
            </a:pPr>
            <a:r>
              <a:rPr lang="es-ES" dirty="0">
                <a:solidFill>
                  <a:prstClr val="white"/>
                </a:solidFill>
                <a:latin typeface="Arial" pitchFamily="34" charset="0"/>
                <a:cs typeface="Arial" pitchFamily="34" charset="0"/>
              </a:rPr>
              <a:t>    </a:t>
            </a:r>
            <a:r>
              <a:rPr lang="es-ES" i="1" dirty="0">
                <a:solidFill>
                  <a:prstClr val="white"/>
                </a:solidFill>
                <a:latin typeface="Arial" pitchFamily="34" charset="0"/>
                <a:cs typeface="Arial" pitchFamily="34" charset="0"/>
              </a:rPr>
              <a:t>Equiparar objetivos con resultados esperados</a:t>
            </a:r>
            <a:r>
              <a:rPr lang="es-ES" dirty="0">
                <a:solidFill>
                  <a:prstClr val="white"/>
                </a:solidFill>
                <a:latin typeface="Arial" pitchFamily="34" charset="0"/>
                <a:cs typeface="Arial" pitchFamily="34" charset="0"/>
              </a:rPr>
              <a:t>. </a:t>
            </a:r>
          </a:p>
          <a:p>
            <a:pPr marL="342900" lvl="0" indent="-342900">
              <a:buFont typeface="Wingdings" pitchFamily="2" charset="2"/>
              <a:buChar char="§"/>
            </a:pPr>
            <a:r>
              <a:rPr lang="es-ES" dirty="0">
                <a:solidFill>
                  <a:prstClr val="white"/>
                </a:solidFill>
                <a:latin typeface="Arial" pitchFamily="34" charset="0"/>
                <a:cs typeface="Arial" pitchFamily="34" charset="0"/>
              </a:rPr>
              <a:t>   Evitar confundir objetivos con impacto esperado.     </a:t>
            </a:r>
            <a:r>
              <a:rPr lang="es-ES" dirty="0" err="1">
                <a:solidFill>
                  <a:prstClr val="white"/>
                </a:solidFill>
                <a:latin typeface="Arial" pitchFamily="34" charset="0"/>
                <a:cs typeface="Arial" pitchFamily="34" charset="0"/>
              </a:rPr>
              <a:t>Ej</a:t>
            </a:r>
            <a:r>
              <a:rPr lang="es-ES" dirty="0">
                <a:solidFill>
                  <a:prstClr val="white"/>
                </a:solidFill>
                <a:latin typeface="Arial" pitchFamily="34" charset="0"/>
                <a:cs typeface="Arial" pitchFamily="34" charset="0"/>
              </a:rPr>
              <a:t> aumentar calidad en la </a:t>
            </a:r>
          </a:p>
          <a:p>
            <a:pPr lvl="0"/>
            <a:r>
              <a:rPr lang="es-ES" dirty="0">
                <a:solidFill>
                  <a:prstClr val="white"/>
                </a:solidFill>
                <a:latin typeface="Arial" pitchFamily="34" charset="0"/>
                <a:cs typeface="Arial" pitchFamily="34" charset="0"/>
              </a:rPr>
              <a:t>        oferta de servicio con un plan de capacitación, porque ese ese es el impacto</a:t>
            </a:r>
          </a:p>
          <a:p>
            <a:pPr lvl="0"/>
            <a:r>
              <a:rPr lang="es-ES" dirty="0">
                <a:solidFill>
                  <a:prstClr val="white"/>
                </a:solidFill>
                <a:latin typeface="Arial" pitchFamily="34" charset="0"/>
                <a:cs typeface="Arial" pitchFamily="34" charset="0"/>
              </a:rPr>
              <a:t>       que se espera lograr .</a:t>
            </a:r>
          </a:p>
          <a:p>
            <a:pPr lvl="0"/>
            <a:endParaRPr lang="es-ES" sz="2000"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val="30269126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3757" y="116632"/>
            <a:ext cx="8716485" cy="6001643"/>
          </a:xfrm>
          <a:prstGeom prst="rect">
            <a:avLst/>
          </a:prstGeom>
          <a:noFill/>
        </p:spPr>
        <p:txBody>
          <a:bodyPr wrap="square" rtlCol="0">
            <a:spAutoFit/>
          </a:bodyPr>
          <a:lstStyle/>
          <a:p>
            <a:r>
              <a:rPr lang="es-ES" sz="2000" b="1" dirty="0">
                <a:solidFill>
                  <a:srgbClr val="FFFF00"/>
                </a:solidFill>
                <a:latin typeface="Arial" pitchFamily="34" charset="0"/>
                <a:cs typeface="Arial" pitchFamily="34" charset="0"/>
              </a:rPr>
              <a:t>4. Marco Teórico y definiciones conceptuales</a:t>
            </a:r>
          </a:p>
          <a:p>
            <a:endParaRPr lang="es-ES" b="1" dirty="0">
              <a:latin typeface="Arial" pitchFamily="34" charset="0"/>
              <a:cs typeface="Arial" pitchFamily="34" charset="0"/>
            </a:endParaRPr>
          </a:p>
          <a:p>
            <a:r>
              <a:rPr lang="es-ES" sz="2000" dirty="0">
                <a:latin typeface="Candara" panose="020E0502030303020204" pitchFamily="34" charset="0"/>
                <a:cs typeface="Arial" pitchFamily="34" charset="0"/>
              </a:rPr>
              <a:t>    Analizaremos  la perspectiva teórica y las definiciones conceptuales que</a:t>
            </a:r>
          </a:p>
          <a:p>
            <a:r>
              <a:rPr lang="es-ES" sz="2000" dirty="0">
                <a:latin typeface="Candara" panose="020E0502030303020204" pitchFamily="34" charset="0"/>
                <a:cs typeface="Arial" pitchFamily="34" charset="0"/>
              </a:rPr>
              <a:t>     importan para aprehender la realidad social o empresarial en el TG.</a:t>
            </a:r>
          </a:p>
          <a:p>
            <a:r>
              <a:rPr lang="es-ES" sz="2000" dirty="0">
                <a:latin typeface="Candara" panose="020E0502030303020204" pitchFamily="34" charset="0"/>
                <a:cs typeface="Arial" pitchFamily="34" charset="0"/>
              </a:rPr>
              <a:t>   </a:t>
            </a:r>
          </a:p>
          <a:p>
            <a:pPr marL="342900" indent="-342900">
              <a:buFont typeface="Wingdings" panose="05000000000000000000" pitchFamily="2" charset="2"/>
              <a:buChar char="§"/>
            </a:pPr>
            <a:r>
              <a:rPr lang="es-ES" sz="2000" dirty="0">
                <a:latin typeface="Candara" panose="020E0502030303020204" pitchFamily="34" charset="0"/>
                <a:ea typeface="Calibri" panose="020F0502020204030204" pitchFamily="34" charset="0"/>
                <a:cs typeface="Arial" pitchFamily="34" charset="0"/>
              </a:rPr>
              <a:t>   </a:t>
            </a:r>
            <a:r>
              <a:rPr lang="es-ES" sz="2000" dirty="0">
                <a:latin typeface="Candara" panose="020E0502030303020204" pitchFamily="34" charset="0"/>
                <a:ea typeface="Calibri" panose="020F0502020204030204" pitchFamily="34" charset="0"/>
                <a:cs typeface="Times New Roman" panose="02020603050405020304" pitchFamily="18" charset="0"/>
              </a:rPr>
              <a:t>Se</a:t>
            </a:r>
            <a:r>
              <a:rPr lang="es-ES" sz="2000" dirty="0">
                <a:latin typeface="Candara" panose="020E0502030303020204" pitchFamily="34" charset="0"/>
                <a:ea typeface="Calibri" panose="020F0502020204030204" pitchFamily="34" charset="0"/>
                <a:cs typeface="Arial" pitchFamily="34" charset="0"/>
              </a:rPr>
              <a:t> </a:t>
            </a:r>
            <a:r>
              <a:rPr lang="es-ES" sz="2000" dirty="0">
                <a:effectLst/>
                <a:latin typeface="Candara" panose="020E0502030303020204" pitchFamily="34" charset="0"/>
                <a:ea typeface="Calibri" panose="020F0502020204030204" pitchFamily="34" charset="0"/>
                <a:cs typeface="Times New Roman" panose="02020603050405020304" pitchFamily="18" charset="0"/>
              </a:rPr>
              <a:t>analizará el alcance </a:t>
            </a:r>
            <a:r>
              <a:rPr lang="es-ES" sz="2000" dirty="0" err="1">
                <a:effectLst/>
                <a:latin typeface="Candara" panose="020E0502030303020204" pitchFamily="34" charset="0"/>
                <a:ea typeface="Calibri" panose="020F0502020204030204" pitchFamily="34" charset="0"/>
                <a:cs typeface="Times New Roman" panose="02020603050405020304" pitchFamily="18" charset="0"/>
              </a:rPr>
              <a:t>metodólogico</a:t>
            </a:r>
            <a:r>
              <a:rPr lang="es-ES" sz="2000" dirty="0">
                <a:effectLst/>
                <a:latin typeface="Candara" panose="020E0502030303020204" pitchFamily="34" charset="0"/>
                <a:ea typeface="Calibri" panose="020F0502020204030204" pitchFamily="34" charset="0"/>
                <a:cs typeface="Times New Roman" panose="02020603050405020304" pitchFamily="18" charset="0"/>
              </a:rPr>
              <a:t> que tiene la perspectiva teórica y las  </a:t>
            </a:r>
          </a:p>
          <a:p>
            <a:r>
              <a:rPr lang="es-ES" sz="2000" dirty="0">
                <a:latin typeface="Candara" panose="020E0502030303020204" pitchFamily="34" charset="0"/>
                <a:ea typeface="Calibri" panose="020F0502020204030204" pitchFamily="34" charset="0"/>
                <a:cs typeface="Times New Roman" panose="02020603050405020304" pitchFamily="18" charset="0"/>
              </a:rPr>
              <a:t>         </a:t>
            </a:r>
            <a:r>
              <a:rPr lang="es-ES" sz="2000" dirty="0">
                <a:effectLst/>
                <a:latin typeface="Candara" panose="020E0502030303020204" pitchFamily="34" charset="0"/>
                <a:ea typeface="Calibri" panose="020F0502020204030204" pitchFamily="34" charset="0"/>
                <a:cs typeface="Times New Roman" panose="02020603050405020304" pitchFamily="18" charset="0"/>
              </a:rPr>
              <a:t> definiciones conceptuales que involucran el proyecto del TG.</a:t>
            </a:r>
          </a:p>
          <a:p>
            <a:r>
              <a:rPr lang="es-ES" sz="2000" dirty="0">
                <a:effectLst/>
                <a:latin typeface="Candara" panose="020E0502030303020204" pitchFamily="34" charset="0"/>
                <a:ea typeface="Calibri" panose="020F0502020204030204" pitchFamily="34" charset="0"/>
                <a:cs typeface="Times New Roman" panose="02020603050405020304" pitchFamily="18" charset="0"/>
              </a:rPr>
              <a:t> </a:t>
            </a:r>
          </a:p>
          <a:p>
            <a:pPr marL="342900" indent="-342900">
              <a:buFont typeface="Wingdings" panose="05000000000000000000" pitchFamily="2"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Diferenciamos  entre </a:t>
            </a:r>
            <a:r>
              <a:rPr lang="es-ES" sz="2000" i="1" dirty="0">
                <a:effectLst/>
                <a:latin typeface="Candara" panose="020E0502030303020204" pitchFamily="34" charset="0"/>
                <a:ea typeface="Calibri" panose="020F0502020204030204" pitchFamily="34" charset="0"/>
                <a:cs typeface="Times New Roman" panose="02020603050405020304" pitchFamily="18" charset="0"/>
              </a:rPr>
              <a:t>marco teórico</a:t>
            </a:r>
            <a:r>
              <a:rPr lang="es-ES" sz="2000" dirty="0">
                <a:effectLst/>
                <a:latin typeface="Candara" panose="020E0502030303020204" pitchFamily="34" charset="0"/>
                <a:ea typeface="Calibri" panose="020F0502020204030204" pitchFamily="34" charset="0"/>
                <a:cs typeface="Times New Roman" panose="02020603050405020304" pitchFamily="18" charset="0"/>
              </a:rPr>
              <a:t> que son las ideas acerca de como funciona el mundo y tiene un nivel de abstracción y </a:t>
            </a:r>
            <a:r>
              <a:rPr lang="es-ES" sz="2000" i="1" dirty="0">
                <a:effectLst/>
                <a:latin typeface="Candara" panose="020E0502030303020204" pitchFamily="34" charset="0"/>
                <a:ea typeface="Calibri" panose="020F0502020204030204" pitchFamily="34" charset="0"/>
                <a:cs typeface="Times New Roman" panose="02020603050405020304" pitchFamily="18" charset="0"/>
              </a:rPr>
              <a:t>marco conceptual, que son proposiciones específicas</a:t>
            </a:r>
            <a:r>
              <a:rPr lang="es-ES" sz="2000" dirty="0">
                <a:effectLst/>
                <a:latin typeface="Candara" panose="020E0502030303020204" pitchFamily="34" charset="0"/>
                <a:ea typeface="Calibri" panose="020F0502020204030204" pitchFamily="34" charset="0"/>
                <a:cs typeface="Times New Roman" panose="02020603050405020304" pitchFamily="18" charset="0"/>
              </a:rPr>
              <a:t>  de una parte o recorte de la realidad, social, organizacional, a partir de la cual se pueden formular objetivos específico.</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endParaRPr lang="es-ES" dirty="0">
              <a:latin typeface="Arial" pitchFamily="34" charset="0"/>
              <a:cs typeface="Arial" pitchFamily="34" charset="0"/>
            </a:endParaRPr>
          </a:p>
          <a:p>
            <a:r>
              <a:rPr lang="es-ES" sz="2000" b="1" dirty="0">
                <a:latin typeface="Arial" pitchFamily="34" charset="0"/>
                <a:cs typeface="Arial" pitchFamily="34" charset="0"/>
              </a:rPr>
              <a:t>       </a:t>
            </a:r>
          </a:p>
          <a:p>
            <a:r>
              <a:rPr lang="es-ES" sz="2000" b="1" dirty="0">
                <a:latin typeface="Arial" pitchFamily="34" charset="0"/>
                <a:cs typeface="Arial" pitchFamily="34" charset="0"/>
              </a:rPr>
              <a:t>       </a:t>
            </a:r>
          </a:p>
          <a:p>
            <a:pPr marL="457200" indent="-457200">
              <a:buAutoNum type="arabicPeriod" startAt="7"/>
            </a:pPr>
            <a:endParaRPr lang="es-ES" sz="2000" b="1" dirty="0">
              <a:latin typeface="Arial" pitchFamily="34" charset="0"/>
              <a:cs typeface="Arial" pitchFamily="34" charset="0"/>
            </a:endParaRPr>
          </a:p>
          <a:p>
            <a:r>
              <a:rPr lang="es-ES" sz="2000" b="1" dirty="0">
                <a:latin typeface="Arial" pitchFamily="34" charset="0"/>
                <a:cs typeface="Arial" pitchFamily="34" charset="0"/>
              </a:rPr>
              <a:t>       </a:t>
            </a:r>
          </a:p>
          <a:p>
            <a:pPr marL="457200" indent="-457200">
              <a:buAutoNum type="arabicPeriod" startAt="7"/>
            </a:pPr>
            <a:endParaRPr lang="es-ES" sz="2400" b="1" dirty="0">
              <a:latin typeface="Arial" pitchFamily="34" charset="0"/>
              <a:cs typeface="Arial" pitchFamily="34" charset="0"/>
            </a:endParaRPr>
          </a:p>
          <a:p>
            <a:endParaRPr lang="es-ES" sz="2400" b="1" dirty="0">
              <a:latin typeface="Arial" pitchFamily="34" charset="0"/>
              <a:cs typeface="Arial" pitchFamily="34" charset="0"/>
            </a:endParaRPr>
          </a:p>
        </p:txBody>
      </p:sp>
    </p:spTree>
    <p:extLst>
      <p:ext uri="{BB962C8B-B14F-4D97-AF65-F5344CB8AC3E}">
        <p14:creationId xmlns:p14="http://schemas.microsoft.com/office/powerpoint/2010/main" val="39486899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65FA08-F385-48BC-B9AC-FB04F3D1AFA1}"/>
              </a:ext>
            </a:extLst>
          </p:cNvPr>
          <p:cNvSpPr txBox="1"/>
          <p:nvPr/>
        </p:nvSpPr>
        <p:spPr>
          <a:xfrm>
            <a:off x="467544" y="781064"/>
            <a:ext cx="8496944" cy="3770006"/>
          </a:xfrm>
          <a:prstGeom prst="rect">
            <a:avLst/>
          </a:prstGeom>
          <a:noFill/>
        </p:spPr>
        <p:txBody>
          <a:bodyPr wrap="square" anchor="b">
            <a:spAutoFit/>
          </a:bodyPr>
          <a:lstStyle/>
          <a:p>
            <a:pPr marL="285750" indent="-285750">
              <a:lnSpc>
                <a:spcPct val="115000"/>
              </a:lnSpc>
              <a:spcAft>
                <a:spcPts val="1000"/>
              </a:spcAft>
              <a:buFont typeface="Wingdings" panose="05000000000000000000" pitchFamily="2"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 Una vez planteado el problema, ya se poseen objetivos y preguntas de investigación , el siguiente paso </a:t>
            </a:r>
            <a:r>
              <a:rPr lang="es-ES" sz="2000" i="1" dirty="0">
                <a:effectLst/>
                <a:latin typeface="Candara" panose="020E0502030303020204" pitchFamily="34" charset="0"/>
                <a:ea typeface="Calibri" panose="020F0502020204030204" pitchFamily="34" charset="0"/>
                <a:cs typeface="Times New Roman" panose="02020603050405020304" pitchFamily="18" charset="0"/>
              </a:rPr>
              <a:t>c</a:t>
            </a:r>
            <a:r>
              <a:rPr lang="es-ES" sz="2000" dirty="0">
                <a:effectLst/>
                <a:latin typeface="Candara" panose="020E0502030303020204" pitchFamily="34" charset="0"/>
                <a:ea typeface="Calibri" panose="020F0502020204030204" pitchFamily="34" charset="0"/>
                <a:cs typeface="Times New Roman" panose="02020603050405020304" pitchFamily="18" charset="0"/>
              </a:rPr>
              <a:t>onsiste</a:t>
            </a:r>
            <a:r>
              <a:rPr lang="es-ES" sz="2000" i="1" dirty="0">
                <a:effectLst/>
                <a:latin typeface="Candara" panose="020E0502030303020204" pitchFamily="34" charset="0"/>
                <a:ea typeface="Calibri" panose="020F0502020204030204" pitchFamily="34" charset="0"/>
                <a:cs typeface="Times New Roman" panose="02020603050405020304" pitchFamily="18" charset="0"/>
              </a:rPr>
              <a:t> en sustentar</a:t>
            </a:r>
            <a:r>
              <a:rPr lang="es-ES" sz="2000" dirty="0">
                <a:effectLst/>
                <a:latin typeface="Candara" panose="020E0502030303020204" pitchFamily="34" charset="0"/>
                <a:ea typeface="Calibri" panose="020F0502020204030204" pitchFamily="34" charset="0"/>
                <a:cs typeface="Times New Roman" panose="02020603050405020304" pitchFamily="18" charset="0"/>
              </a:rPr>
              <a:t> </a:t>
            </a:r>
            <a:r>
              <a:rPr lang="es-ES" sz="2000" i="1" dirty="0">
                <a:effectLst/>
                <a:latin typeface="Candara" panose="020E0502030303020204" pitchFamily="34" charset="0"/>
                <a:ea typeface="Calibri" panose="020F0502020204030204" pitchFamily="34" charset="0"/>
                <a:cs typeface="Times New Roman" panose="02020603050405020304" pitchFamily="18" charset="0"/>
              </a:rPr>
              <a:t>teóricamente el estudio</a:t>
            </a:r>
            <a:r>
              <a:rPr lang="es-ES" sz="2000" dirty="0">
                <a:effectLst/>
                <a:latin typeface="Candara" panose="020E0502030303020204" pitchFamily="34" charset="0"/>
                <a:ea typeface="Calibri" panose="020F0502020204030204" pitchFamily="34" charset="0"/>
                <a:cs typeface="Times New Roman" panose="02020603050405020304" pitchFamily="18" charset="0"/>
              </a:rPr>
              <a:t> ( Hernández Sampieri Y Méndez,2009), lo que se llama </a:t>
            </a:r>
            <a:r>
              <a:rPr lang="es-ES" sz="2000" i="1" dirty="0">
                <a:effectLst/>
                <a:latin typeface="Candara" panose="020E0502030303020204" pitchFamily="34" charset="0"/>
                <a:ea typeface="Calibri" panose="020F0502020204030204" pitchFamily="34" charset="0"/>
                <a:cs typeface="Times New Roman" panose="02020603050405020304" pitchFamily="18" charset="0"/>
              </a:rPr>
              <a:t>desarrollo de la perspectiva teórica</a:t>
            </a:r>
            <a:r>
              <a:rPr lang="es-ES" sz="2000" dirty="0">
                <a:effectLst/>
                <a:latin typeface="Candara" panose="020E0502030303020204" pitchFamily="34" charset="0"/>
                <a:ea typeface="Calibri" panose="020F0502020204030204" pitchFamily="34" charset="0"/>
                <a:cs typeface="Times New Roman" panose="02020603050405020304" pitchFamily="18" charset="0"/>
              </a:rPr>
              <a:t>. </a:t>
            </a:r>
          </a:p>
          <a:p>
            <a:pPr>
              <a:lnSpc>
                <a:spcPct val="115000"/>
              </a:lnSpc>
              <a:spcAft>
                <a:spcPts val="1000"/>
              </a:spcAft>
            </a:pPr>
            <a:endParaRPr lang="es-ES" sz="2000" dirty="0">
              <a:latin typeface="Candara" panose="020E050203030302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
            </a:pPr>
            <a:r>
              <a:rPr lang="es-ES" sz="2000" dirty="0">
                <a:latin typeface="Candara" panose="020E0502030303020204" pitchFamily="34" charset="0"/>
                <a:ea typeface="Calibri" panose="020F0502020204030204" pitchFamily="34" charset="0"/>
                <a:cs typeface="Times New Roman" panose="02020603050405020304" pitchFamily="18" charset="0"/>
              </a:rPr>
              <a:t> E</a:t>
            </a:r>
            <a:r>
              <a:rPr lang="es-ES" sz="2000" dirty="0">
                <a:effectLst/>
                <a:latin typeface="Candara" panose="020E0502030303020204" pitchFamily="34" charset="0"/>
                <a:ea typeface="Calibri" panose="020F0502020204030204" pitchFamily="34" charset="0"/>
                <a:cs typeface="Times New Roman" panose="02020603050405020304" pitchFamily="18" charset="0"/>
              </a:rPr>
              <a:t>xponer y  analizar </a:t>
            </a:r>
            <a:r>
              <a:rPr lang="es-ES" sz="2000" i="1" dirty="0">
                <a:effectLst/>
                <a:latin typeface="Candara" panose="020E0502030303020204" pitchFamily="34" charset="0"/>
                <a:ea typeface="Calibri" panose="020F0502020204030204" pitchFamily="34" charset="0"/>
                <a:cs typeface="Times New Roman" panose="02020603050405020304" pitchFamily="18" charset="0"/>
              </a:rPr>
              <a:t>las teorías, las conceptualizaciones, las</a:t>
            </a:r>
            <a:r>
              <a:rPr lang="es-ES" sz="2000" dirty="0">
                <a:effectLst/>
                <a:latin typeface="Candara" panose="020E0502030303020204" pitchFamily="34" charset="0"/>
                <a:ea typeface="Calibri" panose="020F0502020204030204" pitchFamily="34" charset="0"/>
                <a:cs typeface="Times New Roman" panose="02020603050405020304" pitchFamily="18" charset="0"/>
              </a:rPr>
              <a:t> </a:t>
            </a:r>
            <a:r>
              <a:rPr lang="es-ES" sz="2000" i="1" dirty="0">
                <a:effectLst/>
                <a:latin typeface="Candara" panose="020E0502030303020204" pitchFamily="34" charset="0"/>
                <a:ea typeface="Calibri" panose="020F0502020204030204" pitchFamily="34" charset="0"/>
                <a:cs typeface="Times New Roman" panose="02020603050405020304" pitchFamily="18" charset="0"/>
              </a:rPr>
              <a:t>investigaciones previas y los antecedentes en </a:t>
            </a:r>
            <a:r>
              <a:rPr lang="es-ES" sz="2000" i="1" dirty="0" err="1">
                <a:effectLst/>
                <a:latin typeface="Candara" panose="020E0502030303020204" pitchFamily="34" charset="0"/>
                <a:ea typeface="Calibri" panose="020F0502020204030204" pitchFamily="34" charset="0"/>
                <a:cs typeface="Times New Roman" panose="02020603050405020304" pitchFamily="18" charset="0"/>
              </a:rPr>
              <a:t>gral.</a:t>
            </a:r>
            <a:r>
              <a:rPr lang="es-ES" sz="2000" dirty="0">
                <a:effectLst/>
                <a:latin typeface="Candara" panose="020E0502030303020204" pitchFamily="34" charset="0"/>
                <a:ea typeface="Calibri" panose="020F0502020204030204" pitchFamily="34" charset="0"/>
                <a:cs typeface="Times New Roman" panose="02020603050405020304" pitchFamily="18" charset="0"/>
              </a:rPr>
              <a:t> </a:t>
            </a:r>
          </a:p>
          <a:p>
            <a:pPr marL="285750" indent="-285750">
              <a:lnSpc>
                <a:spcPct val="115000"/>
              </a:lnSpc>
              <a:spcAft>
                <a:spcPts val="1000"/>
              </a:spcAft>
              <a:buFont typeface="Wingdings" panose="05000000000000000000" pitchFamily="2"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M.T. no es igual a  teoría. No todos los estudios que incluyen un M.T</a:t>
            </a:r>
          </a:p>
          <a:p>
            <a:pPr>
              <a:lnSpc>
                <a:spcPct val="115000"/>
              </a:lnSpc>
              <a:spcAft>
                <a:spcPts val="1000"/>
              </a:spcAft>
            </a:pPr>
            <a:r>
              <a:rPr lang="es-ES" sz="2000" dirty="0">
                <a:latin typeface="Candara" panose="020E0502030303020204" pitchFamily="34" charset="0"/>
                <a:ea typeface="Calibri" panose="020F0502020204030204" pitchFamily="34" charset="0"/>
                <a:cs typeface="Times New Roman" panose="02020603050405020304" pitchFamily="18" charset="0"/>
              </a:rPr>
              <a:t>    </a:t>
            </a:r>
            <a:r>
              <a:rPr lang="es-ES" sz="2000" dirty="0">
                <a:effectLst/>
                <a:latin typeface="Candara" panose="020E0502030303020204" pitchFamily="34" charset="0"/>
                <a:ea typeface="Calibri" panose="020F0502020204030204" pitchFamily="34" charset="0"/>
                <a:cs typeface="Times New Roman" panose="02020603050405020304" pitchFamily="18" charset="0"/>
              </a:rPr>
              <a:t>tienen que fundamentarse en una teoría.</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89765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45F38F-9EE9-4BDD-BD90-3AECC9EC0EC8}"/>
              </a:ext>
            </a:extLst>
          </p:cNvPr>
          <p:cNvSpPr txBox="1"/>
          <p:nvPr/>
        </p:nvSpPr>
        <p:spPr>
          <a:xfrm>
            <a:off x="251520" y="332656"/>
            <a:ext cx="8712968" cy="2062359"/>
          </a:xfrm>
          <a:prstGeom prst="rect">
            <a:avLst/>
          </a:prstGeom>
          <a:noFill/>
        </p:spPr>
        <p:txBody>
          <a:bodyPr wrap="square">
            <a:spAutoFit/>
          </a:bodyPr>
          <a:lstStyle/>
          <a:p>
            <a:pPr>
              <a:lnSpc>
                <a:spcPct val="115000"/>
              </a:lnSpc>
              <a:spcAft>
                <a:spcPts val="1000"/>
              </a:spcAft>
            </a:pPr>
            <a:r>
              <a:rPr lang="es-ES" sz="1800" b="1" dirty="0">
                <a:solidFill>
                  <a:srgbClr val="FFFF00"/>
                </a:solidFill>
                <a:effectLst/>
                <a:latin typeface="Verdana" panose="020B0604030504040204" pitchFamily="34" charset="0"/>
                <a:ea typeface="Calibri" panose="020F0502020204030204" pitchFamily="34" charset="0"/>
                <a:cs typeface="Times New Roman" panose="02020603050405020304" pitchFamily="18" charset="0"/>
              </a:rPr>
              <a:t>¿Cuáles son las funciones del desarrollo de la perspectiva teórica?</a:t>
            </a:r>
            <a:endParaRPr lang="es-UY" sz="16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2000" dirty="0">
                <a:effectLst/>
                <a:latin typeface="Candara" panose="020E0502030303020204" pitchFamily="34" charset="0"/>
                <a:ea typeface="Calibri" panose="020F0502020204030204" pitchFamily="34" charset="0"/>
                <a:cs typeface="Times New Roman" panose="02020603050405020304" pitchFamily="18" charset="0"/>
              </a:rPr>
              <a:t>Se destacan las siguientes:</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s-ES" sz="2000" dirty="0">
                <a:effectLst/>
                <a:latin typeface="Candara" panose="020E0502030303020204" pitchFamily="34" charset="0"/>
                <a:ea typeface="Calibri" panose="020F0502020204030204" pitchFamily="34" charset="0"/>
                <a:cs typeface="Times New Roman" panose="02020603050405020304" pitchFamily="18" charset="0"/>
              </a:rPr>
              <a:t>Ayuda a prevenir errores que se han cometido en otras investigaciones</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s-ES" sz="2000" dirty="0">
                <a:effectLst/>
                <a:latin typeface="Candara" panose="020E0502030303020204" pitchFamily="34" charset="0"/>
                <a:ea typeface="Calibri" panose="020F0502020204030204" pitchFamily="34" charset="0"/>
                <a:cs typeface="Times New Roman" panose="02020603050405020304" pitchFamily="18" charset="0"/>
              </a:rPr>
              <a:t>Orienta sobre cómo habrá de realizarse el estudio . Al ir a los antecedentes veremos cómo se han tratado los problemas de investigación</a:t>
            </a:r>
            <a:r>
              <a:rPr lang="es-ES" sz="1800" dirty="0">
                <a:effectLst/>
                <a:latin typeface="Verdana" panose="020B0604030504040204" pitchFamily="34" charset="0"/>
                <a:ea typeface="Calibri" panose="020F0502020204030204" pitchFamily="34" charset="0"/>
                <a:cs typeface="Times New Roman" panose="02020603050405020304" pitchFamily="18" charset="0"/>
              </a:rPr>
              <a:t>.</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554CE8FC-C52B-4716-AF5A-E16F2635DEA8}"/>
              </a:ext>
            </a:extLst>
          </p:cNvPr>
          <p:cNvSpPr txBox="1"/>
          <p:nvPr/>
        </p:nvSpPr>
        <p:spPr>
          <a:xfrm>
            <a:off x="539552" y="2662423"/>
            <a:ext cx="8280920" cy="1984902"/>
          </a:xfrm>
          <a:prstGeom prst="rect">
            <a:avLst/>
          </a:prstGeom>
          <a:noFill/>
        </p:spPr>
        <p:txBody>
          <a:bodyPr wrap="square">
            <a:spAutoFit/>
          </a:bodyPr>
          <a:lstStyle/>
          <a:p>
            <a:pPr marL="342900" lvl="0" indent="-342900">
              <a:lnSpc>
                <a:spcPct val="115000"/>
              </a:lnSpc>
              <a:buFont typeface="Symbol" panose="05050102010706020507" pitchFamily="18" charset="2"/>
              <a:buChar char=""/>
            </a:pPr>
            <a:r>
              <a:rPr lang="es-ES" dirty="0">
                <a:effectLst/>
                <a:latin typeface="Candara" panose="020E0502030303020204" pitchFamily="34" charset="0"/>
                <a:ea typeface="Calibri" panose="020F0502020204030204" pitchFamily="34" charset="0"/>
                <a:cs typeface="Times New Roman" panose="02020603050405020304" pitchFamily="18" charset="0"/>
              </a:rPr>
              <a:t>Qué clases de estudio se hicieron</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s-ES" dirty="0">
                <a:effectLst/>
                <a:latin typeface="Candara" panose="020E0502030303020204" pitchFamily="34" charset="0"/>
                <a:ea typeface="Calibri" panose="020F0502020204030204" pitchFamily="34" charset="0"/>
                <a:cs typeface="Times New Roman" panose="02020603050405020304" pitchFamily="18" charset="0"/>
              </a:rPr>
              <a:t>Con qué tipo de participantes</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s-ES" dirty="0">
                <a:effectLst/>
                <a:latin typeface="Candara" panose="020E0502030303020204" pitchFamily="34" charset="0"/>
                <a:ea typeface="Calibri" panose="020F0502020204030204" pitchFamily="34" charset="0"/>
                <a:cs typeface="Times New Roman" panose="02020603050405020304" pitchFamily="18" charset="0"/>
              </a:rPr>
              <a:t>Cómo se recolectaron los datos</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s-ES" dirty="0">
                <a:effectLst/>
                <a:latin typeface="Candara" panose="020E0502030303020204" pitchFamily="34" charset="0"/>
                <a:ea typeface="Calibri" panose="020F0502020204030204" pitchFamily="34" charset="0"/>
                <a:cs typeface="Times New Roman" panose="02020603050405020304" pitchFamily="18" charset="0"/>
              </a:rPr>
              <a:t>Amplia el horizonte de estudio y  guía al investigador para que se centre.</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s-ES" dirty="0">
                <a:effectLst/>
                <a:latin typeface="Candara" panose="020E0502030303020204" pitchFamily="34" charset="0"/>
                <a:ea typeface="Calibri" panose="020F0502020204030204" pitchFamily="34" charset="0"/>
                <a:cs typeface="Times New Roman" panose="02020603050405020304" pitchFamily="18" charset="0"/>
              </a:rPr>
              <a:t>Inspira nuevas líneas y áreas de investigación</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s-ES" dirty="0">
                <a:effectLst/>
                <a:latin typeface="Candara" panose="020E0502030303020204" pitchFamily="34" charset="0"/>
                <a:ea typeface="Calibri" panose="020F0502020204030204" pitchFamily="34" charset="0"/>
                <a:cs typeface="Times New Roman" panose="02020603050405020304" pitchFamily="18" charset="0"/>
              </a:rPr>
              <a:t>Provee un marco de referencia para interpretar los resultados del estudio.</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96537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47266C-07FF-4F83-8E64-6B3900005FCC}"/>
              </a:ext>
            </a:extLst>
          </p:cNvPr>
          <p:cNvSpPr txBox="1"/>
          <p:nvPr/>
        </p:nvSpPr>
        <p:spPr>
          <a:xfrm>
            <a:off x="323528" y="332656"/>
            <a:ext cx="8568952" cy="1743811"/>
          </a:xfrm>
          <a:prstGeom prst="rect">
            <a:avLst/>
          </a:prstGeom>
          <a:noFill/>
        </p:spPr>
        <p:txBody>
          <a:bodyPr wrap="square">
            <a:spAutoFit/>
          </a:bodyPr>
          <a:lstStyle/>
          <a:p>
            <a:pPr>
              <a:lnSpc>
                <a:spcPct val="115000"/>
              </a:lnSpc>
              <a:spcAft>
                <a:spcPts val="1000"/>
              </a:spcAft>
            </a:pPr>
            <a:r>
              <a:rPr lang="es-ES" sz="2000" b="1"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rPr>
              <a:t>Etapas que comprende el desarrollo de la perspectiva teórica</a:t>
            </a:r>
            <a:endParaRPr lang="es-UY" sz="2000"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2000" dirty="0">
                <a:effectLst/>
                <a:latin typeface="Candara" panose="020E0502030303020204" pitchFamily="34" charset="0"/>
                <a:ea typeface="Calibri" panose="020F0502020204030204" pitchFamily="34" charset="0"/>
                <a:cs typeface="Times New Roman" panose="02020603050405020304" pitchFamily="18" charset="0"/>
              </a:rPr>
              <a:t>2 etapas:</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Revisión analítica de la literatura correspondiente</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La construcción del M.T, lo que puede implicar la adopción de una teoría.</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C626935A-DF0C-41DD-9F19-B6EAD3E73464}"/>
              </a:ext>
            </a:extLst>
          </p:cNvPr>
          <p:cNvSpPr txBox="1"/>
          <p:nvPr/>
        </p:nvSpPr>
        <p:spPr>
          <a:xfrm>
            <a:off x="683568" y="2320471"/>
            <a:ext cx="7920880" cy="2040302"/>
          </a:xfrm>
          <a:prstGeom prst="rect">
            <a:avLst/>
          </a:prstGeom>
          <a:noFill/>
        </p:spPr>
        <p:txBody>
          <a:bodyPr wrap="square">
            <a:spAutoFit/>
          </a:bodyPr>
          <a:lstStyle/>
          <a:p>
            <a:pPr>
              <a:lnSpc>
                <a:spcPct val="115000"/>
              </a:lnSpc>
              <a:spcAft>
                <a:spcPts val="1000"/>
              </a:spcAft>
            </a:pPr>
            <a:r>
              <a:rPr lang="es-ES" sz="2400" i="1"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rPr>
              <a:t>Revisión de la Literatura</a:t>
            </a:r>
            <a:endParaRPr lang="es-UY" sz="2400"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2000" dirty="0">
                <a:effectLst/>
                <a:latin typeface="Candara" panose="020E0502030303020204" pitchFamily="34" charset="0"/>
                <a:ea typeface="Calibri" panose="020F0502020204030204" pitchFamily="34" charset="0"/>
                <a:cs typeface="Times New Roman" panose="02020603050405020304" pitchFamily="18" charset="0"/>
              </a:rPr>
              <a:t>Detectar, consultar y obtener la bibliografía ( referencias) y otros materiales que sean útiles para los propósitos del estudio, de donde se extraerá y recopilará la información relevante y necesaria para situar nuestro problema de investigación.</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35571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8886E3-7B88-4EDB-ABCF-5524B9CE3D97}"/>
              </a:ext>
            </a:extLst>
          </p:cNvPr>
          <p:cNvSpPr txBox="1"/>
          <p:nvPr/>
        </p:nvSpPr>
        <p:spPr>
          <a:xfrm>
            <a:off x="395536" y="893563"/>
            <a:ext cx="8496944" cy="3287823"/>
          </a:xfrm>
          <a:prstGeom prst="rect">
            <a:avLst/>
          </a:prstGeom>
          <a:noFill/>
        </p:spPr>
        <p:txBody>
          <a:bodyPr wrap="square" anchor="ctr">
            <a:spAutoFit/>
          </a:bodyPr>
          <a:lstStyle/>
          <a:p>
            <a:pPr marL="285750" indent="-285750">
              <a:lnSpc>
                <a:spcPct val="115000"/>
              </a:lnSpc>
              <a:spcAft>
                <a:spcPts val="1000"/>
              </a:spcAft>
              <a:buFont typeface="Wingdings" panose="05000000000000000000" pitchFamily="2"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 Esta revisión será</a:t>
            </a:r>
            <a:r>
              <a:rPr lang="es-ES" sz="2000" i="1" dirty="0">
                <a:effectLst/>
                <a:latin typeface="Candara" panose="020E0502030303020204" pitchFamily="34" charset="0"/>
                <a:ea typeface="Calibri" panose="020F0502020204030204" pitchFamily="34" charset="0"/>
                <a:cs typeface="Times New Roman" panose="02020603050405020304" pitchFamily="18" charset="0"/>
              </a:rPr>
              <a:t> selectiva</a:t>
            </a:r>
            <a:r>
              <a:rPr lang="es-ES" sz="2000" dirty="0">
                <a:effectLst/>
                <a:latin typeface="Candara" panose="020E0502030303020204" pitchFamily="34" charset="0"/>
                <a:ea typeface="Calibri" panose="020F0502020204030204" pitchFamily="34" charset="0"/>
                <a:cs typeface="Times New Roman" panose="02020603050405020304" pitchFamily="18" charset="0"/>
              </a:rPr>
              <a:t> ya  que se publicarán mies de artículos por año en el mundo, en revistas , libros y otros materiales.</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 </a:t>
            </a:r>
            <a:r>
              <a:rPr lang="es-ES" sz="2000" dirty="0">
                <a:latin typeface="Candara" panose="020E0502030303020204" pitchFamily="34" charset="0"/>
                <a:ea typeface="Calibri" panose="020F0502020204030204" pitchFamily="34" charset="0"/>
                <a:cs typeface="Times New Roman" panose="02020603050405020304" pitchFamily="18" charset="0"/>
              </a:rPr>
              <a:t>I</a:t>
            </a:r>
            <a:r>
              <a:rPr lang="es-ES" sz="2000" dirty="0">
                <a:effectLst/>
                <a:latin typeface="Candara" panose="020E0502030303020204" pitchFamily="34" charset="0"/>
                <a:ea typeface="Calibri" panose="020F0502020204030204" pitchFamily="34" charset="0"/>
                <a:cs typeface="Times New Roman" panose="02020603050405020304" pitchFamily="18" charset="0"/>
              </a:rPr>
              <a:t>niciar la revisión consultando expertos en el tema y  buscando vía internet, fuentes primarias en  sistemas de información y bases de datos. Elegir “ Palabras claves”, “ , los términos de búsqueda”, los cuales serán distintivos del problema de estudio.</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2000" dirty="0">
                <a:effectLst/>
                <a:latin typeface="Candara" panose="020E0502030303020204" pitchFamily="34" charset="0"/>
                <a:ea typeface="Calibri" panose="020F0502020204030204" pitchFamily="34" charset="0"/>
                <a:cs typeface="Times New Roman" panose="02020603050405020304" pitchFamily="18" charset="0"/>
              </a:rPr>
              <a:t>     Nuestra búsqueda muchas veces puede hacerse con palabras en español e</a:t>
            </a:r>
          </a:p>
          <a:p>
            <a:pPr>
              <a:lnSpc>
                <a:spcPct val="115000"/>
              </a:lnSpc>
              <a:spcAft>
                <a:spcPts val="1000"/>
              </a:spcAft>
            </a:pPr>
            <a:r>
              <a:rPr lang="es-ES" sz="2000" dirty="0">
                <a:latin typeface="Candara" panose="020E0502030303020204" pitchFamily="34" charset="0"/>
                <a:ea typeface="Calibri" panose="020F0502020204030204" pitchFamily="34" charset="0"/>
                <a:cs typeface="Times New Roman" panose="02020603050405020304" pitchFamily="18" charset="0"/>
              </a:rPr>
              <a:t>    </a:t>
            </a:r>
            <a:r>
              <a:rPr lang="es-ES" sz="2000" dirty="0">
                <a:effectLst/>
                <a:latin typeface="Candara" panose="020E0502030303020204" pitchFamily="34" charset="0"/>
                <a:ea typeface="Calibri" panose="020F0502020204030204" pitchFamily="34" charset="0"/>
                <a:cs typeface="Times New Roman" panose="02020603050405020304" pitchFamily="18" charset="0"/>
              </a:rPr>
              <a:t> inglés</a:t>
            </a:r>
            <a:r>
              <a:rPr lang="es-ES" sz="2000" dirty="0">
                <a:latin typeface="Candara" panose="020E0502030303020204" pitchFamily="34" charset="0"/>
                <a:ea typeface="Calibri" panose="020F0502020204030204" pitchFamily="34" charset="0"/>
                <a:cs typeface="Times New Roman" panose="02020603050405020304" pitchFamily="18" charset="0"/>
              </a:rPr>
              <a:t> </a:t>
            </a:r>
            <a:r>
              <a:rPr lang="es-ES" sz="2000" dirty="0">
                <a:effectLst/>
                <a:latin typeface="Candara" panose="020E0502030303020204" pitchFamily="34" charset="0"/>
                <a:ea typeface="Calibri" panose="020F0502020204030204" pitchFamily="34" charset="0"/>
                <a:cs typeface="Times New Roman" panose="02020603050405020304" pitchFamily="18" charset="0"/>
              </a:rPr>
              <a:t> porque muchas fuentes se encuentran en este idioma</a:t>
            </a:r>
            <a:r>
              <a:rPr lang="es-ES" sz="1600" dirty="0">
                <a:effectLst/>
                <a:latin typeface="Candara" panose="020E0502030303020204" pitchFamily="34" charset="0"/>
                <a:ea typeface="Calibri" panose="020F0502020204030204" pitchFamily="34" charset="0"/>
                <a:cs typeface="Times New Roman" panose="02020603050405020304" pitchFamily="18" charset="0"/>
              </a:rPr>
              <a:t>.</a:t>
            </a:r>
            <a:endParaRPr lang="es-UY" sz="1600" dirty="0">
              <a:effectLst/>
              <a:latin typeface="Candara" panose="020E05020303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28486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BCFDE2-89E8-4CFA-98F0-4F7A04663E41}"/>
              </a:ext>
            </a:extLst>
          </p:cNvPr>
          <p:cNvSpPr txBox="1"/>
          <p:nvPr/>
        </p:nvSpPr>
        <p:spPr>
          <a:xfrm>
            <a:off x="539552" y="404664"/>
            <a:ext cx="8352928" cy="3006721"/>
          </a:xfrm>
          <a:prstGeom prst="rect">
            <a:avLst/>
          </a:prstGeom>
          <a:noFill/>
        </p:spPr>
        <p:txBody>
          <a:bodyPr wrap="square">
            <a:spAutoFit/>
          </a:bodyPr>
          <a:lstStyle/>
          <a:p>
            <a:pPr marL="285750" indent="-285750">
              <a:lnSpc>
                <a:spcPct val="115000"/>
              </a:lnSpc>
              <a:spcAft>
                <a:spcPts val="1000"/>
              </a:spcAft>
              <a:buFont typeface="Wingdings" panose="05000000000000000000" pitchFamily="2" charset="2"/>
              <a:buChar char="q"/>
            </a:pPr>
            <a:r>
              <a:rPr lang="es-ES" dirty="0">
                <a:effectLst/>
                <a:latin typeface="Candara" panose="020E0502030303020204" pitchFamily="34" charset="0"/>
                <a:ea typeface="Calibri" panose="020F0502020204030204" pitchFamily="34" charset="0"/>
                <a:cs typeface="Times New Roman" panose="02020603050405020304" pitchFamily="18" charset="0"/>
              </a:rPr>
              <a:t>Un buen M.T,  no es el que contiene  muchas páginas sino el que trata con profundidad los aspectos relacionados con el problema y que vincula los conceptos y las proposiciones en estudios anteriores.</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q"/>
            </a:pPr>
            <a:r>
              <a:rPr lang="es-ES" dirty="0">
                <a:effectLst/>
                <a:latin typeface="Candara" panose="020E0502030303020204" pitchFamily="34" charset="0"/>
                <a:ea typeface="Calibri" panose="020F0502020204030204" pitchFamily="34" charset="0"/>
                <a:cs typeface="Times New Roman" panose="02020603050405020304" pitchFamily="18" charset="0"/>
              </a:rPr>
              <a:t>Construir el M.T no significa </a:t>
            </a:r>
            <a:r>
              <a:rPr lang="es-ES" b="1" dirty="0">
                <a:effectLst/>
                <a:latin typeface="Candara" panose="020E0502030303020204" pitchFamily="34" charset="0"/>
                <a:ea typeface="Calibri" panose="020F0502020204030204" pitchFamily="34" charset="0"/>
                <a:cs typeface="Times New Roman" panose="02020603050405020304" pitchFamily="18" charset="0"/>
              </a:rPr>
              <a:t>sólo reunir información sino ligarla</a:t>
            </a:r>
            <a:r>
              <a:rPr lang="es-ES" dirty="0">
                <a:effectLst/>
                <a:latin typeface="Candara" panose="020E0502030303020204" pitchFamily="34" charset="0"/>
                <a:ea typeface="Calibri" panose="020F0502020204030204" pitchFamily="34" charset="0"/>
                <a:cs typeface="Times New Roman" panose="02020603050405020304" pitchFamily="18" charset="0"/>
              </a:rPr>
              <a:t> </a:t>
            </a:r>
            <a:r>
              <a:rPr lang="es-ES" b="1" dirty="0">
                <a:effectLst/>
                <a:latin typeface="Candara" panose="020E0502030303020204" pitchFamily="34" charset="0"/>
                <a:ea typeface="Calibri" panose="020F0502020204030204" pitchFamily="34" charset="0"/>
                <a:cs typeface="Times New Roman" panose="02020603050405020304" pitchFamily="18" charset="0"/>
              </a:rPr>
              <a:t>también e interpretarla </a:t>
            </a:r>
            <a:r>
              <a:rPr lang="es-ES" dirty="0">
                <a:effectLst/>
                <a:latin typeface="Candara" panose="020E0502030303020204" pitchFamily="34" charset="0"/>
                <a:ea typeface="Calibri" panose="020F0502020204030204" pitchFamily="34" charset="0"/>
                <a:cs typeface="Times New Roman" panose="02020603050405020304" pitchFamily="18" charset="0"/>
              </a:rPr>
              <a:t>( muy importante la narración y la redacción, enlazar las partes y no recorte  y pegue </a:t>
            </a:r>
            <a:r>
              <a:rPr lang="es-ES" dirty="0">
                <a:latin typeface="Candara" panose="020E0502030303020204" pitchFamily="34" charset="0"/>
                <a:ea typeface="Calibri" panose="020F0502020204030204" pitchFamily="34" charset="0"/>
                <a:cs typeface="Times New Roman" panose="02020603050405020304" pitchFamily="18" charset="0"/>
              </a:rPr>
              <a:t>.)</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dirty="0">
                <a:effectLst/>
                <a:latin typeface="Candara" panose="020E0502030303020204" pitchFamily="34" charset="0"/>
                <a:ea typeface="Calibri" panose="020F0502020204030204" pitchFamily="34" charset="0"/>
                <a:cs typeface="Times New Roman" panose="02020603050405020304" pitchFamily="18" charset="0"/>
              </a:rPr>
              <a:t>     Al construir el M.T debemos centrarnos en el problema de investigación que nos</a:t>
            </a:r>
          </a:p>
          <a:p>
            <a:pPr>
              <a:lnSpc>
                <a:spcPct val="115000"/>
              </a:lnSpc>
              <a:spcAft>
                <a:spcPts val="1000"/>
              </a:spcAft>
            </a:pPr>
            <a:r>
              <a:rPr lang="es-ES" dirty="0">
                <a:latin typeface="Candara" panose="020E0502030303020204" pitchFamily="34" charset="0"/>
                <a:ea typeface="Calibri" panose="020F0502020204030204" pitchFamily="34" charset="0"/>
                <a:cs typeface="Times New Roman" panose="02020603050405020304" pitchFamily="18" charset="0"/>
              </a:rPr>
              <a:t>    </a:t>
            </a:r>
            <a:r>
              <a:rPr lang="es-ES" dirty="0">
                <a:effectLst/>
                <a:latin typeface="Candara" panose="020E0502030303020204" pitchFamily="34" charset="0"/>
                <a:ea typeface="Calibri" panose="020F0502020204030204" pitchFamily="34" charset="0"/>
                <a:cs typeface="Times New Roman" panose="02020603050405020304" pitchFamily="18" charset="0"/>
              </a:rPr>
              <a:t> ocupa sin divagar en otros temas ajenos al estudio.</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31969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7D57DB-625F-493F-BFA9-D54022E7D637}"/>
              </a:ext>
            </a:extLst>
          </p:cNvPr>
          <p:cNvSpPr txBox="1"/>
          <p:nvPr/>
        </p:nvSpPr>
        <p:spPr>
          <a:xfrm>
            <a:off x="323528" y="188641"/>
            <a:ext cx="8496944" cy="2151038"/>
          </a:xfrm>
          <a:prstGeom prst="rect">
            <a:avLst/>
          </a:prstGeom>
          <a:noFill/>
        </p:spPr>
        <p:txBody>
          <a:bodyPr wrap="square">
            <a:spAutoFit/>
          </a:bodyPr>
          <a:lstStyle/>
          <a:p>
            <a:pPr>
              <a:lnSpc>
                <a:spcPct val="115000"/>
              </a:lnSpc>
              <a:spcAft>
                <a:spcPts val="1000"/>
              </a:spcAft>
            </a:pPr>
            <a:r>
              <a:rPr lang="es-ES" sz="2400" b="1" i="1"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rPr>
              <a:t>Método a seguir para organizar y construir un Marco Teórico</a:t>
            </a:r>
          </a:p>
          <a:p>
            <a:pPr>
              <a:lnSpc>
                <a:spcPct val="115000"/>
              </a:lnSpc>
              <a:spcAft>
                <a:spcPts val="1000"/>
              </a:spcAft>
            </a:pPr>
            <a:endParaRPr lang="es-ES" sz="2400" b="1" i="1" dirty="0">
              <a:solidFill>
                <a:srgbClr val="FFFF00"/>
              </a:solidFill>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s-ES" sz="2400" b="1" i="1"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s-UY" sz="2400" b="1" i="1"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C043FA38-460D-4C43-AEE4-AFCF96BBB995}"/>
              </a:ext>
            </a:extLst>
          </p:cNvPr>
          <p:cNvSpPr txBox="1"/>
          <p:nvPr/>
        </p:nvSpPr>
        <p:spPr>
          <a:xfrm>
            <a:off x="395536" y="940338"/>
            <a:ext cx="8352928" cy="2747483"/>
          </a:xfrm>
          <a:prstGeom prst="rect">
            <a:avLst/>
          </a:prstGeom>
          <a:noFill/>
        </p:spPr>
        <p:txBody>
          <a:bodyPr wrap="square">
            <a:spAutoFit/>
          </a:bodyPr>
          <a:lstStyle/>
          <a:p>
            <a:pPr marL="285750" indent="-285750">
              <a:lnSpc>
                <a:spcPct val="115000"/>
              </a:lnSpc>
              <a:spcAft>
                <a:spcPts val="1000"/>
              </a:spcAft>
              <a:buFont typeface="Wingdings" panose="05000000000000000000" pitchFamily="2" charset="2"/>
              <a:buChar char="§"/>
            </a:pPr>
            <a:r>
              <a:rPr lang="es-ES" sz="1800" dirty="0">
                <a:effectLst/>
                <a:latin typeface="Verdana" panose="020B0604030504040204" pitchFamily="34" charset="0"/>
                <a:ea typeface="Calibri" panose="020F0502020204030204" pitchFamily="34" charset="0"/>
                <a:cs typeface="Times New Roman" panose="02020603050405020304" pitchFamily="18" charset="0"/>
              </a:rPr>
              <a:t>Recopilar información y extraer</a:t>
            </a:r>
            <a:r>
              <a:rPr lang="es-ES" dirty="0">
                <a:latin typeface="Verdana" panose="020B0604030504040204" pitchFamily="34" charset="0"/>
                <a:ea typeface="Calibri" panose="020F0502020204030204" pitchFamily="34" charset="0"/>
                <a:cs typeface="Times New Roman" panose="02020603050405020304" pitchFamily="18" charset="0"/>
              </a:rPr>
              <a:t> de </a:t>
            </a:r>
            <a:r>
              <a:rPr lang="es-ES" sz="1800" dirty="0">
                <a:effectLst/>
                <a:latin typeface="Verdana" panose="020B0604030504040204" pitchFamily="34" charset="0"/>
                <a:ea typeface="Calibri" panose="020F0502020204030204" pitchFamily="34" charset="0"/>
                <a:cs typeface="Times New Roman" panose="02020603050405020304" pitchFamily="18" charset="0"/>
              </a:rPr>
              <a:t> las referencias para nuestro problema de investigación.,  y así podremos </a:t>
            </a:r>
            <a:r>
              <a:rPr lang="es-ES" sz="1800" i="1" dirty="0">
                <a:effectLst/>
                <a:latin typeface="Verdana" panose="020B0604030504040204" pitchFamily="34" charset="0"/>
                <a:ea typeface="Calibri" panose="020F0502020204030204" pitchFamily="34" charset="0"/>
                <a:cs typeface="Times New Roman" panose="02020603050405020304" pitchFamily="18" charset="0"/>
              </a:rPr>
              <a:t>elaborar el M.T</a:t>
            </a:r>
            <a:r>
              <a:rPr lang="es-ES" sz="1800" dirty="0">
                <a:effectLst/>
                <a:latin typeface="Verdana" panose="020B0604030504040204" pitchFamily="34" charset="0"/>
                <a:ea typeface="Calibri" panose="020F0502020204030204" pitchFamily="34" charset="0"/>
                <a:cs typeface="Times New Roman" panose="02020603050405020304" pitchFamily="18" charset="0"/>
              </a:rPr>
              <a:t>., el cual se basará en la integración de  la información recopilada.</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
            </a:pPr>
            <a:r>
              <a:rPr lang="es-ES" sz="1800" i="1" dirty="0">
                <a:effectLst/>
                <a:latin typeface="Verdana" panose="020B0604030504040204" pitchFamily="34" charset="0"/>
                <a:ea typeface="Calibri" panose="020F0502020204030204" pitchFamily="34" charset="0"/>
                <a:cs typeface="Times New Roman" panose="02020603050405020304" pitchFamily="18" charset="0"/>
              </a:rPr>
              <a:t>Paso previo será ordenar la información correspondiente</a:t>
            </a:r>
            <a:r>
              <a:rPr lang="es-ES" sz="1800" dirty="0">
                <a:effectLst/>
                <a:latin typeface="Verdana" panose="020B0604030504040204" pitchFamily="34" charset="0"/>
                <a:ea typeface="Calibri" panose="020F0502020204030204" pitchFamily="34" charset="0"/>
                <a:cs typeface="Times New Roman" panose="02020603050405020304" pitchFamily="18" charset="0"/>
              </a:rPr>
              <a:t> de acuerdo a cierto criterio o mas de uno. Ya sea </a:t>
            </a:r>
            <a:r>
              <a:rPr lang="es-ES" sz="1800" dirty="0" err="1">
                <a:effectLst/>
                <a:latin typeface="Verdana" panose="020B0604030504040204" pitchFamily="34" charset="0"/>
                <a:ea typeface="Calibri" panose="020F0502020204030204" pitchFamily="34" charset="0"/>
                <a:cs typeface="Times New Roman" panose="02020603050405020304" pitchFamily="18" charset="0"/>
              </a:rPr>
              <a:t>cronólogicamente</a:t>
            </a:r>
            <a:r>
              <a:rPr lang="es-ES" sz="1800" dirty="0">
                <a:effectLst/>
                <a:latin typeface="Verdana" panose="020B0604030504040204" pitchFamily="34" charset="0"/>
                <a:ea typeface="Calibri" panose="020F0502020204030204" pitchFamily="34" charset="0"/>
                <a:cs typeface="Times New Roman" panose="02020603050405020304" pitchFamily="18" charset="0"/>
              </a:rPr>
              <a:t>, por temas, por teorías etc.  Necesita ordenarse , numerarse muchas veces. Títulos subtítulos. Palabras claves. Índice.  Lo que importa es que resulte eficaz.</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70657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36AA56-4A62-448C-AA14-24D11496855C}"/>
              </a:ext>
            </a:extLst>
          </p:cNvPr>
          <p:cNvSpPr txBox="1"/>
          <p:nvPr/>
        </p:nvSpPr>
        <p:spPr>
          <a:xfrm>
            <a:off x="395536" y="620688"/>
            <a:ext cx="8496944" cy="1615570"/>
          </a:xfrm>
          <a:prstGeom prst="rect">
            <a:avLst/>
          </a:prstGeom>
          <a:noFill/>
        </p:spPr>
        <p:txBody>
          <a:bodyPr wrap="square">
            <a:spAutoFit/>
          </a:bodyPr>
          <a:lstStyle/>
          <a:p>
            <a:pPr marL="285750" indent="-285750">
              <a:lnSpc>
                <a:spcPct val="115000"/>
              </a:lnSpc>
              <a:spcAft>
                <a:spcPts val="1000"/>
              </a:spcAft>
              <a:buFont typeface="Wingdings" panose="05000000000000000000" pitchFamily="2" charset="2"/>
              <a:buChar char="q"/>
            </a:pPr>
            <a:r>
              <a:rPr lang="es-ES" sz="2000" dirty="0">
                <a:effectLst/>
                <a:latin typeface="Candara" panose="020E0502030303020204" pitchFamily="34" charset="0"/>
                <a:ea typeface="Calibri" panose="020F0502020204030204" pitchFamily="34" charset="0"/>
                <a:cs typeface="Times New Roman" panose="02020603050405020304" pitchFamily="18" charset="0"/>
              </a:rPr>
              <a:t>El M.T está compuesto por la perspectiva teórica que sostiene el T.G. </a:t>
            </a:r>
          </a:p>
          <a:p>
            <a:pPr marL="285750" indent="-285750">
              <a:lnSpc>
                <a:spcPct val="115000"/>
              </a:lnSpc>
              <a:spcAft>
                <a:spcPts val="1000"/>
              </a:spcAft>
              <a:buFont typeface="Wingdings" panose="05000000000000000000" pitchFamily="2" charset="2"/>
              <a:buChar char="q"/>
            </a:pPr>
            <a:r>
              <a:rPr lang="es-ES" sz="2000" dirty="0">
                <a:effectLst/>
                <a:latin typeface="Candara" panose="020E0502030303020204" pitchFamily="34" charset="0"/>
                <a:ea typeface="Calibri" panose="020F0502020204030204" pitchFamily="34" charset="0"/>
                <a:cs typeface="Times New Roman" panose="02020603050405020304" pitchFamily="18" charset="0"/>
              </a:rPr>
              <a:t>El </a:t>
            </a:r>
            <a:r>
              <a:rPr lang="es-ES" sz="2000" b="1" dirty="0">
                <a:effectLst/>
                <a:latin typeface="Candara" panose="020E0502030303020204" pitchFamily="34" charset="0"/>
                <a:ea typeface="Calibri" panose="020F0502020204030204" pitchFamily="34" charset="0"/>
                <a:cs typeface="Times New Roman" panose="02020603050405020304" pitchFamily="18" charset="0"/>
              </a:rPr>
              <a:t>marco conceptual</a:t>
            </a:r>
            <a:r>
              <a:rPr lang="es-ES" sz="2000" dirty="0">
                <a:effectLst/>
                <a:latin typeface="Candara" panose="020E0502030303020204" pitchFamily="34" charset="0"/>
                <a:ea typeface="Calibri" panose="020F0502020204030204" pitchFamily="34" charset="0"/>
                <a:cs typeface="Times New Roman" panose="02020603050405020304" pitchFamily="18" charset="0"/>
              </a:rPr>
              <a:t>  está dirigido a definir conceptos, o sea variables o atributos de la realidad y sus relaciones, para explicar cómo se configuran el objeto de estudio</a:t>
            </a:r>
            <a:r>
              <a:rPr lang="es-ES" sz="1800" dirty="0">
                <a:effectLst/>
                <a:latin typeface="Verdana" panose="020B060403050404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606622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116632"/>
            <a:ext cx="8064896" cy="5401479"/>
          </a:xfrm>
          <a:prstGeom prst="rect">
            <a:avLst/>
          </a:prstGeom>
        </p:spPr>
        <p:txBody>
          <a:bodyPr wrap="square">
            <a:spAutoFit/>
          </a:bodyPr>
          <a:lstStyle/>
          <a:p>
            <a:pPr lvl="0"/>
            <a:endParaRPr lang="es-ES" dirty="0">
              <a:solidFill>
                <a:prstClr val="white"/>
              </a:solidFill>
              <a:latin typeface="Arial" pitchFamily="34" charset="0"/>
              <a:cs typeface="Arial" pitchFamily="34" charset="0"/>
            </a:endParaRPr>
          </a:p>
          <a:p>
            <a:pPr lvl="0"/>
            <a:endParaRPr lang="es-ES" sz="2000" dirty="0">
              <a:solidFill>
                <a:prstClr val="white"/>
              </a:solidFill>
              <a:latin typeface="Candara" pitchFamily="34" charset="0"/>
              <a:cs typeface="Arial" pitchFamily="34" charset="0"/>
            </a:endParaRPr>
          </a:p>
          <a:p>
            <a:pPr marL="342900" lvl="0" indent="-342900">
              <a:buFont typeface="Wingdings" pitchFamily="2" charset="2"/>
              <a:buChar char="q"/>
            </a:pPr>
            <a:r>
              <a:rPr lang="es-ES" sz="2000" dirty="0">
                <a:solidFill>
                  <a:prstClr val="white"/>
                </a:solidFill>
                <a:latin typeface="Candara" pitchFamily="34" charset="0"/>
                <a:cs typeface="Arial" pitchFamily="34" charset="0"/>
              </a:rPr>
              <a:t>Un tema que reviste interés en el marco de discusiones de la disciplina actuales.</a:t>
            </a:r>
          </a:p>
          <a:p>
            <a:pPr marL="228600">
              <a:lnSpc>
                <a:spcPct val="115000"/>
              </a:lnSpc>
              <a:spcAft>
                <a:spcPts val="0"/>
              </a:spcAft>
            </a:pPr>
            <a:r>
              <a:rPr lang="es-ES" sz="2000" dirty="0">
                <a:solidFill>
                  <a:prstClr val="white"/>
                </a:solidFill>
                <a:latin typeface="Candara" pitchFamily="34" charset="0"/>
                <a:cs typeface="Arial" pitchFamily="34" charset="0"/>
              </a:rPr>
              <a:t>Puede ser  algo que haga referencia profesional o social.</a:t>
            </a:r>
          </a:p>
          <a:p>
            <a:pPr marL="342900" lvl="0" indent="-342900">
              <a:buFont typeface="Wingdings" pitchFamily="2" charset="2"/>
              <a:buChar char="q"/>
            </a:pPr>
            <a:r>
              <a:rPr lang="es-ES" sz="2000" dirty="0">
                <a:solidFill>
                  <a:prstClr val="white"/>
                </a:solidFill>
                <a:latin typeface="Candara" pitchFamily="34" charset="0"/>
                <a:cs typeface="Arial" pitchFamily="34" charset="0"/>
              </a:rPr>
              <a:t>A quién puede resultarle de interés los resultados de la investigación.</a:t>
            </a:r>
          </a:p>
          <a:p>
            <a:pPr marL="342900" lvl="0" indent="-342900">
              <a:buFont typeface="Wingdings" pitchFamily="2" charset="2"/>
              <a:buChar char="q"/>
            </a:pPr>
            <a:endParaRPr lang="es-ES" sz="2000" dirty="0">
              <a:solidFill>
                <a:prstClr val="white"/>
              </a:solidFill>
              <a:latin typeface="Candara" pitchFamily="34" charset="0"/>
              <a:cs typeface="Arial" pitchFamily="34" charset="0"/>
            </a:endParaRPr>
          </a:p>
          <a:p>
            <a:pPr marL="228600">
              <a:lnSpc>
                <a:spcPct val="115000"/>
              </a:lnSpc>
              <a:spcAft>
                <a:spcPts val="0"/>
              </a:spcAft>
            </a:pPr>
            <a:endParaRPr lang="es-ES" sz="2000" dirty="0">
              <a:latin typeface="Candara" pitchFamily="34" charset="0"/>
              <a:ea typeface="Calibri"/>
              <a:cs typeface="Times New Roman"/>
            </a:endParaRPr>
          </a:p>
          <a:p>
            <a:pPr marL="228600">
              <a:lnSpc>
                <a:spcPct val="115000"/>
              </a:lnSpc>
              <a:spcAft>
                <a:spcPts val="0"/>
              </a:spcAft>
            </a:pPr>
            <a:r>
              <a:rPr lang="es-ES" sz="2000" dirty="0" err="1">
                <a:latin typeface="Candara" pitchFamily="34" charset="0"/>
                <a:ea typeface="Calibri"/>
                <a:cs typeface="Times New Roman"/>
              </a:rPr>
              <a:t>Ejs</a:t>
            </a:r>
            <a:r>
              <a:rPr lang="es-ES" sz="2000" dirty="0">
                <a:latin typeface="Candara" pitchFamily="34" charset="0"/>
                <a:ea typeface="Calibri"/>
                <a:cs typeface="Times New Roman"/>
              </a:rPr>
              <a:t>.    </a:t>
            </a:r>
            <a:r>
              <a:rPr lang="es-ES" sz="2000" dirty="0" err="1">
                <a:latin typeface="Candara" pitchFamily="34" charset="0"/>
                <a:ea typeface="Calibri"/>
                <a:cs typeface="Times New Roman"/>
              </a:rPr>
              <a:t>Omnicanalidad</a:t>
            </a:r>
            <a:r>
              <a:rPr lang="es-ES" sz="2000" dirty="0">
                <a:latin typeface="Candara" pitchFamily="34" charset="0"/>
                <a:ea typeface="Calibri"/>
                <a:cs typeface="Times New Roman"/>
              </a:rPr>
              <a:t>. Caso:   </a:t>
            </a:r>
            <a:r>
              <a:rPr lang="es-ES" sz="2000" dirty="0" err="1">
                <a:latin typeface="Candara" pitchFamily="34" charset="0"/>
                <a:ea typeface="Calibri"/>
                <a:cs typeface="Times New Roman"/>
              </a:rPr>
              <a:t>Farmashop</a:t>
            </a:r>
            <a:r>
              <a:rPr lang="es-ES" sz="2000" dirty="0">
                <a:latin typeface="Candara" pitchFamily="34" charset="0"/>
                <a:ea typeface="Calibri"/>
                <a:cs typeface="Times New Roman"/>
              </a:rPr>
              <a:t>  </a:t>
            </a:r>
          </a:p>
          <a:p>
            <a:pPr marL="571500" indent="-342900">
              <a:lnSpc>
                <a:spcPct val="115000"/>
              </a:lnSpc>
              <a:spcAft>
                <a:spcPts val="0"/>
              </a:spcAft>
              <a:buFont typeface="Wingdings" pitchFamily="2" charset="2"/>
              <a:buChar char="§"/>
            </a:pPr>
            <a:r>
              <a:rPr lang="es-ES" sz="2000" dirty="0">
                <a:latin typeface="Candara" pitchFamily="34" charset="0"/>
                <a:ea typeface="Calibri"/>
                <a:cs typeface="Times New Roman"/>
              </a:rPr>
              <a:t>     Impacto de las Tics en el sector turístico</a:t>
            </a:r>
          </a:p>
          <a:p>
            <a:pPr marL="342900" indent="-342900">
              <a:lnSpc>
                <a:spcPct val="115000"/>
              </a:lnSpc>
              <a:spcAft>
                <a:spcPts val="0"/>
              </a:spcAft>
              <a:buFont typeface="Wingdings" pitchFamily="2" charset="2"/>
              <a:buChar char="§"/>
            </a:pPr>
            <a:r>
              <a:rPr lang="es-ES" sz="2000" dirty="0">
                <a:latin typeface="Candara" pitchFamily="34" charset="0"/>
                <a:ea typeface="Calibri"/>
                <a:cs typeface="Times New Roman"/>
              </a:rPr>
              <a:t>        El rol de la comunicación frente al uso inapropiado del celular</a:t>
            </a:r>
          </a:p>
          <a:p>
            <a:pPr>
              <a:lnSpc>
                <a:spcPct val="115000"/>
              </a:lnSpc>
              <a:spcAft>
                <a:spcPts val="0"/>
              </a:spcAft>
            </a:pPr>
            <a:r>
              <a:rPr lang="es-ES" sz="2000" dirty="0">
                <a:latin typeface="Candara" pitchFamily="34" charset="0"/>
                <a:ea typeface="Calibri"/>
                <a:cs typeface="Times New Roman"/>
              </a:rPr>
              <a:t>               por los conductores uruguayos  Caso : </a:t>
            </a:r>
            <a:r>
              <a:rPr lang="es-ES" sz="2000" i="1" dirty="0">
                <a:latin typeface="Candara" pitchFamily="34" charset="0"/>
                <a:ea typeface="Calibri"/>
                <a:cs typeface="Times New Roman"/>
              </a:rPr>
              <a:t>Campaña  </a:t>
            </a:r>
            <a:r>
              <a:rPr lang="es-ES" sz="2000" i="1" dirty="0">
                <a:latin typeface="Verdana"/>
                <a:ea typeface="Calibri"/>
                <a:cs typeface="Times New Roman"/>
              </a:rPr>
              <a:t>UNASEV</a:t>
            </a:r>
            <a:r>
              <a:rPr lang="es-ES" sz="2000" dirty="0">
                <a:latin typeface="Verdana"/>
                <a:ea typeface="Calibri"/>
                <a:cs typeface="Times New Roman"/>
              </a:rPr>
              <a:t> </a:t>
            </a:r>
          </a:p>
          <a:p>
            <a:pPr>
              <a:lnSpc>
                <a:spcPct val="115000"/>
              </a:lnSpc>
              <a:spcAft>
                <a:spcPts val="0"/>
              </a:spcAft>
            </a:pPr>
            <a:r>
              <a:rPr lang="es-ES" sz="2000" dirty="0">
                <a:latin typeface="Verdana"/>
                <a:ea typeface="Calibri"/>
                <a:cs typeface="Times New Roman"/>
              </a:rPr>
              <a:t>        </a:t>
            </a:r>
          </a:p>
          <a:p>
            <a:pPr>
              <a:lnSpc>
                <a:spcPct val="115000"/>
              </a:lnSpc>
              <a:spcAft>
                <a:spcPts val="0"/>
              </a:spcAft>
            </a:pPr>
            <a:r>
              <a:rPr lang="es-ES" sz="2000" dirty="0">
                <a:latin typeface="Verdana"/>
                <a:ea typeface="Calibri"/>
                <a:cs typeface="Times New Roman"/>
              </a:rPr>
              <a:t>.</a:t>
            </a:r>
            <a:endParaRPr lang="es-ES" sz="2000" dirty="0">
              <a:ea typeface="Calibri"/>
              <a:cs typeface="Times New Roman"/>
            </a:endParaRPr>
          </a:p>
          <a:p>
            <a:pPr>
              <a:lnSpc>
                <a:spcPct val="115000"/>
              </a:lnSpc>
              <a:spcAft>
                <a:spcPts val="0"/>
              </a:spcAft>
            </a:pPr>
            <a:endParaRPr lang="es-ES" sz="2000" dirty="0">
              <a:ea typeface="Calibri"/>
              <a:cs typeface="Times New Roman"/>
            </a:endParaRPr>
          </a:p>
          <a:p>
            <a:pPr marL="342900" lvl="0" indent="-342900">
              <a:buFont typeface="Wingdings" pitchFamily="2" charset="2"/>
              <a:buChar char="q"/>
            </a:pPr>
            <a:endParaRPr lang="es-ES" sz="2000" dirty="0">
              <a:latin typeface="Candara" pitchFamily="34" charset="0"/>
            </a:endParaRPr>
          </a:p>
        </p:txBody>
      </p:sp>
    </p:spTree>
    <p:extLst>
      <p:ext uri="{BB962C8B-B14F-4D97-AF65-F5344CB8AC3E}">
        <p14:creationId xmlns:p14="http://schemas.microsoft.com/office/powerpoint/2010/main" val="42870452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8207CE-6FAC-48E0-8570-13FDCA5AACA5}"/>
              </a:ext>
            </a:extLst>
          </p:cNvPr>
          <p:cNvSpPr txBox="1"/>
          <p:nvPr/>
        </p:nvSpPr>
        <p:spPr>
          <a:xfrm>
            <a:off x="323528" y="332657"/>
            <a:ext cx="8496944" cy="2508444"/>
          </a:xfrm>
          <a:prstGeom prst="rect">
            <a:avLst/>
          </a:prstGeom>
          <a:noFill/>
        </p:spPr>
        <p:txBody>
          <a:bodyPr wrap="square">
            <a:spAutoFit/>
          </a:bodyPr>
          <a:lstStyle/>
          <a:p>
            <a:pPr>
              <a:lnSpc>
                <a:spcPct val="115000"/>
              </a:lnSpc>
              <a:spcAft>
                <a:spcPts val="1000"/>
              </a:spcAft>
            </a:pPr>
            <a:r>
              <a:rPr lang="es-ES" sz="2400" b="1"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rPr>
              <a:t>Comparación de </a:t>
            </a:r>
            <a:r>
              <a:rPr lang="es-ES" sz="2400" b="1" dirty="0" err="1">
                <a:solidFill>
                  <a:srgbClr val="FFFF00"/>
                </a:solidFill>
                <a:effectLst/>
                <a:latin typeface="Candara" panose="020E0502030303020204" pitchFamily="34" charset="0"/>
                <a:ea typeface="Calibri" panose="020F0502020204030204" pitchFamily="34" charset="0"/>
                <a:cs typeface="Times New Roman" panose="02020603050405020304" pitchFamily="18" charset="0"/>
              </a:rPr>
              <a:t>M.Teórico</a:t>
            </a:r>
            <a:r>
              <a:rPr lang="es-ES" sz="2400" b="1"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rPr>
              <a:t> y M. Conceptual</a:t>
            </a:r>
          </a:p>
          <a:p>
            <a:pPr>
              <a:lnSpc>
                <a:spcPct val="115000"/>
              </a:lnSpc>
              <a:spcAft>
                <a:spcPts val="1000"/>
              </a:spcAft>
            </a:pPr>
            <a:r>
              <a:rPr lang="es-ES" sz="2000" b="1" dirty="0">
                <a:solidFill>
                  <a:srgbClr val="FFFF00"/>
                </a:solidFill>
                <a:latin typeface="Candara" panose="020E0502030303020204" pitchFamily="34" charset="0"/>
                <a:ea typeface="Calibri" panose="020F0502020204030204" pitchFamily="34" charset="0"/>
                <a:cs typeface="Times New Roman" panose="02020603050405020304" pitchFamily="18" charset="0"/>
              </a:rPr>
              <a:t>Función</a:t>
            </a:r>
            <a:endParaRPr lang="es-ES" sz="2000" b="1"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1800" b="1" dirty="0">
                <a:effectLst/>
                <a:latin typeface="Candara" panose="020E0502030303020204" pitchFamily="34" charset="0"/>
                <a:ea typeface="Calibri" panose="020F0502020204030204" pitchFamily="34" charset="0"/>
                <a:cs typeface="Times New Roman" panose="02020603050405020304" pitchFamily="18" charset="0"/>
              </a:rPr>
              <a:t> Marco Teórico  </a:t>
            </a:r>
          </a:p>
          <a:p>
            <a:pPr>
              <a:lnSpc>
                <a:spcPct val="115000"/>
              </a:lnSpc>
              <a:spcAft>
                <a:spcPts val="1000"/>
              </a:spcAft>
            </a:pPr>
            <a:r>
              <a:rPr lang="es-ES" sz="1800" b="1" dirty="0">
                <a:effectLst/>
                <a:latin typeface="Candara" panose="020E0502030303020204" pitchFamily="34" charset="0"/>
                <a:ea typeface="Calibri" panose="020F0502020204030204" pitchFamily="34" charset="0"/>
                <a:cs typeface="Times New Roman" panose="02020603050405020304" pitchFamily="18" charset="0"/>
              </a:rPr>
              <a:t> </a:t>
            </a:r>
            <a:r>
              <a:rPr lang="es-ES" sz="1800" dirty="0">
                <a:effectLst/>
                <a:latin typeface="Verdana" panose="020B0604030504040204" pitchFamily="34" charset="0"/>
                <a:ea typeface="Calibri" panose="020F0502020204030204" pitchFamily="34" charset="0"/>
                <a:cs typeface="Times New Roman" panose="02020603050405020304" pitchFamily="18" charset="0"/>
              </a:rPr>
              <a:t>Enmarca, orienta , sostiene la investigación. Hilo conductor del trabajo.  Fuente de formulación de hipótesis.</a:t>
            </a:r>
            <a:r>
              <a:rPr lang="es-ES" sz="1800" b="1" dirty="0">
                <a:effectLst/>
                <a:latin typeface="Verdana" panose="020B0604030504040204" pitchFamily="34" charset="0"/>
                <a:ea typeface="Calibri" panose="020F0502020204030204" pitchFamily="34" charset="0"/>
                <a:cs typeface="Times New Roman" panose="02020603050405020304" pitchFamily="18" charset="0"/>
              </a:rPr>
              <a:t> </a:t>
            </a:r>
            <a:r>
              <a:rPr lang="es-ES" sz="1800" dirty="0">
                <a:effectLst/>
                <a:latin typeface="Verdana" panose="020B0604030504040204" pitchFamily="34" charset="0"/>
                <a:ea typeface="Calibri" panose="020F0502020204030204" pitchFamily="34" charset="0"/>
                <a:cs typeface="Times New Roman" panose="02020603050405020304" pitchFamily="18" charset="0"/>
              </a:rPr>
              <a:t>Marco referencial para analizar datos.</a:t>
            </a:r>
            <a:endParaRPr lang="es-UY" sz="2400"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7ECE65D5-73F2-4AC0-AA52-2EA0146D1CBA}"/>
              </a:ext>
            </a:extLst>
          </p:cNvPr>
          <p:cNvSpPr txBox="1"/>
          <p:nvPr/>
        </p:nvSpPr>
        <p:spPr>
          <a:xfrm>
            <a:off x="323528" y="2564904"/>
            <a:ext cx="8640960" cy="2497863"/>
          </a:xfrm>
          <a:prstGeom prst="rect">
            <a:avLst/>
          </a:prstGeom>
          <a:noFill/>
        </p:spPr>
        <p:txBody>
          <a:bodyPr wrap="square">
            <a:spAutoFit/>
          </a:bodyPr>
          <a:lstStyle/>
          <a:p>
            <a:pPr>
              <a:lnSpc>
                <a:spcPct val="115000"/>
              </a:lnSpc>
              <a:spcAft>
                <a:spcPts val="1000"/>
              </a:spcAft>
            </a:pPr>
            <a:endParaRPr lang="es-ES" sz="1800" b="1" dirty="0">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1800" b="1" dirty="0">
                <a:effectLst/>
                <a:latin typeface="Candara" panose="020E0502030303020204" pitchFamily="34" charset="0"/>
                <a:ea typeface="Calibri" panose="020F0502020204030204" pitchFamily="34" charset="0"/>
                <a:cs typeface="Times New Roman" panose="02020603050405020304" pitchFamily="18" charset="0"/>
              </a:rPr>
              <a:t>Marco Conceptual</a:t>
            </a:r>
            <a:endParaRPr lang="es-UY" sz="1800" dirty="0">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1800" dirty="0">
                <a:effectLst/>
                <a:latin typeface="Verdana" panose="020B0604030504040204" pitchFamily="34" charset="0"/>
                <a:ea typeface="Calibri" panose="020F0502020204030204" pitchFamily="34" charset="0"/>
                <a:cs typeface="Times New Roman" panose="02020603050405020304" pitchFamily="18" charset="0"/>
              </a:rPr>
              <a:t>Define con precisión los conceptos presentes en el planteamiento del  problema permitiendo entender qué  se quiere decir en cada uno.</a:t>
            </a:r>
          </a:p>
          <a:p>
            <a:pPr>
              <a:lnSpc>
                <a:spcPct val="115000"/>
              </a:lnSpc>
              <a:spcAft>
                <a:spcPts val="1000"/>
              </a:spcAft>
            </a:pPr>
            <a:endParaRPr lang="es-UY" sz="1800" b="1" dirty="0">
              <a:effectLst/>
              <a:latin typeface="Verdana" panose="020B060403050404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s-UY"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29807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3A5068-FF5C-4FF6-9101-D3F9A6F4AAB2}"/>
              </a:ext>
            </a:extLst>
          </p:cNvPr>
          <p:cNvSpPr txBox="1"/>
          <p:nvPr/>
        </p:nvSpPr>
        <p:spPr>
          <a:xfrm>
            <a:off x="395536" y="332656"/>
            <a:ext cx="8568952" cy="3260444"/>
          </a:xfrm>
          <a:prstGeom prst="rect">
            <a:avLst/>
          </a:prstGeom>
          <a:noFill/>
        </p:spPr>
        <p:txBody>
          <a:bodyPr wrap="square">
            <a:spAutoFit/>
          </a:bodyPr>
          <a:lstStyle/>
          <a:p>
            <a:pPr>
              <a:lnSpc>
                <a:spcPct val="115000"/>
              </a:lnSpc>
              <a:spcAft>
                <a:spcPts val="1000"/>
              </a:spcAft>
            </a:pPr>
            <a:r>
              <a:rPr lang="es-ES" sz="1800" b="1" dirty="0">
                <a:solidFill>
                  <a:srgbClr val="FFFF00"/>
                </a:solidFill>
                <a:effectLst/>
                <a:latin typeface="Verdana" panose="020B0604030504040204" pitchFamily="34" charset="0"/>
                <a:ea typeface="Calibri" panose="020F0502020204030204" pitchFamily="34" charset="0"/>
                <a:cs typeface="Times New Roman" panose="02020603050405020304" pitchFamily="18" charset="0"/>
              </a:rPr>
              <a:t>Contenido</a:t>
            </a:r>
            <a:r>
              <a:rPr lang="es-ES" sz="1800" b="1" dirty="0">
                <a:effectLst/>
                <a:latin typeface="Verdana" panose="020B0604030504040204" pitchFamily="34" charset="0"/>
                <a:ea typeface="Calibri" panose="020F0502020204030204" pitchFamily="34" charset="0"/>
                <a:cs typeface="Times New Roman" panose="02020603050405020304" pitchFamily="18" charset="0"/>
              </a:rPr>
              <a:t> / </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1800" b="1" dirty="0">
                <a:effectLst/>
                <a:latin typeface="Verdana" panose="020B0604030504040204" pitchFamily="34" charset="0"/>
                <a:ea typeface="Calibri" panose="020F0502020204030204" pitchFamily="34" charset="0"/>
                <a:cs typeface="Times New Roman" panose="02020603050405020304" pitchFamily="18" charset="0"/>
              </a:rPr>
              <a:t>Marco Teórico</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1800" dirty="0">
                <a:effectLst/>
                <a:latin typeface="Verdana" panose="020B0604030504040204" pitchFamily="34" charset="0"/>
                <a:ea typeface="Calibri" panose="020F0502020204030204" pitchFamily="34" charset="0"/>
                <a:cs typeface="Times New Roman" panose="02020603050405020304" pitchFamily="18" charset="0"/>
              </a:rPr>
              <a:t>Está conformado por el paradigma y perspectiva desde llevamos adelante  la investigación. Incluye el marco conceptual.</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1800" b="1" dirty="0">
                <a:effectLst/>
                <a:latin typeface="Verdana" panose="020B0604030504040204" pitchFamily="34" charset="0"/>
                <a:ea typeface="Calibri" panose="020F0502020204030204" pitchFamily="34" charset="0"/>
                <a:cs typeface="Times New Roman" panose="02020603050405020304" pitchFamily="18" charset="0"/>
              </a:rPr>
              <a:t>Contenido / </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1800" b="1" dirty="0">
                <a:effectLst/>
                <a:latin typeface="Verdana" panose="020B0604030504040204" pitchFamily="34" charset="0"/>
                <a:ea typeface="Calibri" panose="020F0502020204030204" pitchFamily="34" charset="0"/>
                <a:cs typeface="Times New Roman" panose="02020603050405020304" pitchFamily="18" charset="0"/>
              </a:rPr>
              <a:t>Marco Conceptual</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1800" dirty="0">
                <a:effectLst/>
                <a:latin typeface="Verdana" panose="020B0604030504040204" pitchFamily="34" charset="0"/>
                <a:ea typeface="Calibri" panose="020F0502020204030204" pitchFamily="34" charset="0"/>
                <a:cs typeface="Times New Roman" panose="02020603050405020304" pitchFamily="18" charset="0"/>
              </a:rPr>
              <a:t>Está  conformado  por las definiciones reales de los conceptos. Permite  la definición de las variables.</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51461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BD89BA-F8F5-4F48-9F3D-86E4CA86DD51}"/>
              </a:ext>
            </a:extLst>
          </p:cNvPr>
          <p:cNvSpPr txBox="1"/>
          <p:nvPr/>
        </p:nvSpPr>
        <p:spPr>
          <a:xfrm>
            <a:off x="395536" y="-99392"/>
            <a:ext cx="8568952" cy="3402726"/>
          </a:xfrm>
          <a:prstGeom prst="rect">
            <a:avLst/>
          </a:prstGeom>
          <a:noFill/>
        </p:spPr>
        <p:txBody>
          <a:bodyPr wrap="square">
            <a:spAutoFit/>
          </a:bodyPr>
          <a:lstStyle/>
          <a:p>
            <a:pPr>
              <a:lnSpc>
                <a:spcPct val="115000"/>
              </a:lnSpc>
              <a:spcAft>
                <a:spcPts val="1000"/>
              </a:spcAft>
            </a:pPr>
            <a:r>
              <a:rPr lang="es-ES" sz="1800" b="1" dirty="0">
                <a:effectLst/>
                <a:latin typeface="Verdana" panose="020B0604030504040204" pitchFamily="34" charset="0"/>
                <a:ea typeface="Calibri" panose="020F0502020204030204" pitchFamily="34" charset="0"/>
                <a:cs typeface="Times New Roman" panose="02020603050405020304" pitchFamily="18" charset="0"/>
              </a:rPr>
              <a:t> </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1800" b="1" dirty="0">
                <a:solidFill>
                  <a:srgbClr val="FFFF00"/>
                </a:solidFill>
                <a:effectLst/>
                <a:latin typeface="Verdana" panose="020B0604030504040204" pitchFamily="34" charset="0"/>
                <a:ea typeface="Calibri" panose="020F0502020204030204" pitchFamily="34" charset="0"/>
                <a:cs typeface="Times New Roman" panose="02020603050405020304" pitchFamily="18" charset="0"/>
              </a:rPr>
              <a:t>Elaboración</a:t>
            </a:r>
            <a:r>
              <a:rPr lang="es-ES" sz="1800" b="1" dirty="0">
                <a:effectLst/>
                <a:latin typeface="Verdana" panose="020B0604030504040204" pitchFamily="34" charset="0"/>
                <a:ea typeface="Calibri" panose="020F0502020204030204" pitchFamily="34" charset="0"/>
                <a:cs typeface="Times New Roman" panose="02020603050405020304" pitchFamily="18" charset="0"/>
              </a:rPr>
              <a:t>/ Marco Teórico</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1800" dirty="0">
                <a:effectLst/>
                <a:latin typeface="Verdana" panose="020B0604030504040204" pitchFamily="34" charset="0"/>
                <a:ea typeface="Calibri" panose="020F0502020204030204" pitchFamily="34" charset="0"/>
                <a:cs typeface="Times New Roman" panose="02020603050405020304" pitchFamily="18" charset="0"/>
              </a:rPr>
              <a:t>Seleccionar bibliografía a partir de una toma de posición que adopta el que investiga . Necesita articulación y coherencia. </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1800" b="1" dirty="0">
                <a:effectLst/>
                <a:latin typeface="Verdana" panose="020B0604030504040204" pitchFamily="34" charset="0"/>
                <a:ea typeface="Calibri" panose="020F0502020204030204" pitchFamily="34" charset="0"/>
                <a:cs typeface="Times New Roman" panose="02020603050405020304" pitchFamily="18" charset="0"/>
              </a:rPr>
              <a:t> </a:t>
            </a:r>
            <a:r>
              <a:rPr lang="es-ES" sz="2000" b="1"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rPr>
              <a:t>Elaboración</a:t>
            </a:r>
            <a:r>
              <a:rPr lang="es-ES" sz="2000" b="1" dirty="0">
                <a:effectLst/>
                <a:latin typeface="Candara" panose="020E0502030303020204" pitchFamily="34" charset="0"/>
                <a:ea typeface="Calibri" panose="020F0502020204030204" pitchFamily="34" charset="0"/>
                <a:cs typeface="Times New Roman" panose="02020603050405020304" pitchFamily="18" charset="0"/>
              </a:rPr>
              <a:t> / Marco Conceptual</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2000" dirty="0">
                <a:effectLst/>
                <a:latin typeface="Candara" panose="020E0502030303020204" pitchFamily="34" charset="0"/>
                <a:ea typeface="Calibri" panose="020F0502020204030204" pitchFamily="34" charset="0"/>
                <a:cs typeface="Times New Roman" panose="02020603050405020304" pitchFamily="18" charset="0"/>
              </a:rPr>
              <a:t> Requiere dar cuenta de los conceptos relevantes</a:t>
            </a:r>
            <a:endParaRPr lang="es-UY" sz="2000" dirty="0">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2000" dirty="0">
                <a:effectLst/>
                <a:latin typeface="Candara" panose="020E0502030303020204" pitchFamily="34" charset="0"/>
                <a:ea typeface="Calibri" panose="020F0502020204030204" pitchFamily="34" charset="0"/>
                <a:cs typeface="Times New Roman" panose="02020603050405020304" pitchFamily="18" charset="0"/>
              </a:rPr>
              <a:t>Su construcción  exige vincular  y relacionar los conceptos definidos y no </a:t>
            </a:r>
            <a:r>
              <a:rPr lang="es-ES" sz="2000" dirty="0" err="1">
                <a:effectLst/>
                <a:latin typeface="Candara" panose="020E0502030303020204" pitchFamily="34" charset="0"/>
                <a:ea typeface="Calibri" panose="020F0502020204030204" pitchFamily="34" charset="0"/>
                <a:cs typeface="Times New Roman" panose="02020603050405020304" pitchFamily="18" charset="0"/>
              </a:rPr>
              <a:t>presentararlos</a:t>
            </a:r>
            <a:r>
              <a:rPr lang="es-ES" sz="2000" dirty="0">
                <a:effectLst/>
                <a:latin typeface="Candara" panose="020E0502030303020204" pitchFamily="34" charset="0"/>
                <a:ea typeface="Calibri" panose="020F0502020204030204" pitchFamily="34" charset="0"/>
                <a:cs typeface="Times New Roman" panose="02020603050405020304" pitchFamily="18" charset="0"/>
              </a:rPr>
              <a:t> aisladamente.</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50693817-C569-4439-AEE6-90238836FA9B}"/>
              </a:ext>
            </a:extLst>
          </p:cNvPr>
          <p:cNvSpPr txBox="1"/>
          <p:nvPr/>
        </p:nvSpPr>
        <p:spPr>
          <a:xfrm>
            <a:off x="323528" y="3316519"/>
            <a:ext cx="8424936" cy="389402"/>
          </a:xfrm>
          <a:prstGeom prst="rect">
            <a:avLst/>
          </a:prstGeom>
          <a:noFill/>
        </p:spPr>
        <p:txBody>
          <a:bodyPr wrap="square">
            <a:spAutoFit/>
          </a:bodyPr>
          <a:lstStyle/>
          <a:p>
            <a:pPr>
              <a:lnSpc>
                <a:spcPct val="115000"/>
              </a:lnSpc>
              <a:spcAft>
                <a:spcPts val="1000"/>
              </a:spcAft>
            </a:pPr>
            <a:r>
              <a:rPr lang="es-ES" sz="1800" dirty="0">
                <a:effectLst/>
                <a:latin typeface="Verdana" panose="020B0604030504040204" pitchFamily="34" charset="0"/>
                <a:ea typeface="Calibri" panose="020F0502020204030204" pitchFamily="34" charset="0"/>
                <a:cs typeface="Times New Roman" panose="02020603050405020304" pitchFamily="18" charset="0"/>
              </a:rPr>
              <a:t> </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45695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2E9F3E-7BFF-47CB-89B7-22A3567D3DA5}"/>
              </a:ext>
            </a:extLst>
          </p:cNvPr>
          <p:cNvSpPr txBox="1"/>
          <p:nvPr/>
        </p:nvSpPr>
        <p:spPr>
          <a:xfrm>
            <a:off x="323528" y="3068960"/>
            <a:ext cx="8568952" cy="2688172"/>
          </a:xfrm>
          <a:prstGeom prst="rect">
            <a:avLst/>
          </a:prstGeom>
          <a:noFill/>
        </p:spPr>
        <p:txBody>
          <a:bodyPr wrap="square">
            <a:spAutoFit/>
          </a:bodyPr>
          <a:lstStyle/>
          <a:p>
            <a:pPr>
              <a:lnSpc>
                <a:spcPct val="115000"/>
              </a:lnSpc>
              <a:spcAft>
                <a:spcPts val="1000"/>
              </a:spcAft>
            </a:pPr>
            <a:r>
              <a:rPr lang="es-ES" b="1" dirty="0">
                <a:effectLst/>
                <a:latin typeface="Candara" panose="020E0502030303020204" pitchFamily="34" charset="0"/>
                <a:ea typeface="Calibri" panose="020F0502020204030204" pitchFamily="34" charset="0"/>
                <a:cs typeface="Times New Roman" panose="02020603050405020304" pitchFamily="18" charset="0"/>
              </a:rPr>
              <a:t>Perspectiva teórica:  </a:t>
            </a:r>
            <a:r>
              <a:rPr lang="es-ES" dirty="0">
                <a:effectLst/>
                <a:latin typeface="Candara" panose="020E0502030303020204" pitchFamily="34" charset="0"/>
                <a:ea typeface="Calibri" panose="020F0502020204030204" pitchFamily="34" charset="0"/>
                <a:cs typeface="Times New Roman" panose="02020603050405020304" pitchFamily="18" charset="0"/>
              </a:rPr>
              <a:t>estrategia de imagen corporativa </a:t>
            </a:r>
          </a:p>
          <a:p>
            <a:pPr>
              <a:lnSpc>
                <a:spcPct val="115000"/>
              </a:lnSpc>
              <a:spcAft>
                <a:spcPts val="1000"/>
              </a:spcAft>
            </a:pPr>
            <a:r>
              <a:rPr lang="es-ES" dirty="0">
                <a:effectLst/>
                <a:latin typeface="Candara" panose="020E0502030303020204" pitchFamily="34" charset="0"/>
                <a:ea typeface="Calibri" panose="020F0502020204030204" pitchFamily="34" charset="0"/>
                <a:cs typeface="Times New Roman" panose="02020603050405020304" pitchFamily="18" charset="0"/>
              </a:rPr>
              <a:t>( Capriotti1999,Chaves1988, Costa 1992</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dirty="0">
                <a:effectLst/>
                <a:latin typeface="Candara" panose="020E0502030303020204" pitchFamily="34" charset="0"/>
                <a:ea typeface="Calibri" panose="020F0502020204030204" pitchFamily="34" charset="0"/>
                <a:cs typeface="Times New Roman" panose="02020603050405020304" pitchFamily="18" charset="0"/>
              </a:rPr>
              <a:t>Es importante marcar que no todas las investigaciones requieren las mismas exigencias conceptuales., ya que hay  . objetos de estudio  que proponen breves definiciones y otros considerable desarrollo</a:t>
            </a:r>
            <a:r>
              <a:rPr lang="es-ES" sz="1200" dirty="0">
                <a:effectLst/>
                <a:latin typeface="Verdana" panose="020B060403050404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es-ES" dirty="0">
                <a:latin typeface="Candara" panose="020E0502030303020204" pitchFamily="34" charset="0"/>
                <a:ea typeface="Calibri" panose="020F0502020204030204" pitchFamily="34" charset="0"/>
                <a:cs typeface="Times New Roman" panose="02020603050405020304" pitchFamily="18" charset="0"/>
              </a:rPr>
              <a:t>S</a:t>
            </a:r>
            <a:r>
              <a:rPr lang="es-ES" i="1" dirty="0">
                <a:latin typeface="Candara" panose="020E0502030303020204" pitchFamily="34" charset="0"/>
                <a:ea typeface="Calibri" panose="020F0502020204030204" pitchFamily="34" charset="0"/>
                <a:cs typeface="Times New Roman" panose="02020603050405020304" pitchFamily="18" charset="0"/>
              </a:rPr>
              <a:t>e agrega que la imagen es fenómeno de percepciones y experiencia  de los públicos ( Costa)</a:t>
            </a:r>
            <a:endParaRPr lang="es-UY" i="1" dirty="0">
              <a:effectLst/>
              <a:latin typeface="Candara" panose="020E050203030302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D157F5D6-9A20-4B10-A2CB-B9FD402F608C}"/>
              </a:ext>
            </a:extLst>
          </p:cNvPr>
          <p:cNvSpPr txBox="1"/>
          <p:nvPr/>
        </p:nvSpPr>
        <p:spPr>
          <a:xfrm>
            <a:off x="107504" y="836712"/>
            <a:ext cx="8928992" cy="1473288"/>
          </a:xfrm>
          <a:prstGeom prst="rect">
            <a:avLst/>
          </a:prstGeom>
          <a:noFill/>
        </p:spPr>
        <p:txBody>
          <a:bodyPr wrap="square">
            <a:spAutoFit/>
          </a:bodyPr>
          <a:lstStyle/>
          <a:p>
            <a:pPr>
              <a:lnSpc>
                <a:spcPct val="115000"/>
              </a:lnSpc>
              <a:spcAft>
                <a:spcPts val="1000"/>
              </a:spcAft>
            </a:pPr>
            <a:r>
              <a:rPr lang="es-ES" sz="1800" i="1" dirty="0">
                <a:effectLst/>
                <a:latin typeface="Verdana" panose="020B0604030504040204" pitchFamily="34" charset="0"/>
                <a:ea typeface="Calibri" panose="020F0502020204030204" pitchFamily="34" charset="0"/>
                <a:cs typeface="Times New Roman" panose="02020603050405020304" pitchFamily="18" charset="0"/>
              </a:rPr>
              <a:t>Ejemplo  Promoción de turismo</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1800" i="1" dirty="0">
                <a:effectLst/>
                <a:latin typeface="Verdana" panose="020B0604030504040204" pitchFamily="34" charset="0"/>
                <a:ea typeface="Calibri" panose="020F0502020204030204" pitchFamily="34" charset="0"/>
                <a:cs typeface="Times New Roman" panose="02020603050405020304" pitchFamily="18" charset="0"/>
              </a:rPr>
              <a:t> Objetivo: Diseñar un plan de marketing que promueva el concepto de turismo cultural de </a:t>
            </a:r>
            <a:r>
              <a:rPr lang="es-ES" sz="1800" i="1" dirty="0" err="1">
                <a:effectLst/>
                <a:latin typeface="Verdana" panose="020B0604030504040204" pitchFamily="34" charset="0"/>
                <a:ea typeface="Calibri" panose="020F0502020204030204" pitchFamily="34" charset="0"/>
                <a:cs typeface="Times New Roman" panose="02020603050405020304" pitchFamily="18" charset="0"/>
              </a:rPr>
              <a:t>Maldonadoy</a:t>
            </a:r>
            <a:r>
              <a:rPr lang="es-ES" sz="1800" i="1" dirty="0">
                <a:effectLst/>
                <a:latin typeface="Verdana" panose="020B0604030504040204" pitchFamily="34" charset="0"/>
                <a:ea typeface="Calibri" panose="020F0502020204030204" pitchFamily="34" charset="0"/>
                <a:cs typeface="Times New Roman" panose="02020603050405020304" pitchFamily="18" charset="0"/>
              </a:rPr>
              <a:t> lo posicione como opción turística  en Punta del Este.</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5897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7A1828-891D-4D9C-B436-7C18BB44892D}"/>
              </a:ext>
            </a:extLst>
          </p:cNvPr>
          <p:cNvSpPr txBox="1"/>
          <p:nvPr/>
        </p:nvSpPr>
        <p:spPr>
          <a:xfrm>
            <a:off x="107504" y="732260"/>
            <a:ext cx="8640960" cy="3913635"/>
          </a:xfrm>
          <a:prstGeom prst="rect">
            <a:avLst/>
          </a:prstGeom>
          <a:noFill/>
        </p:spPr>
        <p:txBody>
          <a:bodyPr wrap="square">
            <a:spAutoFit/>
          </a:bodyPr>
          <a:lstStyle/>
          <a:p>
            <a:pPr>
              <a:lnSpc>
                <a:spcPct val="115000"/>
              </a:lnSpc>
              <a:spcAft>
                <a:spcPts val="1000"/>
              </a:spcAft>
            </a:pPr>
            <a:r>
              <a:rPr lang="es-ES" sz="2400" i="1"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rPr>
              <a:t>Errores frecuentes</a:t>
            </a:r>
            <a:endParaRPr lang="es-UY" sz="2400" dirty="0">
              <a:solidFill>
                <a:srgbClr val="FFFF00"/>
              </a:solidFill>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s-ES" sz="2000" dirty="0">
                <a:effectLst/>
                <a:latin typeface="Candara" panose="020E0502030303020204" pitchFamily="34" charset="0"/>
                <a:ea typeface="Calibri" panose="020F0502020204030204" pitchFamily="34" charset="0"/>
                <a:cs typeface="Times New Roman" panose="02020603050405020304" pitchFamily="18" charset="0"/>
              </a:rPr>
              <a:t>Confundir antecedentes  o estado de la cuestión con el  M.T.</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dirty="0">
                <a:effectLst/>
                <a:latin typeface="Candara" panose="020E0502030303020204" pitchFamily="34" charset="0"/>
                <a:ea typeface="Calibri" panose="020F0502020204030204" pitchFamily="34" charset="0"/>
                <a:cs typeface="Times New Roman" panose="02020603050405020304" pitchFamily="18" charset="0"/>
              </a:rPr>
              <a:t>La revisión bibliográfica permite encontrar la perspectiva teórica desde donde otros autores han abordado una problemática parecida a la propia., pero los antecedentes remiten a estudios previos </a:t>
            </a:r>
          </a:p>
          <a:p>
            <a:pPr>
              <a:lnSpc>
                <a:spcPct val="115000"/>
              </a:lnSpc>
              <a:spcAft>
                <a:spcPts val="1000"/>
              </a:spcAft>
            </a:pPr>
            <a:r>
              <a:rPr lang="es-ES" dirty="0">
                <a:effectLst/>
                <a:latin typeface="Candara" panose="020E0502030303020204" pitchFamily="34" charset="0"/>
                <a:ea typeface="Calibri" panose="020F0502020204030204" pitchFamily="34" charset="0"/>
                <a:cs typeface="Times New Roman" panose="02020603050405020304" pitchFamily="18" charset="0"/>
              </a:rPr>
              <a:t>El </a:t>
            </a:r>
            <a:r>
              <a:rPr lang="es-ES" b="1" dirty="0">
                <a:effectLst/>
                <a:latin typeface="Candara" panose="020E0502030303020204" pitchFamily="34" charset="0"/>
                <a:ea typeface="Calibri" panose="020F0502020204030204" pitchFamily="34" charset="0"/>
                <a:cs typeface="Times New Roman" panose="02020603050405020304" pitchFamily="18" charset="0"/>
              </a:rPr>
              <a:t>marco conceptual</a:t>
            </a:r>
            <a:r>
              <a:rPr lang="es-ES" dirty="0">
                <a:effectLst/>
                <a:latin typeface="Candara" panose="020E0502030303020204" pitchFamily="34" charset="0"/>
                <a:ea typeface="Calibri" panose="020F0502020204030204" pitchFamily="34" charset="0"/>
                <a:cs typeface="Times New Roman" panose="02020603050405020304" pitchFamily="18" charset="0"/>
              </a:rPr>
              <a:t>  está dirigido a definir conceptos, o sea variables o atributos de la realidad y sus relaciones, para explicar cómo se configuran el objeto de estudio llevados a cabo por especialistas. </a:t>
            </a:r>
          </a:p>
          <a:p>
            <a:pPr>
              <a:lnSpc>
                <a:spcPct val="115000"/>
              </a:lnSpc>
              <a:spcAft>
                <a:spcPts val="1000"/>
              </a:spcAft>
            </a:pPr>
            <a:r>
              <a:rPr lang="es-ES" dirty="0">
                <a:effectLst/>
                <a:latin typeface="Candara" panose="020E0502030303020204" pitchFamily="34" charset="0"/>
                <a:ea typeface="Calibri" panose="020F0502020204030204" pitchFamily="34" charset="0"/>
                <a:cs typeface="Times New Roman" panose="02020603050405020304" pitchFamily="18" charset="0"/>
              </a:rPr>
              <a:t> El  </a:t>
            </a:r>
            <a:r>
              <a:rPr lang="es-ES" dirty="0" err="1">
                <a:effectLst/>
                <a:latin typeface="Candara" panose="020E0502030303020204" pitchFamily="34" charset="0"/>
                <a:ea typeface="Calibri" panose="020F0502020204030204" pitchFamily="34" charset="0"/>
                <a:cs typeface="Times New Roman" panose="02020603050405020304" pitchFamily="18" charset="0"/>
              </a:rPr>
              <a:t>M.Teórico</a:t>
            </a:r>
            <a:r>
              <a:rPr lang="es-ES" dirty="0">
                <a:effectLst/>
                <a:latin typeface="Candara" panose="020E0502030303020204" pitchFamily="34" charset="0"/>
                <a:ea typeface="Calibri" panose="020F0502020204030204" pitchFamily="34" charset="0"/>
                <a:cs typeface="Times New Roman" panose="02020603050405020304" pitchFamily="18" charset="0"/>
              </a:rPr>
              <a:t> .</a:t>
            </a:r>
            <a:r>
              <a:rPr lang="es-ES" dirty="0">
                <a:latin typeface="Candara" panose="020E0502030303020204" pitchFamily="34" charset="0"/>
                <a:ea typeface="Calibri" panose="020F0502020204030204" pitchFamily="34" charset="0"/>
                <a:cs typeface="Times New Roman" panose="02020603050405020304" pitchFamily="18" charset="0"/>
              </a:rPr>
              <a:t>e</a:t>
            </a:r>
            <a:r>
              <a:rPr lang="es-ES" dirty="0">
                <a:effectLst/>
                <a:latin typeface="Candara" panose="020E0502030303020204" pitchFamily="34" charset="0"/>
                <a:ea typeface="Calibri" panose="020F0502020204030204" pitchFamily="34" charset="0"/>
                <a:cs typeface="Times New Roman" panose="02020603050405020304" pitchFamily="18" charset="0"/>
              </a:rPr>
              <a:t>s la selección de las teorías</a:t>
            </a:r>
            <a:r>
              <a:rPr lang="es-ES" i="1" dirty="0">
                <a:effectLst/>
                <a:latin typeface="Candara" panose="020E0502030303020204" pitchFamily="34" charset="0"/>
                <a:ea typeface="Calibri" panose="020F0502020204030204" pitchFamily="34" charset="0"/>
                <a:cs typeface="Times New Roman" panose="02020603050405020304" pitchFamily="18" charset="0"/>
              </a:rPr>
              <a:t> fundamentales </a:t>
            </a:r>
            <a:r>
              <a:rPr lang="es-ES" dirty="0">
                <a:effectLst/>
                <a:latin typeface="Candara" panose="020E0502030303020204" pitchFamily="34" charset="0"/>
                <a:ea typeface="Calibri" panose="020F0502020204030204" pitchFamily="34" charset="0"/>
                <a:cs typeface="Times New Roman" panose="02020603050405020304" pitchFamily="18" charset="0"/>
              </a:rPr>
              <a:t>que el estudiante elige para explicar su objeto de estudio.</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9079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FE7814-191F-4245-84F2-D2E01E9DE871}"/>
              </a:ext>
            </a:extLst>
          </p:cNvPr>
          <p:cNvSpPr txBox="1"/>
          <p:nvPr/>
        </p:nvSpPr>
        <p:spPr>
          <a:xfrm>
            <a:off x="323528" y="764704"/>
            <a:ext cx="8568952" cy="1701748"/>
          </a:xfrm>
          <a:prstGeom prst="rect">
            <a:avLst/>
          </a:prstGeom>
          <a:noFill/>
        </p:spPr>
        <p:txBody>
          <a:bodyPr wrap="square">
            <a:spAutoFit/>
          </a:bodyPr>
          <a:lstStyle/>
          <a:p>
            <a:pPr marL="342900" lvl="0" indent="-342900">
              <a:lnSpc>
                <a:spcPct val="115000"/>
              </a:lnSpc>
              <a:buFont typeface="Symbol" panose="05050102010706020507" pitchFamily="18" charset="2"/>
              <a:buChar char=""/>
            </a:pPr>
            <a:r>
              <a:rPr lang="es-ES" sz="2000" i="1" dirty="0">
                <a:effectLst/>
                <a:latin typeface="Candara" panose="020E0502030303020204" pitchFamily="34" charset="0"/>
                <a:ea typeface="Calibri" panose="020F0502020204030204" pitchFamily="34" charset="0"/>
                <a:cs typeface="Times New Roman" panose="02020603050405020304" pitchFamily="18" charset="0"/>
              </a:rPr>
              <a:t>Confundir M.T con Conceptual.</a:t>
            </a:r>
            <a:endParaRPr lang="es-UY" sz="2000" dirty="0">
              <a:effectLst/>
              <a:latin typeface="Candara" panose="020E0502030303020204" pitchFamily="34" charset="0"/>
              <a:ea typeface="Calibri" panose="020F0502020204030204" pitchFamily="34" charset="0"/>
              <a:cs typeface="Times New Roman" panose="02020603050405020304" pitchFamily="18" charset="0"/>
            </a:endParaRPr>
          </a:p>
          <a:p>
            <a:pPr marL="457200">
              <a:lnSpc>
                <a:spcPct val="115000"/>
              </a:lnSpc>
            </a:pPr>
            <a:r>
              <a:rPr lang="es-ES" dirty="0">
                <a:effectLst/>
                <a:latin typeface="Candara" panose="020E0502030303020204" pitchFamily="34" charset="0"/>
                <a:ea typeface="Calibri" panose="020F0502020204030204" pitchFamily="34" charset="0"/>
                <a:cs typeface="Times New Roman" panose="02020603050405020304" pitchFamily="18" charset="0"/>
              </a:rPr>
              <a:t>El  encuadre conceptual es un desprendimiento de  la teoría, realizado por nociones principales. Que el estudiante necesita definir para evitar confusiones.</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s-ES" i="1" dirty="0">
                <a:effectLst/>
                <a:latin typeface="Candara" panose="020E0502030303020204" pitchFamily="34" charset="0"/>
                <a:ea typeface="Calibri" panose="020F0502020204030204" pitchFamily="34" charset="0"/>
                <a:cs typeface="Times New Roman" panose="02020603050405020304" pitchFamily="18" charset="0"/>
              </a:rPr>
              <a:t>Pensar que mencionar varios autores es una condición suficiente para la construcción del M.T</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3036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3710" y="476672"/>
            <a:ext cx="8748464" cy="5784660"/>
          </a:xfrm>
          <a:prstGeom prst="rect">
            <a:avLst/>
          </a:prstGeom>
          <a:noFill/>
        </p:spPr>
        <p:txBody>
          <a:bodyPr wrap="square" rtlCol="0">
            <a:spAutoFit/>
          </a:bodyPr>
          <a:lstStyle/>
          <a:p>
            <a:r>
              <a:rPr lang="es-ES" sz="2400" b="1" dirty="0">
                <a:latin typeface="Arial" pitchFamily="34" charset="0"/>
                <a:cs typeface="Arial" pitchFamily="34" charset="0"/>
              </a:rPr>
              <a:t>`</a:t>
            </a:r>
            <a:r>
              <a:rPr lang="es-ES" sz="2400" b="1" dirty="0">
                <a:solidFill>
                  <a:srgbClr val="FFFF00"/>
                </a:solidFill>
                <a:latin typeface="Candara" panose="020E0502030303020204" pitchFamily="34" charset="0"/>
                <a:cs typeface="Arial" pitchFamily="34" charset="0"/>
              </a:rPr>
              <a:t>5. Metodología</a:t>
            </a:r>
          </a:p>
          <a:p>
            <a:endParaRPr lang="es-ES" b="1" dirty="0">
              <a:latin typeface="Arial" pitchFamily="34" charset="0"/>
              <a:cs typeface="Arial" pitchFamily="34" charset="0"/>
            </a:endParaRPr>
          </a:p>
          <a:p>
            <a:r>
              <a:rPr lang="es-ES" sz="2000" dirty="0">
                <a:latin typeface="Candara" panose="020E0502030303020204" pitchFamily="34" charset="0"/>
                <a:cs typeface="Arial" pitchFamily="34" charset="0"/>
              </a:rPr>
              <a:t>Aquí planteamos hipótesis, muestras, técnicas de recolección de datos.   Todos esto puntos se van vinculando con lo analizado</a:t>
            </a:r>
            <a:r>
              <a:rPr lang="es-ES" sz="2000" b="1" dirty="0">
                <a:latin typeface="Candara" panose="020E0502030303020204" pitchFamily="34" charset="0"/>
                <a:cs typeface="Arial" pitchFamily="34" charset="0"/>
              </a:rPr>
              <a:t>.</a:t>
            </a:r>
          </a:p>
          <a:p>
            <a:endParaRPr lang="es-ES" sz="2000" i="1" dirty="0">
              <a:latin typeface="Candara" panose="020E0502030303020204" pitchFamily="34" charset="0"/>
              <a:cs typeface="Arial" pitchFamily="34" charset="0"/>
            </a:endParaRPr>
          </a:p>
          <a:p>
            <a:endParaRPr lang="es-ES" sz="2000" b="1" i="1" dirty="0">
              <a:latin typeface="Candara" panose="020E0502030303020204" pitchFamily="34" charset="0"/>
              <a:cs typeface="Arial" pitchFamily="34" charset="0"/>
            </a:endParaRPr>
          </a:p>
          <a:p>
            <a:pPr>
              <a:lnSpc>
                <a:spcPct val="115000"/>
              </a:lnSpc>
              <a:spcAft>
                <a:spcPts val="1000"/>
              </a:spcAft>
            </a:pPr>
            <a:r>
              <a:rPr lang="es-ES" sz="1800" dirty="0">
                <a:effectLst/>
                <a:latin typeface="Verdana" panose="020B0604030504040204" pitchFamily="34" charset="0"/>
                <a:ea typeface="Calibri" panose="020F0502020204030204" pitchFamily="34" charset="0"/>
                <a:cs typeface="Times New Roman" panose="02020603050405020304" pitchFamily="18" charset="0"/>
              </a:rPr>
              <a:t> </a:t>
            </a:r>
            <a:r>
              <a:rPr lang="es-ES" b="1" dirty="0">
                <a:solidFill>
                  <a:srgbClr val="FFFF00"/>
                </a:solidFill>
                <a:latin typeface="Verdana" panose="020B0604030504040204" pitchFamily="34" charset="0"/>
                <a:ea typeface="Calibri" panose="020F0502020204030204" pitchFamily="34" charset="0"/>
                <a:cs typeface="Times New Roman" panose="02020603050405020304" pitchFamily="18" charset="0"/>
              </a:rPr>
              <a:t>5</a:t>
            </a:r>
            <a:r>
              <a:rPr lang="es-ES" sz="1800" b="1" dirty="0">
                <a:solidFill>
                  <a:srgbClr val="FFFF00"/>
                </a:solidFill>
                <a:effectLst/>
                <a:latin typeface="Verdana" panose="020B0604030504040204" pitchFamily="34" charset="0"/>
                <a:ea typeface="Calibri" panose="020F0502020204030204" pitchFamily="34" charset="0"/>
                <a:cs typeface="Times New Roman" panose="02020603050405020304" pitchFamily="18" charset="0"/>
              </a:rPr>
              <a:t>.1</a:t>
            </a:r>
            <a:r>
              <a:rPr lang="es-ES" sz="1800" dirty="0">
                <a:solidFill>
                  <a:srgbClr val="FFFF00"/>
                </a:solidFill>
                <a:effectLst/>
                <a:latin typeface="Verdana" panose="020B0604030504040204" pitchFamily="34" charset="0"/>
                <a:ea typeface="Calibri" panose="020F0502020204030204" pitchFamily="34" charset="0"/>
                <a:cs typeface="Times New Roman" panose="02020603050405020304" pitchFamily="18" charset="0"/>
              </a:rPr>
              <a:t>..</a:t>
            </a:r>
            <a:r>
              <a:rPr lang="es-ES" sz="1800" b="1" dirty="0">
                <a:solidFill>
                  <a:srgbClr val="FFFF00"/>
                </a:solidFill>
                <a:effectLst/>
                <a:latin typeface="Verdana" panose="020B0604030504040204" pitchFamily="34" charset="0"/>
                <a:ea typeface="Calibri" panose="020F0502020204030204" pitchFamily="34" charset="0"/>
                <a:cs typeface="Times New Roman" panose="02020603050405020304" pitchFamily="18" charset="0"/>
              </a:rPr>
              <a:t>Hipótesis:</a:t>
            </a:r>
            <a:endParaRPr lang="es-UY" sz="18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marL="373380" marR="89535" indent="-285750" algn="just">
              <a:lnSpc>
                <a:spcPct val="115000"/>
              </a:lnSpc>
              <a:spcAft>
                <a:spcPts val="1000"/>
              </a:spcAft>
              <a:buFont typeface="Wingdings" panose="05000000000000000000" pitchFamily="2" charset="2"/>
              <a:buChar char="§"/>
            </a:pPr>
            <a:endParaRPr lang="es-ES" dirty="0">
              <a:effectLst/>
              <a:latin typeface="Candara" panose="020E0502030303020204" pitchFamily="34" charset="0"/>
              <a:ea typeface="Carlito"/>
              <a:cs typeface="Carlito"/>
            </a:endParaRPr>
          </a:p>
          <a:p>
            <a:pPr marL="373380" marR="89535" indent="-285750" algn="just">
              <a:lnSpc>
                <a:spcPct val="115000"/>
              </a:lnSpc>
              <a:spcAft>
                <a:spcPts val="1000"/>
              </a:spcAft>
              <a:buFont typeface="Wingdings" panose="05000000000000000000" pitchFamily="2" charset="2"/>
              <a:buChar char="§"/>
            </a:pPr>
            <a:r>
              <a:rPr lang="es-ES" dirty="0">
                <a:effectLst/>
                <a:latin typeface="Candara" panose="020E0502030303020204" pitchFamily="34" charset="0"/>
                <a:ea typeface="Carlito"/>
                <a:cs typeface="Carlito"/>
              </a:rPr>
              <a:t>La hipótesis científica es la respuesta tentativa a la pregunta de investigación, para la cual se proveerá evidencias. Aunque es un juicio, una afirmación o una negación que se pone a prueba, no debe confundirse con un comentario casual,  o una simple opinión. Para probar la veracidad de una hipótesis hay que buscar los argumentos y las pruebas  que la respalden.</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a:p>
            <a:endParaRPr lang="es-ES" dirty="0">
              <a:latin typeface="Candara" panose="020E0502030303020204" pitchFamily="34" charset="0"/>
              <a:cs typeface="Arial" pitchFamily="34" charset="0"/>
            </a:endParaRPr>
          </a:p>
          <a:p>
            <a:endParaRPr lang="es-ES" sz="2000" dirty="0">
              <a:latin typeface="Arial" pitchFamily="34" charset="0"/>
              <a:cs typeface="Arial" pitchFamily="34" charset="0"/>
            </a:endParaRPr>
          </a:p>
          <a:p>
            <a:endParaRPr lang="es-ES" sz="2000" dirty="0">
              <a:latin typeface="Arial" pitchFamily="34" charset="0"/>
              <a:cs typeface="Arial" pitchFamily="34" charset="0"/>
            </a:endParaRPr>
          </a:p>
          <a:p>
            <a:endParaRPr lang="es-ES" sz="2000" dirty="0">
              <a:latin typeface="Arial" pitchFamily="34" charset="0"/>
              <a:cs typeface="Arial" pitchFamily="34" charset="0"/>
            </a:endParaRPr>
          </a:p>
        </p:txBody>
      </p:sp>
    </p:spTree>
    <p:extLst>
      <p:ext uri="{BB962C8B-B14F-4D97-AF65-F5344CB8AC3E}">
        <p14:creationId xmlns:p14="http://schemas.microsoft.com/office/powerpoint/2010/main" val="13665038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8B293F-282D-4F90-A318-72FADBDAA3B7}"/>
              </a:ext>
            </a:extLst>
          </p:cNvPr>
          <p:cNvSpPr txBox="1"/>
          <p:nvPr/>
        </p:nvSpPr>
        <p:spPr>
          <a:xfrm>
            <a:off x="251520" y="116632"/>
            <a:ext cx="8712968" cy="2308324"/>
          </a:xfrm>
          <a:prstGeom prst="rect">
            <a:avLst/>
          </a:prstGeom>
          <a:noFill/>
        </p:spPr>
        <p:txBody>
          <a:bodyPr wrap="square">
            <a:spAutoFit/>
          </a:bodyPr>
          <a:lstStyle/>
          <a:p>
            <a:pPr marL="342900" indent="-342900">
              <a:buFont typeface="Wingdings" pitchFamily="2" charset="2"/>
              <a:buChar char="§"/>
            </a:pPr>
            <a:r>
              <a:rPr lang="es-ES" sz="1800" dirty="0">
                <a:latin typeface="Candara" panose="020E0502030303020204" pitchFamily="34" charset="0"/>
                <a:cs typeface="Arial" pitchFamily="34" charset="0"/>
              </a:rPr>
              <a:t>Para poner una hipótesis y/o para alcanzar objetivos, para responder un problema hay que empezar a recolectar información con lo que se    construirán datos.   Los datos nos   aportarán conocimiento.</a:t>
            </a:r>
          </a:p>
          <a:p>
            <a:pPr marL="285750" indent="-285750">
              <a:buFont typeface="Wingdings" panose="05000000000000000000" pitchFamily="2" charset="2"/>
              <a:buChar char="§"/>
            </a:pPr>
            <a:r>
              <a:rPr lang="es-ES" dirty="0">
                <a:latin typeface="Candara" panose="020E0502030303020204" pitchFamily="34" charset="0"/>
                <a:cs typeface="Arial" pitchFamily="34" charset="0"/>
              </a:rPr>
              <a:t>      </a:t>
            </a:r>
            <a:r>
              <a:rPr lang="es-ES" sz="1800" dirty="0">
                <a:latin typeface="Candara" panose="020E0502030303020204" pitchFamily="34" charset="0"/>
                <a:cs typeface="Arial" pitchFamily="34" charset="0"/>
              </a:rPr>
              <a:t>Confiabilidad en los datos. Secundarios.</a:t>
            </a:r>
          </a:p>
          <a:p>
            <a:pPr marL="342900" indent="-342900">
              <a:buFont typeface="Wingdings" pitchFamily="2" charset="2"/>
              <a:buChar char="§"/>
            </a:pPr>
            <a:endParaRPr lang="es-ES" dirty="0">
              <a:latin typeface="Candara" panose="020E0502030303020204" pitchFamily="34" charset="0"/>
              <a:cs typeface="Arial" pitchFamily="34" charset="0"/>
            </a:endParaRPr>
          </a:p>
          <a:p>
            <a:pPr marL="342900" indent="-342900">
              <a:buFont typeface="Wingdings" pitchFamily="2" charset="2"/>
              <a:buChar char="§"/>
            </a:pPr>
            <a:endParaRPr lang="es-ES" sz="1800" dirty="0">
              <a:latin typeface="Candara" panose="020E0502030303020204" pitchFamily="34" charset="0"/>
              <a:cs typeface="Arial" pitchFamily="34" charset="0"/>
            </a:endParaRPr>
          </a:p>
          <a:p>
            <a:pPr marL="342900" indent="-342900">
              <a:buFont typeface="Wingdings" pitchFamily="2" charset="2"/>
              <a:buChar char="§"/>
            </a:pPr>
            <a:endParaRPr lang="es-ES" sz="1800" dirty="0">
              <a:latin typeface="Candara" panose="020E0502030303020204" pitchFamily="34" charset="0"/>
              <a:cs typeface="Arial" pitchFamily="34" charset="0"/>
            </a:endParaRPr>
          </a:p>
          <a:p>
            <a:endParaRPr lang="es-ES" sz="1800" i="1" dirty="0">
              <a:latin typeface="Candara" panose="020E0502030303020204" pitchFamily="34" charset="0"/>
              <a:cs typeface="Arial" pitchFamily="34" charset="0"/>
            </a:endParaRPr>
          </a:p>
        </p:txBody>
      </p:sp>
      <p:sp>
        <p:nvSpPr>
          <p:cNvPr id="5" name="TextBox 4">
            <a:extLst>
              <a:ext uri="{FF2B5EF4-FFF2-40B4-BE49-F238E27FC236}">
                <a16:creationId xmlns:a16="http://schemas.microsoft.com/office/drawing/2014/main" id="{72888D2B-0859-41BC-8448-7A3E0E57C34C}"/>
              </a:ext>
            </a:extLst>
          </p:cNvPr>
          <p:cNvSpPr txBox="1"/>
          <p:nvPr/>
        </p:nvSpPr>
        <p:spPr>
          <a:xfrm>
            <a:off x="467544" y="1700808"/>
            <a:ext cx="8424936" cy="1157496"/>
          </a:xfrm>
          <a:prstGeom prst="rect">
            <a:avLst/>
          </a:prstGeom>
          <a:noFill/>
        </p:spPr>
        <p:txBody>
          <a:bodyPr wrap="square">
            <a:spAutoFit/>
          </a:bodyPr>
          <a:lstStyle/>
          <a:p>
            <a:pPr marL="87630" marR="89535" algn="just">
              <a:lnSpc>
                <a:spcPct val="115000"/>
              </a:lnSpc>
              <a:spcAft>
                <a:spcPts val="1000"/>
              </a:spcAft>
            </a:pPr>
            <a:r>
              <a:rPr lang="es-ES" dirty="0">
                <a:effectLst/>
                <a:latin typeface="Candara" panose="020E0502030303020204" pitchFamily="34" charset="0"/>
                <a:ea typeface="Carlito"/>
                <a:cs typeface="Carlito"/>
              </a:rPr>
              <a:t>EJ. Hipótesis descriptiva : Caso</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a:p>
            <a:pPr marL="87630" marR="89535" algn="just">
              <a:lnSpc>
                <a:spcPct val="115000"/>
              </a:lnSpc>
              <a:spcAft>
                <a:spcPts val="1000"/>
              </a:spcAft>
            </a:pPr>
            <a:r>
              <a:rPr lang="es-ES" i="1" dirty="0">
                <a:effectLst/>
                <a:latin typeface="Candara" panose="020E0502030303020204" pitchFamily="34" charset="0"/>
                <a:ea typeface="Carlito"/>
                <a:cs typeface="Carlito"/>
              </a:rPr>
              <a:t> Con un Estudio de la  incidencia que tienen las redes sociales en la agenda periodística de los medios televisivos. Se concluye que:</a:t>
            </a:r>
            <a:endParaRPr lang="es-UY" i="1" dirty="0">
              <a:latin typeface="Candara" panose="020E0502030303020204" pitchFamily="34" charset="0"/>
            </a:endParaRPr>
          </a:p>
        </p:txBody>
      </p:sp>
      <p:sp>
        <p:nvSpPr>
          <p:cNvPr id="7" name="TextBox 6">
            <a:extLst>
              <a:ext uri="{FF2B5EF4-FFF2-40B4-BE49-F238E27FC236}">
                <a16:creationId xmlns:a16="http://schemas.microsoft.com/office/drawing/2014/main" id="{244C2162-A3EE-47C7-A06A-A0508E27E843}"/>
              </a:ext>
            </a:extLst>
          </p:cNvPr>
          <p:cNvSpPr txBox="1"/>
          <p:nvPr/>
        </p:nvSpPr>
        <p:spPr>
          <a:xfrm>
            <a:off x="467544" y="3068960"/>
            <a:ext cx="8424936" cy="1794594"/>
          </a:xfrm>
          <a:prstGeom prst="rect">
            <a:avLst/>
          </a:prstGeom>
          <a:noFill/>
        </p:spPr>
        <p:txBody>
          <a:bodyPr wrap="square">
            <a:spAutoFit/>
          </a:bodyPr>
          <a:lstStyle/>
          <a:p>
            <a:pPr marL="87630" marR="89535" algn="just">
              <a:lnSpc>
                <a:spcPct val="115000"/>
              </a:lnSpc>
              <a:spcAft>
                <a:spcPts val="1000"/>
              </a:spcAft>
            </a:pPr>
            <a:r>
              <a:rPr lang="es-ES" sz="1800" dirty="0">
                <a:effectLst/>
                <a:latin typeface="Verdana" panose="020B0604030504040204" pitchFamily="34" charset="0"/>
                <a:ea typeface="Carlito"/>
                <a:cs typeface="Carlito"/>
              </a:rPr>
              <a:t> </a:t>
            </a:r>
            <a:r>
              <a:rPr lang="es-ES" sz="1800" dirty="0">
                <a:effectLst/>
                <a:latin typeface="Candara" panose="020E0502030303020204" pitchFamily="34" charset="0"/>
                <a:ea typeface="Carlito"/>
                <a:cs typeface="Carlito"/>
              </a:rPr>
              <a:t>Después de una  fase exploratoria sugiere que las redes sociales están funcionando como fuente de información para los medios. </a:t>
            </a:r>
          </a:p>
          <a:p>
            <a:pPr marL="373380" marR="89535" indent="-285750" algn="just">
              <a:lnSpc>
                <a:spcPct val="115000"/>
              </a:lnSpc>
              <a:spcAft>
                <a:spcPts val="1000"/>
              </a:spcAft>
              <a:buFont typeface="Wingdings" panose="05000000000000000000" pitchFamily="2" charset="2"/>
              <a:buChar char="§"/>
            </a:pPr>
            <a:r>
              <a:rPr lang="es-ES" sz="1800" dirty="0">
                <a:effectLst/>
                <a:latin typeface="Candara" panose="020E0502030303020204" pitchFamily="34" charset="0"/>
                <a:ea typeface="Carlito"/>
                <a:cs typeface="Carlito"/>
              </a:rPr>
              <a:t> </a:t>
            </a:r>
            <a:r>
              <a:rPr lang="es-ES" dirty="0">
                <a:latin typeface="Candara" panose="020E0502030303020204" pitchFamily="34" charset="0"/>
                <a:ea typeface="Carlito"/>
                <a:cs typeface="Carlito"/>
              </a:rPr>
              <a:t>E</a:t>
            </a:r>
            <a:r>
              <a:rPr lang="es-ES" sz="1800" dirty="0">
                <a:effectLst/>
                <a:latin typeface="Candara" panose="020E0502030303020204" pitchFamily="34" charset="0"/>
                <a:ea typeface="Carlito"/>
                <a:cs typeface="Carlito"/>
              </a:rPr>
              <a:t>l estudiante puede formular como hipótesis:” los temas y contenidos tratados en la red social Twitter inciden en la agenda periodística de los noticieros televisivos”. </a:t>
            </a:r>
          </a:p>
        </p:txBody>
      </p:sp>
    </p:spTree>
    <p:extLst>
      <p:ext uri="{BB962C8B-B14F-4D97-AF65-F5344CB8AC3E}">
        <p14:creationId xmlns:p14="http://schemas.microsoft.com/office/powerpoint/2010/main" val="1370749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A2C664-A104-4183-9530-B0496122E9B2}"/>
              </a:ext>
            </a:extLst>
          </p:cNvPr>
          <p:cNvSpPr txBox="1"/>
          <p:nvPr/>
        </p:nvSpPr>
        <p:spPr>
          <a:xfrm>
            <a:off x="179512" y="260648"/>
            <a:ext cx="8856984" cy="707951"/>
          </a:xfrm>
          <a:prstGeom prst="rect">
            <a:avLst/>
          </a:prstGeom>
          <a:noFill/>
        </p:spPr>
        <p:txBody>
          <a:bodyPr wrap="square">
            <a:spAutoFit/>
          </a:bodyPr>
          <a:lstStyle/>
          <a:p>
            <a:pPr marL="87630" marR="89535" algn="just">
              <a:lnSpc>
                <a:spcPct val="115000"/>
              </a:lnSpc>
              <a:spcAft>
                <a:spcPts val="1000"/>
              </a:spcAft>
            </a:pPr>
            <a:r>
              <a:rPr lang="es-ES" dirty="0">
                <a:latin typeface="Candara" panose="020E0502030303020204" pitchFamily="34" charset="0"/>
                <a:ea typeface="Carlito"/>
                <a:cs typeface="Carlito"/>
              </a:rPr>
              <a:t>Pregunta:</a:t>
            </a:r>
            <a:r>
              <a:rPr lang="es-ES" sz="1800" dirty="0">
                <a:effectLst/>
                <a:latin typeface="Candara" panose="020E0502030303020204" pitchFamily="34" charset="0"/>
                <a:ea typeface="Carlito"/>
                <a:cs typeface="Carlito"/>
              </a:rPr>
              <a:t>  ¿Qué tipo de contenidos abordados en la red social T.  replican los noticieros de los medios </a:t>
            </a:r>
            <a:r>
              <a:rPr lang="es-ES" sz="1800" dirty="0">
                <a:effectLst/>
                <a:latin typeface="Verdana" panose="020B0604030504040204" pitchFamily="34" charset="0"/>
                <a:ea typeface="Carlito"/>
                <a:cs typeface="Carlito"/>
              </a:rPr>
              <a:t>televisivos?”. </a:t>
            </a:r>
            <a:r>
              <a:rPr lang="es-ES" dirty="0">
                <a:effectLst/>
                <a:latin typeface="Candara" panose="020E0502030303020204" pitchFamily="34" charset="0"/>
                <a:ea typeface="Carlito"/>
                <a:cs typeface="Carlito"/>
              </a:rPr>
              <a:t>Es una investigación de alcance </a:t>
            </a:r>
            <a:r>
              <a:rPr lang="es-ES" b="1" dirty="0">
                <a:effectLst/>
                <a:latin typeface="Candara" panose="020E0502030303020204" pitchFamily="34" charset="0"/>
                <a:ea typeface="Carlito"/>
                <a:cs typeface="Carlito"/>
              </a:rPr>
              <a:t>descriptivo</a:t>
            </a:r>
            <a:r>
              <a:rPr lang="es-ES" dirty="0">
                <a:effectLst/>
                <a:latin typeface="Candara" panose="020E0502030303020204" pitchFamily="34" charset="0"/>
                <a:ea typeface="Carlito"/>
                <a:cs typeface="Carlito"/>
              </a:rPr>
              <a:t>.</a:t>
            </a:r>
            <a:endParaRPr lang="es-UY" dirty="0">
              <a:effectLst/>
              <a:latin typeface="Candara" panose="020E05020303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48006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611560" y="692696"/>
            <a:ext cx="8280920" cy="3323987"/>
          </a:xfrm>
          <a:prstGeom prst="rect">
            <a:avLst/>
          </a:prstGeom>
          <a:noFill/>
        </p:spPr>
        <p:txBody>
          <a:bodyPr wrap="square" rtlCol="0">
            <a:spAutoFit/>
          </a:bodyPr>
          <a:lstStyle/>
          <a:p>
            <a:r>
              <a:rPr lang="es-UY" sz="2400" dirty="0" smtClean="0">
                <a:solidFill>
                  <a:srgbClr val="FFFF00"/>
                </a:solidFill>
                <a:latin typeface="Candara" panose="020E0502030303020204" pitchFamily="34" charset="0"/>
              </a:rPr>
              <a:t>6.Técnicas de recolección de Datos</a:t>
            </a:r>
          </a:p>
          <a:p>
            <a:endParaRPr lang="es-UY" sz="2400" dirty="0">
              <a:solidFill>
                <a:srgbClr val="FFFF00"/>
              </a:solidFill>
              <a:latin typeface="Candara" panose="020E0502030303020204" pitchFamily="34" charset="0"/>
            </a:endParaRPr>
          </a:p>
          <a:p>
            <a:r>
              <a:rPr lang="es-UY" dirty="0" smtClean="0">
                <a:latin typeface="Candara" panose="020E0502030303020204" pitchFamily="34" charset="0"/>
              </a:rPr>
              <a:t>Las técnicas se relacionan  con el enfoque cuantitativo o cualitativo. Así el estudiante debe decidir acerca de la técnica más adecuada y conveniente. Y así</a:t>
            </a:r>
          </a:p>
          <a:p>
            <a:r>
              <a:rPr lang="es-UY" dirty="0">
                <a:latin typeface="Candara" panose="020E0502030303020204" pitchFamily="34" charset="0"/>
              </a:rPr>
              <a:t>n</a:t>
            </a:r>
            <a:r>
              <a:rPr lang="es-UY" dirty="0" smtClean="0">
                <a:latin typeface="Candara" panose="020E0502030303020204" pitchFamily="34" charset="0"/>
              </a:rPr>
              <a:t>os formulamos interrogantes  :</a:t>
            </a:r>
          </a:p>
          <a:p>
            <a:endParaRPr lang="es-UY" dirty="0">
              <a:latin typeface="Candara" panose="020E0502030303020204" pitchFamily="34" charset="0"/>
            </a:endParaRPr>
          </a:p>
          <a:p>
            <a:pPr marL="285750" indent="-285750">
              <a:buFont typeface="Wingdings" panose="05000000000000000000" pitchFamily="2" charset="2"/>
              <a:buChar char="ü"/>
            </a:pPr>
            <a:r>
              <a:rPr lang="es-UY" dirty="0" smtClean="0">
                <a:latin typeface="Candara" panose="020E0502030303020204" pitchFamily="34" charset="0"/>
              </a:rPr>
              <a:t>Hay necesidad de cuantificar algún aspecto de interés ?</a:t>
            </a:r>
          </a:p>
          <a:p>
            <a:pPr marL="285750" indent="-285750">
              <a:buFont typeface="Wingdings" panose="05000000000000000000" pitchFamily="2" charset="2"/>
              <a:buChar char="ü"/>
            </a:pPr>
            <a:r>
              <a:rPr lang="es-UY" dirty="0" smtClean="0">
                <a:latin typeface="Candara" panose="020E0502030303020204" pitchFamily="34" charset="0"/>
              </a:rPr>
              <a:t>Estas interrogantes necesitan medir con precisión el modo en que se distribuye el </a:t>
            </a:r>
            <a:r>
              <a:rPr lang="es-UY" dirty="0" err="1" smtClean="0">
                <a:latin typeface="Candara" panose="020E0502030303020204" pitchFamily="34" charset="0"/>
              </a:rPr>
              <a:t>fenónomeno</a:t>
            </a:r>
            <a:r>
              <a:rPr lang="es-UY" dirty="0" smtClean="0">
                <a:latin typeface="Candara" panose="020E0502030303020204" pitchFamily="34" charset="0"/>
              </a:rPr>
              <a:t> de estudio en una población?</a:t>
            </a:r>
          </a:p>
          <a:p>
            <a:pPr marL="285750" indent="-285750">
              <a:buFont typeface="Wingdings" panose="05000000000000000000" pitchFamily="2" charset="2"/>
              <a:buChar char="ü"/>
            </a:pPr>
            <a:r>
              <a:rPr lang="es-UY" dirty="0" smtClean="0">
                <a:latin typeface="Candara" panose="020E0502030303020204" pitchFamily="34" charset="0"/>
              </a:rPr>
              <a:t>Es necesario  entender   el comportamiento de un grupo a partir de la interpretación de los hechos</a:t>
            </a:r>
            <a:endParaRPr lang="es-UY" dirty="0">
              <a:latin typeface="Candara" panose="020E0502030303020204" pitchFamily="34" charset="0"/>
            </a:endParaRPr>
          </a:p>
        </p:txBody>
      </p:sp>
    </p:spTree>
    <p:extLst>
      <p:ext uri="{BB962C8B-B14F-4D97-AF65-F5344CB8AC3E}">
        <p14:creationId xmlns:p14="http://schemas.microsoft.com/office/powerpoint/2010/main" val="3880989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702856"/>
            <a:ext cx="8712968" cy="4233467"/>
          </a:xfrm>
          <a:prstGeom prst="rect">
            <a:avLst/>
          </a:prstGeom>
        </p:spPr>
        <p:txBody>
          <a:bodyPr wrap="square">
            <a:spAutoFit/>
          </a:bodyPr>
          <a:lstStyle/>
          <a:p>
            <a:pPr lvl="0">
              <a:lnSpc>
                <a:spcPct val="115000"/>
              </a:lnSpc>
            </a:pPr>
            <a:r>
              <a:rPr lang="es-ES" dirty="0">
                <a:solidFill>
                  <a:prstClr val="white"/>
                </a:solidFill>
                <a:latin typeface="Candara" pitchFamily="34" charset="0"/>
                <a:ea typeface="Calibri"/>
                <a:cs typeface="Times New Roman"/>
              </a:rPr>
              <a:t>También podemos ubicar el Trabajo de G. en el tiempo, establecer  un período específico. </a:t>
            </a:r>
          </a:p>
          <a:p>
            <a:pPr lvl="0">
              <a:lnSpc>
                <a:spcPct val="115000"/>
              </a:lnSpc>
            </a:pPr>
            <a:r>
              <a:rPr lang="es-ES" dirty="0">
                <a:solidFill>
                  <a:prstClr val="white"/>
                </a:solidFill>
                <a:latin typeface="Candara" pitchFamily="34" charset="0"/>
                <a:ea typeface="Calibri"/>
                <a:cs typeface="Times New Roman"/>
              </a:rPr>
              <a:t> </a:t>
            </a:r>
          </a:p>
          <a:p>
            <a:pPr lvl="0">
              <a:lnSpc>
                <a:spcPct val="115000"/>
              </a:lnSpc>
            </a:pPr>
            <a:r>
              <a:rPr lang="es-ES" dirty="0">
                <a:solidFill>
                  <a:prstClr val="white"/>
                </a:solidFill>
                <a:latin typeface="Candara" pitchFamily="34" charset="0"/>
                <a:ea typeface="Calibri"/>
                <a:cs typeface="Times New Roman"/>
              </a:rPr>
              <a:t>Ubicar muchas veces un espacio concreto de la realidad social, educativa, organizacional etc.       Y en un tiempo específico.</a:t>
            </a:r>
          </a:p>
          <a:p>
            <a:pPr lvl="0">
              <a:lnSpc>
                <a:spcPct val="115000"/>
              </a:lnSpc>
            </a:pPr>
            <a:endParaRPr lang="es-ES" dirty="0">
              <a:solidFill>
                <a:prstClr val="white"/>
              </a:solidFill>
              <a:latin typeface="Candara" pitchFamily="34" charset="0"/>
              <a:cs typeface="Times New Roman"/>
            </a:endParaRPr>
          </a:p>
          <a:p>
            <a:pPr>
              <a:lnSpc>
                <a:spcPct val="115000"/>
              </a:lnSpc>
              <a:spcAft>
                <a:spcPts val="0"/>
              </a:spcAft>
            </a:pPr>
            <a:r>
              <a:rPr lang="es-ES" dirty="0">
                <a:latin typeface="Candara" pitchFamily="34" charset="0"/>
                <a:ea typeface="Calibri"/>
                <a:cs typeface="Times New Roman"/>
              </a:rPr>
              <a:t>  Para elegir el tema, proponemos  dos actividades complementarias:   </a:t>
            </a:r>
          </a:p>
          <a:p>
            <a:pPr>
              <a:lnSpc>
                <a:spcPct val="115000"/>
              </a:lnSpc>
              <a:spcAft>
                <a:spcPts val="0"/>
              </a:spcAft>
            </a:pPr>
            <a:endParaRPr lang="es-ES" dirty="0">
              <a:latin typeface="Candara" pitchFamily="34" charset="0"/>
              <a:ea typeface="Calibri"/>
              <a:cs typeface="Times New Roman"/>
            </a:endParaRPr>
          </a:p>
          <a:p>
            <a:pPr>
              <a:lnSpc>
                <a:spcPct val="115000"/>
              </a:lnSpc>
              <a:spcAft>
                <a:spcPts val="0"/>
              </a:spcAft>
            </a:pPr>
            <a:r>
              <a:rPr lang="es-ES" dirty="0">
                <a:latin typeface="Candara" pitchFamily="34" charset="0"/>
                <a:ea typeface="Calibri"/>
                <a:cs typeface="Times New Roman"/>
              </a:rPr>
              <a:t> a)Analizar </a:t>
            </a:r>
            <a:r>
              <a:rPr lang="es-ES" i="1" dirty="0">
                <a:latin typeface="Candara" pitchFamily="34" charset="0"/>
                <a:ea typeface="Calibri"/>
                <a:cs typeface="Times New Roman"/>
              </a:rPr>
              <a:t>contenidos y bibliografía</a:t>
            </a:r>
            <a:r>
              <a:rPr lang="es-ES" dirty="0">
                <a:latin typeface="Candara" pitchFamily="34" charset="0"/>
                <a:ea typeface="Calibri"/>
                <a:cs typeface="Times New Roman"/>
              </a:rPr>
              <a:t> que hayan visto en las distintas materias de estudio  </a:t>
            </a:r>
          </a:p>
          <a:p>
            <a:pPr>
              <a:lnSpc>
                <a:spcPct val="115000"/>
              </a:lnSpc>
              <a:spcAft>
                <a:spcPts val="0"/>
              </a:spcAft>
            </a:pPr>
            <a:r>
              <a:rPr lang="es-ES" dirty="0">
                <a:latin typeface="Candara" pitchFamily="34" charset="0"/>
                <a:ea typeface="Calibri"/>
                <a:cs typeface="Times New Roman"/>
              </a:rPr>
              <a:t>    en la carrera </a:t>
            </a:r>
          </a:p>
          <a:p>
            <a:pPr>
              <a:lnSpc>
                <a:spcPct val="115000"/>
              </a:lnSpc>
              <a:spcAft>
                <a:spcPts val="0"/>
              </a:spcAft>
            </a:pPr>
            <a:r>
              <a:rPr lang="es-ES" dirty="0">
                <a:latin typeface="Candara" pitchFamily="34" charset="0"/>
                <a:ea typeface="Calibri"/>
                <a:cs typeface="Times New Roman"/>
              </a:rPr>
              <a:t>b) Discutir con el tutor , con otros docentes,  y profesionales  acerca de posibles    </a:t>
            </a:r>
          </a:p>
          <a:p>
            <a:pPr>
              <a:lnSpc>
                <a:spcPct val="115000"/>
              </a:lnSpc>
              <a:spcAft>
                <a:spcPts val="0"/>
              </a:spcAft>
            </a:pPr>
            <a:r>
              <a:rPr lang="es-ES" dirty="0">
                <a:latin typeface="Candara" pitchFamily="34" charset="0"/>
                <a:ea typeface="Calibri"/>
                <a:cs typeface="Times New Roman"/>
              </a:rPr>
              <a:t>      intereses institucionales , temáticas etc</a:t>
            </a:r>
            <a:r>
              <a:rPr lang="es-ES" sz="1600" dirty="0">
                <a:latin typeface="Verdana"/>
                <a:ea typeface="Calibri"/>
                <a:cs typeface="Times New Roman"/>
              </a:rPr>
              <a:t>.</a:t>
            </a:r>
            <a:endParaRPr lang="es-ES" sz="1600" dirty="0">
              <a:ea typeface="Calibri"/>
              <a:cs typeface="Times New Roman"/>
            </a:endParaRPr>
          </a:p>
          <a:p>
            <a:pPr lvl="0">
              <a:lnSpc>
                <a:spcPct val="115000"/>
              </a:lnSpc>
            </a:pPr>
            <a:endParaRPr lang="es-ES" dirty="0"/>
          </a:p>
        </p:txBody>
      </p:sp>
    </p:spTree>
    <p:extLst>
      <p:ext uri="{BB962C8B-B14F-4D97-AF65-F5344CB8AC3E}">
        <p14:creationId xmlns:p14="http://schemas.microsoft.com/office/powerpoint/2010/main" val="13135953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404664"/>
            <a:ext cx="8352928" cy="3693319"/>
          </a:xfrm>
          <a:prstGeom prst="rect">
            <a:avLst/>
          </a:prstGeom>
          <a:noFill/>
        </p:spPr>
        <p:txBody>
          <a:bodyPr wrap="square" rtlCol="0">
            <a:spAutoFit/>
          </a:bodyPr>
          <a:lstStyle/>
          <a:p>
            <a:endParaRPr lang="es-ES" dirty="0">
              <a:latin typeface="Arial" pitchFamily="34" charset="0"/>
              <a:cs typeface="Arial" pitchFamily="34" charset="0"/>
            </a:endParaRPr>
          </a:p>
          <a:p>
            <a:endParaRPr lang="es-ES" b="1" dirty="0">
              <a:latin typeface="Arial" pitchFamily="34" charset="0"/>
              <a:cs typeface="Arial" pitchFamily="34" charset="0"/>
            </a:endParaRPr>
          </a:p>
          <a:p>
            <a:r>
              <a:rPr lang="es-ES" b="1" i="1" dirty="0" smtClean="0">
                <a:latin typeface="Candara" panose="020E0502030303020204" pitchFamily="34" charset="0"/>
                <a:cs typeface="Arial" pitchFamily="34" charset="0"/>
              </a:rPr>
              <a:t>Inte</a:t>
            </a:r>
            <a:r>
              <a:rPr lang="es-ES" b="1" dirty="0" smtClean="0">
                <a:latin typeface="Candara" panose="020E0502030303020204" pitchFamily="34" charset="0"/>
                <a:cs typeface="Arial" pitchFamily="34" charset="0"/>
              </a:rPr>
              <a:t>nción</a:t>
            </a:r>
            <a:r>
              <a:rPr lang="es-ES" dirty="0" smtClean="0">
                <a:latin typeface="Candara" panose="020E0502030303020204" pitchFamily="34" charset="0"/>
                <a:cs typeface="Arial" pitchFamily="34" charset="0"/>
              </a:rPr>
              <a:t>  </a:t>
            </a:r>
            <a:r>
              <a:rPr lang="es-ES" dirty="0">
                <a:latin typeface="Candara" panose="020E0502030303020204" pitchFamily="34" charset="0"/>
                <a:cs typeface="Arial" pitchFamily="34" charset="0"/>
              </a:rPr>
              <a:t>( Cuantitativo)     Generalizar resultados de una muestra hacia una muestra de población mayor.</a:t>
            </a:r>
          </a:p>
          <a:p>
            <a:r>
              <a:rPr lang="es-ES" b="1" dirty="0">
                <a:latin typeface="Candara" panose="020E0502030303020204" pitchFamily="34" charset="0"/>
                <a:cs typeface="Arial" pitchFamily="34" charset="0"/>
              </a:rPr>
              <a:t> </a:t>
            </a:r>
            <a:r>
              <a:rPr lang="es-ES" b="1" dirty="0" smtClean="0">
                <a:latin typeface="Candara" panose="020E0502030303020204" pitchFamily="34" charset="0"/>
                <a:cs typeface="Arial" pitchFamily="34" charset="0"/>
              </a:rPr>
              <a:t>Intención  </a:t>
            </a:r>
            <a:r>
              <a:rPr lang="es-ES" dirty="0" smtClean="0">
                <a:latin typeface="Candara" panose="020E0502030303020204" pitchFamily="34" charset="0"/>
                <a:cs typeface="Arial" pitchFamily="34" charset="0"/>
              </a:rPr>
              <a:t>( </a:t>
            </a:r>
            <a:r>
              <a:rPr lang="es-ES" dirty="0">
                <a:latin typeface="Candara" panose="020E0502030303020204" pitchFamily="34" charset="0"/>
                <a:cs typeface="Arial" pitchFamily="34" charset="0"/>
              </a:rPr>
              <a:t>Cualitativo)   Comprender la situación del actor o colectivo social y el significado que este </a:t>
            </a:r>
            <a:r>
              <a:rPr lang="es-ES" dirty="0" err="1" smtClean="0">
                <a:latin typeface="Candara" panose="020E0502030303020204" pitchFamily="34" charset="0"/>
                <a:cs typeface="Arial" pitchFamily="34" charset="0"/>
              </a:rPr>
              <a:t>oto</a:t>
            </a:r>
            <a:endParaRPr lang="es-ES" b="1" dirty="0" smtClean="0">
              <a:latin typeface="Candara" panose="020E0502030303020204" pitchFamily="34" charset="0"/>
              <a:cs typeface="Arial" pitchFamily="34" charset="0"/>
            </a:endParaRPr>
          </a:p>
          <a:p>
            <a:r>
              <a:rPr lang="es-ES" b="1" i="1" dirty="0" smtClean="0">
                <a:latin typeface="Candara" panose="020E0502030303020204" pitchFamily="34" charset="0"/>
                <a:cs typeface="Arial" pitchFamily="34" charset="0"/>
              </a:rPr>
              <a:t>Naturaleza del Dato</a:t>
            </a:r>
            <a:r>
              <a:rPr lang="es-ES" i="1" dirty="0" smtClean="0">
                <a:latin typeface="Candara" panose="020E0502030303020204" pitchFamily="34" charset="0"/>
                <a:cs typeface="Arial" pitchFamily="34" charset="0"/>
              </a:rPr>
              <a:t>( enfoque cuantitativo)  Promueve la solidez y el carácter repetible de los </a:t>
            </a:r>
            <a:r>
              <a:rPr lang="es-ES" b="1" i="1" dirty="0" smtClean="0">
                <a:latin typeface="Candara" panose="020E0502030303020204" pitchFamily="34" charset="0"/>
                <a:cs typeface="Arial" pitchFamily="34" charset="0"/>
              </a:rPr>
              <a:t>datos le otorga mayor fiabilidad .</a:t>
            </a:r>
            <a:endParaRPr lang="es-ES" b="1" dirty="0" smtClean="0">
              <a:latin typeface="Candara" panose="020E0502030303020204" pitchFamily="34" charset="0"/>
              <a:cs typeface="Arial" pitchFamily="34" charset="0"/>
            </a:endParaRPr>
          </a:p>
          <a:p>
            <a:r>
              <a:rPr lang="es-ES" b="1" dirty="0" smtClean="0">
                <a:latin typeface="Candara" panose="020E0502030303020204" pitchFamily="34" charset="0"/>
                <a:cs typeface="Arial" pitchFamily="34" charset="0"/>
              </a:rPr>
              <a:t>Naturaleza del Dato</a:t>
            </a:r>
            <a:r>
              <a:rPr lang="es-ES" dirty="0" smtClean="0">
                <a:latin typeface="Candara" panose="020E0502030303020204" pitchFamily="34" charset="0"/>
                <a:cs typeface="Arial" pitchFamily="34" charset="0"/>
              </a:rPr>
              <a:t>( enfoque cualitativo)  Promueve la riqueza y profundidad de los datos, le da mayor validez.</a:t>
            </a:r>
            <a:endParaRPr lang="es-ES" dirty="0">
              <a:latin typeface="Candara" panose="020E0502030303020204" pitchFamily="34" charset="0"/>
              <a:cs typeface="Arial" pitchFamily="34" charset="0"/>
            </a:endParaRPr>
          </a:p>
          <a:p>
            <a:endParaRPr lang="es-ES" dirty="0">
              <a:latin typeface="Arial" pitchFamily="34" charset="0"/>
              <a:cs typeface="Arial" pitchFamily="34" charset="0"/>
            </a:endParaRPr>
          </a:p>
          <a:p>
            <a:endParaRPr lang="es-ES" dirty="0">
              <a:latin typeface="Arial" pitchFamily="34" charset="0"/>
              <a:cs typeface="Arial" pitchFamily="34" charset="0"/>
            </a:endParaRPr>
          </a:p>
          <a:p>
            <a:endParaRPr lang="es-ES" dirty="0">
              <a:latin typeface="Arial" pitchFamily="34" charset="0"/>
              <a:cs typeface="Arial" pitchFamily="34" charset="0"/>
            </a:endParaRPr>
          </a:p>
        </p:txBody>
      </p:sp>
    </p:spTree>
    <p:extLst>
      <p:ext uri="{BB962C8B-B14F-4D97-AF65-F5344CB8AC3E}">
        <p14:creationId xmlns:p14="http://schemas.microsoft.com/office/powerpoint/2010/main" val="17533722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7544" y="1268760"/>
            <a:ext cx="6390456" cy="2592569"/>
          </a:xfrm>
          <a:prstGeom prst="rect">
            <a:avLst/>
          </a:prstGeom>
        </p:spPr>
        <p:txBody>
          <a:bodyPr wrap="square">
            <a:spAutoFit/>
          </a:bodyPr>
          <a:lstStyle/>
          <a:p>
            <a:pPr>
              <a:lnSpc>
                <a:spcPct val="115000"/>
              </a:lnSpc>
              <a:spcAft>
                <a:spcPts val="1000"/>
              </a:spcAft>
            </a:pPr>
            <a:endParaRPr lang="es-UY" dirty="0">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dirty="0">
                <a:latin typeface="Candara" panose="020E0502030303020204" pitchFamily="34" charset="0"/>
                <a:ea typeface="Calibri" panose="020F0502020204030204" pitchFamily="34" charset="0"/>
                <a:cs typeface="Times New Roman" panose="02020603050405020304" pitchFamily="18" charset="0"/>
              </a:rPr>
              <a:t> Especificar el modo en que se llevará a cabo el proceso, dando cuenta del enfoque y las técnicas de recolección de datos.</a:t>
            </a:r>
            <a:endParaRPr lang="es-UY" dirty="0">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dirty="0">
                <a:latin typeface="Candara" panose="020E0502030303020204" pitchFamily="34" charset="0"/>
                <a:ea typeface="Calibri" panose="020F0502020204030204" pitchFamily="34" charset="0"/>
                <a:cs typeface="Times New Roman" panose="02020603050405020304" pitchFamily="18" charset="0"/>
              </a:rPr>
              <a:t>Debes explicar como diseñaste tu investigación y qué procedimientos fueron empleados para seleccionar la muestra y hay que detallar   las unidades de observación y como se comportaron las variables de estudio</a:t>
            </a:r>
            <a:r>
              <a:rPr lang="es-ES" dirty="0">
                <a:latin typeface="Verdana" panose="020B0604030504040204" pitchFamily="34" charset="0"/>
                <a:ea typeface="Calibri" panose="020F0502020204030204" pitchFamily="34" charset="0"/>
                <a:cs typeface="Times New Roman" panose="02020603050405020304" pitchFamily="18" charset="0"/>
              </a:rPr>
              <a:t>.</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827584" y="620688"/>
            <a:ext cx="7920880" cy="461665"/>
          </a:xfrm>
          <a:prstGeom prst="rect">
            <a:avLst/>
          </a:prstGeom>
          <a:noFill/>
        </p:spPr>
        <p:txBody>
          <a:bodyPr wrap="square" rtlCol="0">
            <a:spAutoFit/>
          </a:bodyPr>
          <a:lstStyle/>
          <a:p>
            <a:r>
              <a:rPr lang="es-UY" sz="2400" b="1" dirty="0" smtClean="0">
                <a:solidFill>
                  <a:srgbClr val="FFFF00"/>
                </a:solidFill>
              </a:rPr>
              <a:t>6.1.Diseño  de la muestra</a:t>
            </a:r>
            <a:endParaRPr lang="es-UY" sz="2400" b="1" dirty="0">
              <a:solidFill>
                <a:srgbClr val="FFFF00"/>
              </a:solidFill>
            </a:endParaRPr>
          </a:p>
        </p:txBody>
      </p:sp>
    </p:spTree>
    <p:extLst>
      <p:ext uri="{BB962C8B-B14F-4D97-AF65-F5344CB8AC3E}">
        <p14:creationId xmlns:p14="http://schemas.microsoft.com/office/powerpoint/2010/main" val="29060967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1064507"/>
            <a:ext cx="8136904" cy="2623795"/>
          </a:xfrm>
          <a:prstGeom prst="rect">
            <a:avLst/>
          </a:prstGeom>
        </p:spPr>
        <p:txBody>
          <a:bodyPr wrap="square">
            <a:spAutoFit/>
          </a:bodyPr>
          <a:lstStyle/>
          <a:p>
            <a:pPr>
              <a:lnSpc>
                <a:spcPct val="115000"/>
              </a:lnSpc>
              <a:spcAft>
                <a:spcPts val="1000"/>
              </a:spcAft>
            </a:pPr>
            <a:r>
              <a:rPr lang="es-ES" i="1" dirty="0">
                <a:solidFill>
                  <a:srgbClr val="FFFF00"/>
                </a:solidFill>
                <a:latin typeface="Verdana" panose="020B0604030504040204" pitchFamily="34" charset="0"/>
                <a:ea typeface="Calibri" panose="020F0502020204030204" pitchFamily="34" charset="0"/>
                <a:cs typeface="Times New Roman" panose="02020603050405020304" pitchFamily="18" charset="0"/>
              </a:rPr>
              <a:t>Enfoque cuantitativo y/ o cualitativo</a:t>
            </a:r>
            <a:r>
              <a:rPr lang="es-ES" dirty="0">
                <a:latin typeface="Verdana" panose="020B0604030504040204" pitchFamily="34" charset="0"/>
                <a:ea typeface="Calibri" panose="020F0502020204030204" pitchFamily="34" charset="0"/>
                <a:cs typeface="Times New Roman" panose="02020603050405020304" pitchFamily="18" charset="0"/>
              </a:rPr>
              <a:t>.</a:t>
            </a:r>
            <a:endParaRPr lang="es-UY"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dirty="0">
                <a:latin typeface="Candara" panose="020E0502030303020204" pitchFamily="34" charset="0"/>
                <a:ea typeface="Calibri" panose="020F0502020204030204" pitchFamily="34" charset="0"/>
                <a:cs typeface="Times New Roman" panose="02020603050405020304" pitchFamily="18" charset="0"/>
              </a:rPr>
              <a:t>Si fue un estudio cuantitativo cuál fue el valor promedio de variables en términos estadísticos.   El nivel de confianza de  instrumentos aplicados.</a:t>
            </a:r>
            <a:endParaRPr lang="es-UY" dirty="0">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dirty="0">
                <a:latin typeface="Candara" panose="020E0502030303020204" pitchFamily="34" charset="0"/>
                <a:ea typeface="Calibri" panose="020F0502020204030204" pitchFamily="34" charset="0"/>
                <a:cs typeface="Times New Roman" panose="02020603050405020304" pitchFamily="18" charset="0"/>
              </a:rPr>
              <a:t>Es importante destacar materiales y materiales de recolección para proveer  datos observables, medibles y confiables como gráficas.</a:t>
            </a:r>
            <a:endParaRPr lang="es-UY" dirty="0">
              <a:latin typeface="Candara" panose="020E0502030303020204" pitchFamily="34" charset="0"/>
              <a:ea typeface="Calibri" panose="020F0502020204030204" pitchFamily="34" charset="0"/>
              <a:cs typeface="Times New Roman" panose="02020603050405020304" pitchFamily="18" charset="0"/>
            </a:endParaRPr>
          </a:p>
          <a:p>
            <a:r>
              <a:rPr lang="es-ES" dirty="0">
                <a:latin typeface="Candara" panose="020E0502030303020204" pitchFamily="34" charset="0"/>
                <a:ea typeface="Calibri" panose="020F0502020204030204" pitchFamily="34" charset="0"/>
                <a:cs typeface="Times New Roman" panose="02020603050405020304" pitchFamily="18" charset="0"/>
              </a:rPr>
              <a:t>  Procedimiento: tipo de investigación, población, instrumentos de recolección de datos, recursos humanos , materiales y </a:t>
            </a:r>
            <a:r>
              <a:rPr lang="es-ES" dirty="0" smtClean="0">
                <a:latin typeface="Candara" panose="020E0502030303020204" pitchFamily="34" charset="0"/>
                <a:ea typeface="Calibri" panose="020F0502020204030204" pitchFamily="34" charset="0"/>
                <a:cs typeface="Times New Roman" panose="02020603050405020304" pitchFamily="18" charset="0"/>
              </a:rPr>
              <a:t>financieros.</a:t>
            </a:r>
            <a:endParaRPr lang="es-UY" dirty="0">
              <a:latin typeface="Candara" panose="020E0502030303020204" pitchFamily="34" charset="0"/>
            </a:endParaRPr>
          </a:p>
        </p:txBody>
      </p:sp>
    </p:spTree>
    <p:extLst>
      <p:ext uri="{BB962C8B-B14F-4D97-AF65-F5344CB8AC3E}">
        <p14:creationId xmlns:p14="http://schemas.microsoft.com/office/powerpoint/2010/main" val="33119046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404664"/>
            <a:ext cx="8208912" cy="2135456"/>
          </a:xfrm>
          <a:prstGeom prst="rect">
            <a:avLst/>
          </a:prstGeom>
        </p:spPr>
        <p:txBody>
          <a:bodyPr wrap="square">
            <a:spAutoFit/>
          </a:bodyPr>
          <a:lstStyle/>
          <a:p>
            <a:pPr>
              <a:lnSpc>
                <a:spcPct val="115000"/>
              </a:lnSpc>
              <a:spcAft>
                <a:spcPts val="1000"/>
              </a:spcAft>
            </a:pPr>
            <a:r>
              <a:rPr lang="es-ES" dirty="0">
                <a:latin typeface="Candara" panose="020E0502030303020204" pitchFamily="34" charset="0"/>
                <a:ea typeface="Calibri" panose="020F0502020204030204" pitchFamily="34" charset="0"/>
                <a:cs typeface="Times New Roman" panose="02020603050405020304" pitchFamily="18" charset="0"/>
              </a:rPr>
              <a:t>En síntesis, lo que hay que explicar es  cómo y a través de qué  medios realizarás la investigación.  </a:t>
            </a:r>
            <a:endParaRPr lang="es-UY" dirty="0">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dirty="0">
                <a:latin typeface="Candara" panose="020E0502030303020204" pitchFamily="34" charset="0"/>
                <a:ea typeface="Calibri" panose="020F0502020204030204" pitchFamily="34" charset="0"/>
                <a:cs typeface="Times New Roman" panose="02020603050405020304" pitchFamily="18" charset="0"/>
              </a:rPr>
              <a:t>Entrevistas  planificadas a los diferentes participantes  involucrados en tu temática.</a:t>
            </a:r>
            <a:endParaRPr lang="es-UY" dirty="0">
              <a:latin typeface="Candara" panose="020E0502030303020204" pitchFamily="34" charset="0"/>
              <a:ea typeface="Calibri" panose="020F0502020204030204" pitchFamily="34" charset="0"/>
              <a:cs typeface="Times New Roman" panose="02020603050405020304" pitchFamily="18" charset="0"/>
            </a:endParaRPr>
          </a:p>
          <a:p>
            <a:r>
              <a:rPr lang="es-ES" dirty="0">
                <a:latin typeface="Candara" panose="020E0502030303020204" pitchFamily="34" charset="0"/>
                <a:ea typeface="Calibri" panose="020F0502020204030204" pitchFamily="34" charset="0"/>
                <a:cs typeface="Times New Roman" panose="02020603050405020304" pitchFamily="18" charset="0"/>
              </a:rPr>
              <a:t>Pensar  que acciones emprenderás para alcanzar los resultados  esperados, teniendo presente las metas. Pensar los tiempos que nos llevará cada etapa y en qué momento conviene </a:t>
            </a:r>
            <a:r>
              <a:rPr lang="es-ES" dirty="0" smtClean="0">
                <a:latin typeface="Candara" panose="020E0502030303020204" pitchFamily="34" charset="0"/>
                <a:ea typeface="Calibri" panose="020F0502020204030204" pitchFamily="34" charset="0"/>
                <a:cs typeface="Times New Roman" panose="02020603050405020304" pitchFamily="18" charset="0"/>
              </a:rPr>
              <a:t>realizarla.</a:t>
            </a:r>
            <a:endParaRPr lang="es-UY" dirty="0">
              <a:latin typeface="Candara" panose="020E0502030303020204" pitchFamily="34" charset="0"/>
            </a:endParaRPr>
          </a:p>
        </p:txBody>
      </p:sp>
      <p:sp>
        <p:nvSpPr>
          <p:cNvPr id="3" name="Rectángulo 2"/>
          <p:cNvSpPr/>
          <p:nvPr/>
        </p:nvSpPr>
        <p:spPr>
          <a:xfrm>
            <a:off x="611560" y="2852936"/>
            <a:ext cx="7992888" cy="1494768"/>
          </a:xfrm>
          <a:prstGeom prst="rect">
            <a:avLst/>
          </a:prstGeom>
        </p:spPr>
        <p:txBody>
          <a:bodyPr wrap="square">
            <a:spAutoFit/>
          </a:bodyPr>
          <a:lstStyle/>
          <a:p>
            <a:pPr>
              <a:lnSpc>
                <a:spcPct val="115000"/>
              </a:lnSpc>
              <a:spcAft>
                <a:spcPts val="1000"/>
              </a:spcAft>
            </a:pPr>
            <a:r>
              <a:rPr lang="es-ES" dirty="0">
                <a:latin typeface="Candara" panose="020E0502030303020204" pitchFamily="34" charset="0"/>
                <a:ea typeface="Calibri" panose="020F0502020204030204" pitchFamily="34" charset="0"/>
                <a:cs typeface="Times New Roman" panose="02020603050405020304" pitchFamily="18" charset="0"/>
              </a:rPr>
              <a:t>Conviene guiarse por el Objetivo </a:t>
            </a:r>
            <a:r>
              <a:rPr lang="es-ES" dirty="0" err="1">
                <a:latin typeface="Candara" panose="020E0502030303020204" pitchFamily="34" charset="0"/>
                <a:ea typeface="Calibri" panose="020F0502020204030204" pitchFamily="34" charset="0"/>
                <a:cs typeface="Times New Roman" panose="02020603050405020304" pitchFamily="18" charset="0"/>
              </a:rPr>
              <a:t>gral.</a:t>
            </a:r>
            <a:r>
              <a:rPr lang="es-ES" dirty="0">
                <a:latin typeface="Candara" panose="020E0502030303020204" pitchFamily="34" charset="0"/>
                <a:ea typeface="Calibri" panose="020F0502020204030204" pitchFamily="34" charset="0"/>
                <a:cs typeface="Times New Roman" panose="02020603050405020304" pitchFamily="18" charset="0"/>
              </a:rPr>
              <a:t> y después  guiarnos por cada uno de los procesos para cumplir con los objetivos </a:t>
            </a:r>
            <a:r>
              <a:rPr lang="es-ES" dirty="0" smtClean="0">
                <a:latin typeface="Candara" panose="020E0502030303020204" pitchFamily="34" charset="0"/>
                <a:ea typeface="Calibri" panose="020F0502020204030204" pitchFamily="34" charset="0"/>
                <a:cs typeface="Times New Roman" panose="02020603050405020304" pitchFamily="18" charset="0"/>
              </a:rPr>
              <a:t>específicos.</a:t>
            </a:r>
            <a:endParaRPr lang="es-UY" dirty="0">
              <a:latin typeface="Candara" panose="020E0502030303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endParaRPr lang="es-UY" dirty="0" smtClean="0">
              <a:latin typeface="Candara" panose="020E0502030303020204" pitchFamily="34" charset="0"/>
              <a:ea typeface="Calibri" panose="020F0502020204030204" pitchFamily="34" charset="0"/>
              <a:cs typeface="Times New Roman" panose="02020603050405020304" pitchFamily="18" charset="0"/>
            </a:endParaRPr>
          </a:p>
          <a:p>
            <a:pPr lvl="0">
              <a:lnSpc>
                <a:spcPct val="115000"/>
              </a:lnSpc>
              <a:spcAft>
                <a:spcPts val="0"/>
              </a:spcAft>
            </a:pPr>
            <a:endParaRPr lang="es-UY" dirty="0" smtClean="0">
              <a:latin typeface="Candara" panose="020E050203030302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683568" y="3862672"/>
            <a:ext cx="6174432" cy="1047979"/>
          </a:xfrm>
          <a:prstGeom prst="rect">
            <a:avLst/>
          </a:prstGeom>
        </p:spPr>
        <p:txBody>
          <a:bodyPr wrap="square">
            <a:spAutoFit/>
          </a:bodyPr>
          <a:lstStyle/>
          <a:p>
            <a:pPr>
              <a:lnSpc>
                <a:spcPct val="115000"/>
              </a:lnSpc>
              <a:spcAft>
                <a:spcPts val="1000"/>
              </a:spcAft>
            </a:pPr>
            <a:r>
              <a:rPr lang="es-ES" dirty="0">
                <a:latin typeface="Candara" panose="020E0502030303020204" pitchFamily="34" charset="0"/>
                <a:ea typeface="Calibri" panose="020F0502020204030204" pitchFamily="34" charset="0"/>
                <a:cs typeface="Times New Roman" panose="02020603050405020304" pitchFamily="18" charset="0"/>
              </a:rPr>
              <a:t>En el proceso </a:t>
            </a:r>
            <a:r>
              <a:rPr lang="es-ES" i="1" dirty="0">
                <a:latin typeface="Candara" panose="020E0502030303020204" pitchFamily="34" charset="0"/>
                <a:ea typeface="Calibri" panose="020F0502020204030204" pitchFamily="34" charset="0"/>
                <a:cs typeface="Times New Roman" panose="02020603050405020304" pitchFamily="18" charset="0"/>
              </a:rPr>
              <a:t>cualitativo,</a:t>
            </a:r>
            <a:r>
              <a:rPr lang="es-ES" dirty="0">
                <a:latin typeface="Candara" panose="020E0502030303020204" pitchFamily="34" charset="0"/>
                <a:ea typeface="Calibri" panose="020F0502020204030204" pitchFamily="34" charset="0"/>
                <a:cs typeface="Times New Roman" panose="02020603050405020304" pitchFamily="18" charset="0"/>
              </a:rPr>
              <a:t> la muestra, l a recolección y el análisis son fases que se realizan prácticamente de manera simultánea.</a:t>
            </a:r>
            <a:endParaRPr lang="es-UY" sz="1600" dirty="0">
              <a:effectLst/>
              <a:latin typeface="Candara" panose="020E05020303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5063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1184027"/>
            <a:ext cx="8352928" cy="2238626"/>
          </a:xfrm>
          <a:prstGeom prst="rect">
            <a:avLst/>
          </a:prstGeom>
        </p:spPr>
        <p:txBody>
          <a:bodyPr wrap="square">
            <a:spAutoFit/>
          </a:bodyPr>
          <a:lstStyle/>
          <a:p>
            <a:pPr>
              <a:lnSpc>
                <a:spcPct val="115000"/>
              </a:lnSpc>
              <a:spcAft>
                <a:spcPts val="1000"/>
              </a:spcAft>
            </a:pPr>
            <a:r>
              <a:rPr lang="es-ES" dirty="0">
                <a:latin typeface="Candara" panose="020E0502030303020204" pitchFamily="34" charset="0"/>
                <a:ea typeface="Calibri" panose="020F0502020204030204" pitchFamily="34" charset="0"/>
                <a:cs typeface="Times New Roman" panose="02020603050405020304" pitchFamily="18" charset="0"/>
              </a:rPr>
              <a:t>Posee las siguientes características:</a:t>
            </a:r>
            <a:endParaRPr lang="es-UY" dirty="0">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dirty="0">
                <a:latin typeface="Candara" panose="020E0502030303020204" pitchFamily="34" charset="0"/>
                <a:ea typeface="Calibri" panose="020F0502020204030204" pitchFamily="34" charset="0"/>
                <a:cs typeface="Times New Roman" panose="02020603050405020304" pitchFamily="18" charset="0"/>
              </a:rPr>
              <a:t>El/La investigadora plantea un problema, pero no sigue un proceso  claramente definido. Sus planteamientos no son tan específicos como en el enfoque cuantitativo y las preguntas no se han definido por completo. </a:t>
            </a:r>
            <a:endParaRPr lang="es-UY" dirty="0">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dirty="0">
                <a:latin typeface="Candara" panose="020E0502030303020204" pitchFamily="34" charset="0"/>
                <a:ea typeface="Calibri" panose="020F0502020204030204" pitchFamily="34" charset="0"/>
                <a:cs typeface="Times New Roman" panose="02020603050405020304" pitchFamily="18" charset="0"/>
              </a:rPr>
              <a:t>En el proceso</a:t>
            </a:r>
            <a:r>
              <a:rPr lang="es-ES" i="1" dirty="0">
                <a:latin typeface="Candara" panose="020E0502030303020204" pitchFamily="34" charset="0"/>
                <a:ea typeface="Calibri" panose="020F0502020204030204" pitchFamily="34" charset="0"/>
                <a:cs typeface="Times New Roman" panose="02020603050405020304" pitchFamily="18" charset="0"/>
              </a:rPr>
              <a:t> cualitativo </a:t>
            </a:r>
            <a:r>
              <a:rPr lang="es-ES" dirty="0">
                <a:latin typeface="Candara" panose="020E0502030303020204" pitchFamily="34" charset="0"/>
                <a:ea typeface="Calibri" panose="020F0502020204030204" pitchFamily="34" charset="0"/>
                <a:cs typeface="Times New Roman" panose="02020603050405020304" pitchFamily="18" charset="0"/>
              </a:rPr>
              <a:t>las investigaciones se basan más en una lógica. Y proceso inductivo( explorar,  y describir) Van de lo particular a lo general</a:t>
            </a:r>
            <a:r>
              <a:rPr lang="es-ES" dirty="0">
                <a:latin typeface="Verdana" panose="020B0604030504040204" pitchFamily="34" charset="0"/>
                <a:ea typeface="Calibri" panose="020F0502020204030204" pitchFamily="34" charset="0"/>
                <a:cs typeface="Times New Roman" panose="02020603050405020304" pitchFamily="18" charset="0"/>
              </a:rPr>
              <a:t>. </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92602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528" y="1052736"/>
            <a:ext cx="8496944" cy="4560736"/>
          </a:xfrm>
          <a:prstGeom prst="rect">
            <a:avLst/>
          </a:prstGeom>
        </p:spPr>
        <p:txBody>
          <a:bodyPr wrap="square">
            <a:spAutoFit/>
          </a:bodyPr>
          <a:lstStyle/>
          <a:p>
            <a:pPr marL="285750" indent="-285750">
              <a:lnSpc>
                <a:spcPct val="115000"/>
              </a:lnSpc>
              <a:spcAft>
                <a:spcPts val="1000"/>
              </a:spcAft>
              <a:buFont typeface="Wingdings" panose="05000000000000000000" pitchFamily="2" charset="2"/>
              <a:buChar char="ü"/>
            </a:pPr>
            <a:r>
              <a:rPr lang="es-ES" dirty="0">
                <a:latin typeface="Candara" panose="020E0502030303020204" pitchFamily="34" charset="0"/>
                <a:ea typeface="Calibri" panose="020F0502020204030204" pitchFamily="34" charset="0"/>
                <a:cs typeface="Times New Roman" panose="02020603050405020304" pitchFamily="18" charset="0"/>
              </a:rPr>
              <a:t>Entrevista a una persona, analiza datos, saca conclusiones, después entrevista a otro, saca conclusiones de nuevo. Caso por caso y llega a una perspectiva </a:t>
            </a:r>
            <a:r>
              <a:rPr lang="es-ES" dirty="0" err="1">
                <a:latin typeface="Candara" panose="020E0502030303020204" pitchFamily="34" charset="0"/>
                <a:ea typeface="Calibri" panose="020F0502020204030204" pitchFamily="34" charset="0"/>
                <a:cs typeface="Times New Roman" panose="02020603050405020304" pitchFamily="18" charset="0"/>
              </a:rPr>
              <a:t>gral.</a:t>
            </a:r>
            <a:r>
              <a:rPr lang="es-ES" dirty="0">
                <a:latin typeface="Candara" panose="020E0502030303020204" pitchFamily="34" charset="0"/>
                <a:ea typeface="Calibri" panose="020F0502020204030204" pitchFamily="34" charset="0"/>
                <a:cs typeface="Times New Roman" panose="02020603050405020304" pitchFamily="18" charset="0"/>
              </a:rPr>
              <a:t> El investigador  hace recolección de datos no estandarizados. No estadístico</a:t>
            </a:r>
            <a:r>
              <a:rPr lang="es-ES" dirty="0">
                <a:latin typeface="Verdana" panose="020B0604030504040204" pitchFamily="34" charset="0"/>
                <a:ea typeface="Calibri" panose="020F0502020204030204" pitchFamily="34" charset="0"/>
                <a:cs typeface="Times New Roman" panose="02020603050405020304" pitchFamily="18" charset="0"/>
              </a:rPr>
              <a:t>. </a:t>
            </a:r>
            <a:endParaRPr lang="es-ES" dirty="0" smtClean="0">
              <a:latin typeface="Verdana" panose="020B060403050404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ü"/>
            </a:pPr>
            <a:endParaRPr lang="es-ES" dirty="0">
              <a:latin typeface="Verdana" panose="020B060403050404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ü"/>
            </a:pPr>
            <a:r>
              <a:rPr lang="es-ES" dirty="0" smtClean="0"/>
              <a:t>     Se </a:t>
            </a:r>
            <a:r>
              <a:rPr lang="es-ES" dirty="0"/>
              <a:t>obtienen perspectivas y puntos de vista de los participantes.( emociones , experiencias, significados y otros aspectos subjetivos). Pregunta cuestiones abiertas. </a:t>
            </a:r>
            <a:endParaRPr lang="es-ES" dirty="0" smtClean="0"/>
          </a:p>
          <a:p>
            <a:pPr marL="285750" indent="-285750">
              <a:buFont typeface="Wingdings" panose="05000000000000000000" pitchFamily="2" charset="2"/>
              <a:buChar char="ü"/>
            </a:pPr>
            <a:endParaRPr lang="es-UY" dirty="0"/>
          </a:p>
          <a:p>
            <a:pPr marL="285750" indent="-285750">
              <a:buFont typeface="Wingdings" panose="05000000000000000000" pitchFamily="2" charset="2"/>
              <a:buChar char="ü"/>
            </a:pPr>
            <a:r>
              <a:rPr lang="es-ES" dirty="0"/>
              <a:t>Utiliza técnicas como observación no estructurada, entrevistas abiertas, discusión en grupo. , registros de  historias de vida e introspección con grupos o comunidades.</a:t>
            </a:r>
            <a:endParaRPr lang="es-UY" dirty="0"/>
          </a:p>
          <a:p>
            <a:pPr marL="285750" indent="-285750">
              <a:lnSpc>
                <a:spcPct val="115000"/>
              </a:lnSpc>
              <a:spcAft>
                <a:spcPts val="1000"/>
              </a:spcAft>
              <a:buFont typeface="Wingdings" panose="05000000000000000000" pitchFamily="2" charset="2"/>
              <a:buChar char="ü"/>
            </a:pPr>
            <a:endParaRPr lang="es-ES" dirty="0" smtClean="0">
              <a:latin typeface="Verdana" panose="020B060403050404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ü"/>
            </a:pPr>
            <a:endParaRPr lang="es-ES" sz="1600" dirty="0">
              <a:effectLst/>
              <a:latin typeface="Verdana" panose="020B060403050404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ü"/>
            </a:pPr>
            <a:endParaRPr lang="es-ES" sz="1600" dirty="0" smtClean="0">
              <a:latin typeface="Verdana" panose="020B060403050404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s-ES" sz="16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84668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83568" y="1257124"/>
            <a:ext cx="8208912" cy="4224233"/>
          </a:xfrm>
          <a:prstGeom prst="rect">
            <a:avLst/>
          </a:prstGeom>
        </p:spPr>
        <p:txBody>
          <a:bodyPr wrap="square">
            <a:spAutoFit/>
          </a:bodyPr>
          <a:lstStyle/>
          <a:p>
            <a:pPr>
              <a:lnSpc>
                <a:spcPct val="115000"/>
              </a:lnSpc>
              <a:spcAft>
                <a:spcPts val="1000"/>
              </a:spcAft>
            </a:pPr>
            <a:r>
              <a:rPr lang="es-ES" sz="2000" b="1" dirty="0">
                <a:latin typeface="Verdana" panose="020B0604030504040204" pitchFamily="34" charset="0"/>
                <a:ea typeface="Calibri" panose="020F0502020204030204" pitchFamily="34" charset="0"/>
                <a:cs typeface="Times New Roman" panose="02020603050405020304" pitchFamily="18" charset="0"/>
              </a:rPr>
              <a:t> </a:t>
            </a:r>
            <a:endParaRPr lang="es-UY" sz="2400" dirty="0">
              <a:solidFill>
                <a:srgbClr val="FFFF00"/>
              </a:solidFill>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2400" b="1" dirty="0" smtClean="0">
                <a:solidFill>
                  <a:srgbClr val="FFFF00"/>
                </a:solidFill>
                <a:latin typeface="Candara" panose="020E0502030303020204" pitchFamily="34" charset="0"/>
                <a:ea typeface="Calibri" panose="020F0502020204030204" pitchFamily="34" charset="0"/>
                <a:cs typeface="Times New Roman" panose="02020603050405020304" pitchFamily="18" charset="0"/>
              </a:rPr>
              <a:t>7.  </a:t>
            </a:r>
            <a:r>
              <a:rPr lang="es-ES" sz="2400" b="1" dirty="0">
                <a:solidFill>
                  <a:srgbClr val="FFFF00"/>
                </a:solidFill>
                <a:latin typeface="Candara" panose="020E0502030303020204" pitchFamily="34" charset="0"/>
                <a:ea typeface="Calibri" panose="020F0502020204030204" pitchFamily="34" charset="0"/>
                <a:cs typeface="Times New Roman" panose="02020603050405020304" pitchFamily="18" charset="0"/>
              </a:rPr>
              <a:t>Cronología</a:t>
            </a:r>
            <a:endParaRPr lang="es-UY" sz="2400" dirty="0">
              <a:solidFill>
                <a:srgbClr val="FFFF00"/>
              </a:solidFill>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dirty="0">
                <a:latin typeface="Candara" panose="020E0502030303020204" pitchFamily="34" charset="0"/>
                <a:ea typeface="Calibri" panose="020F0502020204030204" pitchFamily="34" charset="0"/>
                <a:cs typeface="Times New Roman" panose="02020603050405020304" pitchFamily="18" charset="0"/>
              </a:rPr>
              <a:t>Distribución en el tiempo de las tareas propuestas para el desarrollo de la investigación.</a:t>
            </a:r>
            <a:endParaRPr lang="es-UY" sz="1600" dirty="0">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sz="2000" b="1" dirty="0">
                <a:solidFill>
                  <a:srgbClr val="FFFF00"/>
                </a:solidFill>
                <a:latin typeface="Verdana" panose="020B0604030504040204" pitchFamily="34" charset="0"/>
                <a:ea typeface="Calibri" panose="020F0502020204030204" pitchFamily="34" charset="0"/>
                <a:cs typeface="Times New Roman" panose="02020603050405020304" pitchFamily="18" charset="0"/>
              </a:rPr>
              <a:t>8</a:t>
            </a:r>
            <a:r>
              <a:rPr lang="es-ES" sz="2000" b="1" dirty="0" smtClean="0">
                <a:solidFill>
                  <a:srgbClr val="FFFF00"/>
                </a:solidFill>
                <a:latin typeface="Verdana" panose="020B0604030504040204" pitchFamily="34" charset="0"/>
                <a:ea typeface="Calibri" panose="020F0502020204030204" pitchFamily="34" charset="0"/>
                <a:cs typeface="Times New Roman" panose="02020603050405020304" pitchFamily="18" charset="0"/>
              </a:rPr>
              <a:t>. </a:t>
            </a:r>
            <a:r>
              <a:rPr lang="es-ES" sz="2400" b="1" dirty="0">
                <a:solidFill>
                  <a:srgbClr val="FFFF00"/>
                </a:solidFill>
                <a:latin typeface="Candara" panose="020E0502030303020204" pitchFamily="34" charset="0"/>
                <a:ea typeface="Calibri" panose="020F0502020204030204" pitchFamily="34" charset="0"/>
                <a:cs typeface="Times New Roman" panose="02020603050405020304" pitchFamily="18" charset="0"/>
              </a:rPr>
              <a:t>Bibliografía</a:t>
            </a:r>
            <a:endParaRPr lang="es-UY" sz="2400" dirty="0">
              <a:solidFill>
                <a:srgbClr val="FFFF00"/>
              </a:solidFill>
              <a:latin typeface="Candara" panose="020E0502030303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dirty="0">
                <a:latin typeface="Candara" panose="020E0502030303020204" pitchFamily="34" charset="0"/>
                <a:ea typeface="Calibri" panose="020F0502020204030204" pitchFamily="34" charset="0"/>
                <a:cs typeface="Times New Roman" panose="02020603050405020304" pitchFamily="18" charset="0"/>
              </a:rPr>
              <a:t>Lista de fuentes, secundarias , terciarias, consultadas hasta el momento para completar el proyecto. Del TG</a:t>
            </a:r>
            <a:r>
              <a:rPr lang="es-ES" dirty="0">
                <a:solidFill>
                  <a:srgbClr val="FFFF00"/>
                </a:solidFill>
                <a:latin typeface="Verdana" panose="020B0604030504040204" pitchFamily="34" charset="0"/>
                <a:ea typeface="Calibri" panose="020F0502020204030204" pitchFamily="34" charset="0"/>
                <a:cs typeface="Times New Roman" panose="02020603050405020304" pitchFamily="18" charset="0"/>
              </a:rPr>
              <a:t>.</a:t>
            </a:r>
            <a:endParaRPr lang="es-UY" sz="16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ES" b="1" dirty="0" smtClean="0">
                <a:solidFill>
                  <a:srgbClr val="FFFF00"/>
                </a:solidFill>
                <a:latin typeface="Verdana" panose="020B0604030504040204" pitchFamily="34" charset="0"/>
                <a:ea typeface="Calibri" panose="020F0502020204030204" pitchFamily="34" charset="0"/>
                <a:cs typeface="Times New Roman" panose="02020603050405020304" pitchFamily="18" charset="0"/>
              </a:rPr>
              <a:t>9. </a:t>
            </a:r>
            <a:r>
              <a:rPr lang="es-ES" b="1" dirty="0" smtClean="0">
                <a:solidFill>
                  <a:srgbClr val="FFFF00"/>
                </a:solidFill>
                <a:latin typeface="Verdana" panose="020B0604030504040204" pitchFamily="34" charset="0"/>
                <a:ea typeface="Calibri" panose="020F0502020204030204" pitchFamily="34" charset="0"/>
                <a:cs typeface="Times New Roman" panose="02020603050405020304" pitchFamily="18" charset="0"/>
              </a:rPr>
              <a:t>Anexos</a:t>
            </a:r>
          </a:p>
          <a:p>
            <a:pPr>
              <a:lnSpc>
                <a:spcPct val="115000"/>
              </a:lnSpc>
              <a:spcAft>
                <a:spcPts val="1000"/>
              </a:spcAft>
            </a:pPr>
            <a:r>
              <a:rPr lang="es-ES" sz="1600" b="1" dirty="0" smtClean="0">
                <a:effectLst/>
                <a:latin typeface="Verdana" panose="020B0604030504040204" pitchFamily="34" charset="0"/>
                <a:ea typeface="Calibri" panose="020F0502020204030204" pitchFamily="34" charset="0"/>
                <a:cs typeface="Times New Roman" panose="02020603050405020304" pitchFamily="18" charset="0"/>
              </a:rPr>
              <a:t>Entrevistas, campañas , material de apoyo.  </a:t>
            </a:r>
            <a:r>
              <a:rPr lang="es-ES" sz="1600" b="1" dirty="0" err="1" smtClean="0">
                <a:effectLst/>
                <a:latin typeface="Verdana" panose="020B0604030504040204" pitchFamily="34" charset="0"/>
                <a:ea typeface="Calibri" panose="020F0502020204030204" pitchFamily="34" charset="0"/>
                <a:cs typeface="Times New Roman" panose="02020603050405020304" pitchFamily="18" charset="0"/>
              </a:rPr>
              <a:t>Merchandising</a:t>
            </a:r>
            <a:r>
              <a:rPr lang="es-ES" sz="1600" b="1" dirty="0">
                <a:latin typeface="Verdana" panose="020B0604030504040204" pitchFamily="34" charset="0"/>
                <a:ea typeface="Calibri" panose="020F0502020204030204" pitchFamily="34" charset="0"/>
                <a:cs typeface="Times New Roman" panose="02020603050405020304" pitchFamily="18" charset="0"/>
              </a:rPr>
              <a:t> </a:t>
            </a:r>
            <a:r>
              <a:rPr lang="es-ES" sz="1600" b="1" dirty="0" smtClean="0">
                <a:latin typeface="Verdana" panose="020B0604030504040204" pitchFamily="34" charset="0"/>
                <a:ea typeface="Calibri" panose="020F0502020204030204" pitchFamily="34" charset="0"/>
                <a:cs typeface="Times New Roman" panose="02020603050405020304" pitchFamily="18" charset="0"/>
              </a:rPr>
              <a:t>de la marca , encuestas , avisos .</a:t>
            </a:r>
            <a:endParaRPr lang="es-UY"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24095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8421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260648"/>
            <a:ext cx="8568952" cy="10079682"/>
          </a:xfrm>
          <a:prstGeom prst="rect">
            <a:avLst/>
          </a:prstGeom>
          <a:noFill/>
        </p:spPr>
        <p:txBody>
          <a:bodyPr wrap="square" rtlCol="0">
            <a:spAutoFit/>
          </a:bodyPr>
          <a:lstStyle/>
          <a:p>
            <a:r>
              <a:rPr lang="es-ES" sz="2400" b="1" dirty="0">
                <a:solidFill>
                  <a:srgbClr val="FFFF00"/>
                </a:solidFill>
                <a:latin typeface="Candara" pitchFamily="34" charset="0"/>
                <a:cs typeface="Arial" pitchFamily="34" charset="0"/>
              </a:rPr>
              <a:t>1.2.Revisión bibliográfica</a:t>
            </a:r>
          </a:p>
          <a:p>
            <a:pPr lvl="0">
              <a:lnSpc>
                <a:spcPct val="115000"/>
              </a:lnSpc>
              <a:spcAft>
                <a:spcPts val="0"/>
              </a:spcAft>
            </a:pPr>
            <a:endParaRPr lang="es-ES" sz="2400" dirty="0">
              <a:latin typeface="Candara" pitchFamily="34" charset="0"/>
              <a:cs typeface="Arial" pitchFamily="34" charset="0"/>
            </a:endParaRPr>
          </a:p>
          <a:p>
            <a:pPr marL="342900" lvl="0" indent="-342900">
              <a:lnSpc>
                <a:spcPct val="115000"/>
              </a:lnSpc>
              <a:spcAft>
                <a:spcPts val="0"/>
              </a:spcAft>
              <a:buFont typeface="Wingdings" pitchFamily="2" charset="2"/>
              <a:buChar char="§"/>
            </a:pPr>
            <a:r>
              <a:rPr lang="es-ES" sz="2000" dirty="0">
                <a:latin typeface="Candara" pitchFamily="34" charset="0"/>
                <a:ea typeface="Calibri"/>
                <a:cs typeface="Times New Roman"/>
              </a:rPr>
              <a:t>Tener en cuenta los antecedentes , estados que cuenta el futuro proyecto. Estudios , si los hay, realizados sobre el tema. Publicaciones de los últimos años. Títulos clásicos que resulten importantes. Trabajos próximos a su campo de estudio</a:t>
            </a:r>
            <a:r>
              <a:rPr lang="es-ES" sz="2000" dirty="0">
                <a:latin typeface="Verdana"/>
                <a:ea typeface="Calibri"/>
                <a:cs typeface="Times New Roman"/>
              </a:rPr>
              <a:t>.</a:t>
            </a:r>
            <a:endParaRPr lang="es-ES" sz="2000" dirty="0">
              <a:ea typeface="Calibri"/>
              <a:cs typeface="Times New Roman"/>
            </a:endParaRPr>
          </a:p>
          <a:p>
            <a:pPr>
              <a:lnSpc>
                <a:spcPct val="115000"/>
              </a:lnSpc>
              <a:spcAft>
                <a:spcPts val="0"/>
              </a:spcAft>
            </a:pPr>
            <a:r>
              <a:rPr lang="es-ES" sz="2000" dirty="0">
                <a:latin typeface="Verdana"/>
                <a:ea typeface="Calibri"/>
                <a:cs typeface="Times New Roman"/>
              </a:rPr>
              <a:t> </a:t>
            </a:r>
            <a:endParaRPr lang="es-ES" sz="2000" dirty="0">
              <a:ea typeface="Calibri"/>
              <a:cs typeface="Times New Roman"/>
            </a:endParaRPr>
          </a:p>
          <a:p>
            <a:pPr marL="342900" lvl="0" indent="-342900">
              <a:lnSpc>
                <a:spcPct val="115000"/>
              </a:lnSpc>
              <a:spcAft>
                <a:spcPts val="0"/>
              </a:spcAft>
              <a:buFont typeface="Wingdings" pitchFamily="2" charset="2"/>
              <a:buChar char="§"/>
            </a:pPr>
            <a:r>
              <a:rPr lang="es-ES" sz="2000" dirty="0">
                <a:latin typeface="Candara" pitchFamily="34" charset="0"/>
                <a:ea typeface="Calibri"/>
                <a:cs typeface="Times New Roman"/>
              </a:rPr>
              <a:t>También identificar  experiencias  de intervención que se puedan considerar como antecedentes de la propia propuesta</a:t>
            </a:r>
          </a:p>
          <a:p>
            <a:pPr marL="457200">
              <a:lnSpc>
                <a:spcPct val="115000"/>
              </a:lnSpc>
              <a:spcAft>
                <a:spcPts val="0"/>
              </a:spcAft>
            </a:pPr>
            <a:r>
              <a:rPr lang="es-ES" sz="2000" dirty="0">
                <a:latin typeface="Verdana"/>
                <a:ea typeface="Calibri"/>
                <a:cs typeface="Times New Roman"/>
              </a:rPr>
              <a:t> </a:t>
            </a:r>
            <a:endParaRPr lang="es-ES" sz="2000" dirty="0">
              <a:ea typeface="Calibri"/>
              <a:cs typeface="Times New Roman"/>
            </a:endParaRPr>
          </a:p>
          <a:p>
            <a:pPr marL="342900" lvl="0" indent="-342900">
              <a:lnSpc>
                <a:spcPct val="115000"/>
              </a:lnSpc>
              <a:spcAft>
                <a:spcPts val="0"/>
              </a:spcAft>
              <a:buFont typeface="Symbol"/>
              <a:buChar char=""/>
            </a:pPr>
            <a:r>
              <a:rPr lang="es-ES" sz="2000" dirty="0">
                <a:latin typeface="Candara" pitchFamily="34" charset="0"/>
                <a:ea typeface="Calibri"/>
                <a:cs typeface="Times New Roman"/>
              </a:rPr>
              <a:t>Mostrar en forma clara que se conoce  la producción de los autores más importantes respecto al tema de interés.</a:t>
            </a:r>
          </a:p>
          <a:p>
            <a:pPr marL="342900" indent="-342900">
              <a:buFont typeface="Wingdings" pitchFamily="2" charset="2"/>
              <a:buChar char="§"/>
            </a:pPr>
            <a:endParaRPr lang="es-ES" sz="2000" dirty="0">
              <a:latin typeface="Candara" pitchFamily="34" charset="0"/>
              <a:cs typeface="Arial" pitchFamily="34" charset="0"/>
            </a:endParaRPr>
          </a:p>
          <a:p>
            <a:pPr marL="342900" indent="-342900">
              <a:buFont typeface="Wingdings" pitchFamily="2" charset="2"/>
              <a:buChar char="§"/>
            </a:pPr>
            <a:endParaRPr lang="es-ES" sz="2400" dirty="0">
              <a:latin typeface="Candara" pitchFamily="34" charset="0"/>
              <a:cs typeface="Arial" pitchFamily="34" charset="0"/>
            </a:endParaRPr>
          </a:p>
          <a:p>
            <a:pPr marL="342900" indent="-342900">
              <a:buFont typeface="Wingdings" pitchFamily="2" charset="2"/>
              <a:buChar char="§"/>
            </a:pPr>
            <a:endParaRPr lang="es-ES" sz="2000" dirty="0">
              <a:latin typeface="Candara" pitchFamily="34" charset="0"/>
              <a:cs typeface="Arial" pitchFamily="34" charset="0"/>
            </a:endParaRPr>
          </a:p>
          <a:p>
            <a:pPr marL="342900" indent="-342900">
              <a:buFont typeface="Wingdings" pitchFamily="2" charset="2"/>
              <a:buChar char="§"/>
            </a:pPr>
            <a:endParaRPr lang="es-ES" sz="2000" dirty="0">
              <a:latin typeface="Candara" pitchFamily="34" charset="0"/>
              <a:cs typeface="Arial" pitchFamily="34" charset="0"/>
            </a:endParaRPr>
          </a:p>
          <a:p>
            <a:pPr marL="342900" indent="-342900">
              <a:buFont typeface="Wingdings" pitchFamily="2" charset="2"/>
              <a:buChar char="§"/>
            </a:pPr>
            <a:endParaRPr lang="es-ES" sz="2000" dirty="0">
              <a:latin typeface="Candara" pitchFamily="34" charset="0"/>
              <a:cs typeface="Arial" pitchFamily="34" charset="0"/>
            </a:endParaRPr>
          </a:p>
          <a:p>
            <a:pPr marL="342900" indent="-342900">
              <a:buFont typeface="Wingdings" pitchFamily="2" charset="2"/>
              <a:buChar char="§"/>
            </a:pPr>
            <a:endParaRPr lang="es-ES" sz="2000" dirty="0">
              <a:latin typeface="Candara" pitchFamily="34" charset="0"/>
              <a:cs typeface="Arial" pitchFamily="34" charset="0"/>
            </a:endParaRPr>
          </a:p>
          <a:p>
            <a:pPr marL="342900" indent="-342900">
              <a:buFont typeface="Wingdings" pitchFamily="2" charset="2"/>
              <a:buChar char="§"/>
            </a:pPr>
            <a:endParaRPr lang="es-ES" sz="2000" dirty="0">
              <a:latin typeface="Candara" pitchFamily="34" charset="0"/>
              <a:cs typeface="Arial" pitchFamily="34" charset="0"/>
            </a:endParaRPr>
          </a:p>
          <a:p>
            <a:pPr marL="342900" indent="-342900">
              <a:buFont typeface="Wingdings" pitchFamily="2" charset="2"/>
              <a:buChar char="§"/>
            </a:pPr>
            <a:endParaRPr lang="es-ES" sz="2000" dirty="0">
              <a:latin typeface="Candara" pitchFamily="34" charset="0"/>
              <a:cs typeface="Arial" pitchFamily="34" charset="0"/>
            </a:endParaRPr>
          </a:p>
          <a:p>
            <a:pPr marL="342900" indent="-342900">
              <a:buFont typeface="Wingdings" pitchFamily="2" charset="2"/>
              <a:buChar char="§"/>
            </a:pPr>
            <a:endParaRPr lang="es-ES" sz="2000" dirty="0">
              <a:latin typeface="Candara" pitchFamily="34" charset="0"/>
              <a:cs typeface="Arial" pitchFamily="34" charset="0"/>
            </a:endParaRPr>
          </a:p>
          <a:p>
            <a:pPr marL="342900" indent="-342900">
              <a:buFont typeface="Wingdings" pitchFamily="2" charset="2"/>
              <a:buChar char="§"/>
            </a:pPr>
            <a:endParaRPr lang="es-ES" sz="2000" dirty="0">
              <a:latin typeface="Candara" pitchFamily="34" charset="0"/>
              <a:cs typeface="Arial" pitchFamily="34" charset="0"/>
            </a:endParaRPr>
          </a:p>
          <a:p>
            <a:pPr marL="342900" indent="-342900">
              <a:buFont typeface="Wingdings" pitchFamily="2" charset="2"/>
              <a:buChar char="§"/>
            </a:pPr>
            <a:r>
              <a:rPr lang="es-ES" sz="2000" dirty="0">
                <a:latin typeface="Candara" pitchFamily="34" charset="0"/>
                <a:cs typeface="Arial" pitchFamily="34" charset="0"/>
              </a:rPr>
              <a:t>Fundamental  que vamos conociendo autores relevantes respecto al tema de interés. Enfoques que fueron estudiados. </a:t>
            </a:r>
          </a:p>
          <a:p>
            <a:endParaRPr lang="es-ES" sz="2000" dirty="0">
              <a:latin typeface="Candara" pitchFamily="34" charset="0"/>
              <a:cs typeface="Arial" pitchFamily="34" charset="0"/>
            </a:endParaRPr>
          </a:p>
          <a:p>
            <a:pPr marL="342900" indent="-342900">
              <a:buFont typeface="Wingdings" pitchFamily="2" charset="2"/>
              <a:buChar char="§"/>
            </a:pPr>
            <a:r>
              <a:rPr lang="es-ES" sz="2000" dirty="0">
                <a:latin typeface="Candara" pitchFamily="34" charset="0"/>
                <a:cs typeface="Arial" pitchFamily="34" charset="0"/>
              </a:rPr>
              <a:t>Conocer espacios que otros investigadores han dejado., interrogantes que han quedado.</a:t>
            </a:r>
          </a:p>
          <a:p>
            <a:endParaRPr lang="es-ES" sz="2400" dirty="0">
              <a:latin typeface="Arial" pitchFamily="34" charset="0"/>
              <a:cs typeface="Arial" pitchFamily="34" charset="0"/>
            </a:endParaRPr>
          </a:p>
          <a:p>
            <a:endParaRPr lang="es-ES" sz="2400" dirty="0">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725144"/>
            <a:ext cx="3276972"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9981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116632"/>
            <a:ext cx="8640960" cy="4375557"/>
          </a:xfrm>
          <a:prstGeom prst="rect">
            <a:avLst/>
          </a:prstGeom>
          <a:noFill/>
        </p:spPr>
        <p:txBody>
          <a:bodyPr wrap="square" rtlCol="0">
            <a:spAutoFit/>
          </a:bodyPr>
          <a:lstStyle/>
          <a:p>
            <a:r>
              <a:rPr lang="es-ES" sz="2400" dirty="0">
                <a:solidFill>
                  <a:srgbClr val="FFFF00"/>
                </a:solidFill>
                <a:latin typeface="Candara" pitchFamily="34" charset="0"/>
              </a:rPr>
              <a:t>1.3Título del Proyecto TG</a:t>
            </a:r>
          </a:p>
          <a:p>
            <a:endParaRPr lang="es-ES" sz="2400" dirty="0">
              <a:solidFill>
                <a:srgbClr val="FFFF00"/>
              </a:solidFill>
              <a:latin typeface="Times New Roman" panose="02020603050405020304" pitchFamily="18" charset="0"/>
              <a:cs typeface="Times New Roman" panose="02020603050405020304" pitchFamily="18" charset="0"/>
            </a:endParaRPr>
          </a:p>
          <a:p>
            <a:r>
              <a:rPr lang="es-ES" sz="2000" b="1" dirty="0">
                <a:latin typeface="Candara" panose="020E0502030303020204" pitchFamily="34" charset="0"/>
                <a:ea typeface="Calibri"/>
                <a:cs typeface="Times New Roman" panose="02020603050405020304" pitchFamily="18" charset="0"/>
              </a:rPr>
              <a:t>Título: </a:t>
            </a:r>
            <a:r>
              <a:rPr lang="es-ES" sz="2000" dirty="0">
                <a:latin typeface="Candara" panose="020E0502030303020204" pitchFamily="34" charset="0"/>
                <a:ea typeface="Calibri"/>
                <a:cs typeface="Times New Roman" panose="02020603050405020304" pitchFamily="18" charset="0"/>
              </a:rPr>
              <a:t> El título debe mostrar </a:t>
            </a:r>
            <a:r>
              <a:rPr lang="es-ES" sz="2000" b="1" i="1" dirty="0">
                <a:latin typeface="Candara" panose="020E0502030303020204" pitchFamily="34" charset="0"/>
                <a:ea typeface="Calibri"/>
                <a:cs typeface="Times New Roman" panose="02020603050405020304" pitchFamily="18" charset="0"/>
              </a:rPr>
              <a:t>cuál es el tema a desarrollar</a:t>
            </a:r>
            <a:r>
              <a:rPr lang="es-ES" sz="2000" dirty="0">
                <a:latin typeface="Candara" panose="020E0502030303020204" pitchFamily="34" charset="0"/>
                <a:ea typeface="Calibri"/>
                <a:cs typeface="Times New Roman" panose="02020603050405020304" pitchFamily="18" charset="0"/>
              </a:rPr>
              <a:t> y cuál es el aspecto del tema que se estudiará. </a:t>
            </a:r>
            <a:r>
              <a:rPr lang="es-ES" sz="2000" i="1" dirty="0">
                <a:latin typeface="Candara" panose="020E0502030303020204" pitchFamily="34" charset="0"/>
                <a:ea typeface="Calibri"/>
                <a:cs typeface="Times New Roman" panose="02020603050405020304" pitchFamily="18" charset="0"/>
              </a:rPr>
              <a:t>Debe mencionar</a:t>
            </a:r>
            <a:r>
              <a:rPr lang="es-ES" sz="2000" dirty="0">
                <a:latin typeface="Candara" panose="020E0502030303020204" pitchFamily="34" charset="0"/>
                <a:ea typeface="Calibri"/>
                <a:cs typeface="Times New Roman" panose="02020603050405020304" pitchFamily="18" charset="0"/>
              </a:rPr>
              <a:t> </a:t>
            </a:r>
            <a:r>
              <a:rPr lang="es-ES" sz="2000" i="1" dirty="0">
                <a:latin typeface="Candara" panose="020E0502030303020204" pitchFamily="34" charset="0"/>
                <a:ea typeface="Calibri"/>
                <a:cs typeface="Times New Roman" panose="02020603050405020304" pitchFamily="18" charset="0"/>
              </a:rPr>
              <a:t>el contexto espacial y temporal del estudio y modalidad de tesis</a:t>
            </a:r>
          </a:p>
          <a:p>
            <a:pPr marL="457200">
              <a:lnSpc>
                <a:spcPct val="115000"/>
              </a:lnSpc>
              <a:spcAft>
                <a:spcPts val="0"/>
              </a:spcAft>
            </a:pPr>
            <a:endParaRPr lang="es-ES" sz="2000" i="1" dirty="0">
              <a:solidFill>
                <a:srgbClr val="FFFF00"/>
              </a:solidFill>
              <a:latin typeface="Candara" panose="020E0502030303020204" pitchFamily="34" charset="0"/>
              <a:cs typeface="Times New Roman" panose="02020603050405020304" pitchFamily="18" charset="0"/>
            </a:endParaRPr>
          </a:p>
          <a:p>
            <a:pPr marL="457200">
              <a:lnSpc>
                <a:spcPct val="115000"/>
              </a:lnSpc>
              <a:spcAft>
                <a:spcPts val="0"/>
              </a:spcAft>
            </a:pPr>
            <a:r>
              <a:rPr lang="es-ES" sz="2000" i="1" dirty="0">
                <a:latin typeface="Candara" panose="020E0502030303020204" pitchFamily="34" charset="0"/>
                <a:ea typeface="Calibri"/>
                <a:cs typeface="Times New Roman" panose="02020603050405020304" pitchFamily="18" charset="0"/>
              </a:rPr>
              <a:t>“Según U. Eco la redacción del título puede resultar de utilidad al comienzo del proceso de </a:t>
            </a:r>
            <a:r>
              <a:rPr lang="es-ES" sz="2000" i="1" dirty="0" err="1">
                <a:latin typeface="Candara" panose="020E0502030303020204" pitchFamily="34" charset="0"/>
                <a:ea typeface="Calibri"/>
                <a:cs typeface="Times New Roman" panose="02020603050405020304" pitchFamily="18" charset="0"/>
              </a:rPr>
              <a:t>for</a:t>
            </a:r>
            <a:endParaRPr lang="es-ES" sz="2000" i="1" dirty="0">
              <a:latin typeface="Candara" panose="020E0502030303020204" pitchFamily="34" charset="0"/>
              <a:ea typeface="Calibri"/>
              <a:cs typeface="Times New Roman" panose="02020603050405020304" pitchFamily="18" charset="0"/>
            </a:endParaRPr>
          </a:p>
          <a:p>
            <a:pPr marL="457200">
              <a:lnSpc>
                <a:spcPct val="115000"/>
              </a:lnSpc>
              <a:spcAft>
                <a:spcPts val="1000"/>
              </a:spcAft>
            </a:pPr>
            <a:r>
              <a:rPr lang="es-ES" sz="2000" i="1" dirty="0">
                <a:latin typeface="Candara" panose="020E0502030303020204" pitchFamily="34" charset="0"/>
                <a:ea typeface="Calibri"/>
                <a:cs typeface="Times New Roman" panose="02020603050405020304" pitchFamily="18" charset="0"/>
              </a:rPr>
              <a:t>“De todos modos, el título que escriban en esta instancia probablemente se modificará a medida que avancen en el proceso”</a:t>
            </a:r>
            <a:r>
              <a:rPr lang="es-ES" sz="2000" dirty="0">
                <a:latin typeface="Candara" panose="020E0502030303020204" pitchFamily="34" charset="0"/>
                <a:ea typeface="Calibri"/>
                <a:cs typeface="Times New Roman" panose="02020603050405020304" pitchFamily="18" charset="0"/>
              </a:rPr>
              <a:t>.</a:t>
            </a:r>
          </a:p>
          <a:p>
            <a:pPr marL="457200">
              <a:lnSpc>
                <a:spcPct val="115000"/>
              </a:lnSpc>
              <a:spcAft>
                <a:spcPts val="0"/>
              </a:spcAft>
            </a:pPr>
            <a:r>
              <a:rPr lang="es-ES" sz="2000" i="1" dirty="0" err="1">
                <a:latin typeface="Candara" panose="020E0502030303020204" pitchFamily="34" charset="0"/>
                <a:ea typeface="Calibri"/>
                <a:cs typeface="Times New Roman" panose="02020603050405020304" pitchFamily="18" charset="0"/>
              </a:rPr>
              <a:t>mulación</a:t>
            </a:r>
            <a:r>
              <a:rPr lang="es-ES" sz="2000" i="1" dirty="0">
                <a:latin typeface="Candara" panose="020E0502030303020204" pitchFamily="34" charset="0"/>
                <a:ea typeface="Calibri"/>
                <a:cs typeface="Times New Roman" panose="02020603050405020304" pitchFamily="18" charset="0"/>
              </a:rPr>
              <a:t> del proyecto, dado que obliga a pensar en el objeto de estudio</a:t>
            </a:r>
            <a:r>
              <a:rPr lang="es-ES" sz="2000" i="1" dirty="0">
                <a:latin typeface="Times New Roman" panose="02020603050405020304" pitchFamily="18" charset="0"/>
                <a:ea typeface="Calibri"/>
                <a:cs typeface="Times New Roman" panose="02020603050405020304" pitchFamily="18" charset="0"/>
              </a:rPr>
              <a:t>”. </a:t>
            </a:r>
            <a:endParaRPr lang="es-ES" sz="2400" dirty="0">
              <a:solidFill>
                <a:srgbClr val="FFFF00"/>
              </a:solidFill>
              <a:latin typeface="Times New Roman" panose="02020603050405020304" pitchFamily="18" charset="0"/>
              <a:cs typeface="Times New Roman" panose="02020603050405020304" pitchFamily="18" charset="0"/>
            </a:endParaRPr>
          </a:p>
          <a:p>
            <a:endParaRPr lang="es-ES" sz="2400" dirty="0">
              <a:solidFill>
                <a:srgbClr val="FFFF00"/>
              </a:solidFill>
              <a:latin typeface="Candara" pitchFamily="34" charset="0"/>
            </a:endParaRPr>
          </a:p>
        </p:txBody>
      </p:sp>
      <p:pic>
        <p:nvPicPr>
          <p:cNvPr id="3" name="Picture 2" descr="Resultado de imagen de descripcion universal de proyectos a futuro">
            <a:extLst>
              <a:ext uri="{FF2B5EF4-FFF2-40B4-BE49-F238E27FC236}">
                <a16:creationId xmlns:a16="http://schemas.microsoft.com/office/drawing/2014/main" id="{3D9EA8EC-E37F-436D-8438-4A3D3BBA64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7490" y="4221656"/>
            <a:ext cx="2382982" cy="2612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0268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5915" y="-179957"/>
            <a:ext cx="8712968" cy="4739759"/>
          </a:xfrm>
          <a:prstGeom prst="rect">
            <a:avLst/>
          </a:prstGeom>
        </p:spPr>
        <p:txBody>
          <a:bodyPr wrap="square">
            <a:spAutoFit/>
          </a:bodyPr>
          <a:lstStyle/>
          <a:p>
            <a:pPr lvl="0"/>
            <a:endParaRPr lang="es-ES" sz="2400" b="1" dirty="0">
              <a:solidFill>
                <a:srgbClr val="FFFF00"/>
              </a:solidFill>
              <a:latin typeface="Arial" pitchFamily="34" charset="0"/>
              <a:cs typeface="Arial" pitchFamily="34" charset="0"/>
            </a:endParaRPr>
          </a:p>
          <a:p>
            <a:pPr lvl="0"/>
            <a:endParaRPr lang="es-ES" sz="2000" b="1" dirty="0">
              <a:solidFill>
                <a:prstClr val="white"/>
              </a:solidFill>
              <a:latin typeface="Times New Roman" panose="02020603050405020304" pitchFamily="18" charset="0"/>
              <a:cs typeface="Times New Roman" panose="02020603050405020304" pitchFamily="18" charset="0"/>
            </a:endParaRPr>
          </a:p>
          <a:p>
            <a:pPr lvl="0"/>
            <a:r>
              <a:rPr lang="es-ES" sz="2000" dirty="0">
                <a:solidFill>
                  <a:prstClr val="white"/>
                </a:solidFill>
                <a:latin typeface="Candara" panose="020E0502030303020204" pitchFamily="34" charset="0"/>
                <a:cs typeface="Times New Roman" panose="02020603050405020304" pitchFamily="18" charset="0"/>
              </a:rPr>
              <a:t>Describir con exactitud, pocas palabras , elegir tema y alcance de la propuesta. </a:t>
            </a:r>
          </a:p>
          <a:p>
            <a:pPr lvl="0"/>
            <a:endParaRPr lang="es-ES" sz="2000" dirty="0">
              <a:solidFill>
                <a:prstClr val="white"/>
              </a:solidFill>
              <a:latin typeface="Candara" panose="020E0502030303020204" pitchFamily="34" charset="0"/>
              <a:cs typeface="Times New Roman" panose="02020603050405020304" pitchFamily="18" charset="0"/>
            </a:endParaRPr>
          </a:p>
          <a:p>
            <a:pPr lvl="0"/>
            <a:r>
              <a:rPr lang="es-ES" sz="2000" dirty="0">
                <a:solidFill>
                  <a:prstClr val="white"/>
                </a:solidFill>
                <a:latin typeface="Candara" panose="020E0502030303020204" pitchFamily="34" charset="0"/>
                <a:cs typeface="Times New Roman" panose="02020603050405020304" pitchFamily="18" charset="0"/>
              </a:rPr>
              <a:t>Título con exactitud.     </a:t>
            </a:r>
          </a:p>
          <a:p>
            <a:pPr lvl="0"/>
            <a:r>
              <a:rPr lang="es-ES" sz="2000" dirty="0">
                <a:solidFill>
                  <a:prstClr val="white"/>
                </a:solidFill>
                <a:latin typeface="Candara" panose="020E0502030303020204" pitchFamily="34" charset="0"/>
                <a:cs typeface="Times New Roman" panose="02020603050405020304" pitchFamily="18" charset="0"/>
              </a:rPr>
              <a:t>Contexto espacial y la modalidad del Trabajo de Grado</a:t>
            </a:r>
          </a:p>
          <a:p>
            <a:pPr lvl="0"/>
            <a:endParaRPr lang="es-ES" sz="2000" dirty="0">
              <a:solidFill>
                <a:prstClr val="white"/>
              </a:solidFill>
              <a:latin typeface="Candara" panose="020E0502030303020204" pitchFamily="34" charset="0"/>
              <a:cs typeface="Times New Roman" panose="02020603050405020304" pitchFamily="18" charset="0"/>
            </a:endParaRPr>
          </a:p>
          <a:p>
            <a:pPr lvl="0"/>
            <a:r>
              <a:rPr lang="es-ES" sz="2000" dirty="0">
                <a:solidFill>
                  <a:prstClr val="white"/>
                </a:solidFill>
                <a:latin typeface="Candara" panose="020E0502030303020204" pitchFamily="34" charset="0"/>
                <a:cs typeface="Times New Roman" panose="02020603050405020304" pitchFamily="18" charset="0"/>
              </a:rPr>
              <a:t>Puede  cambiarse  a medida que adelanten. Ayuda a pensar en el objeto que le interesa investigar.</a:t>
            </a:r>
          </a:p>
          <a:p>
            <a:pPr lvl="0"/>
            <a:endParaRPr lang="es-ES" sz="2000" dirty="0">
              <a:solidFill>
                <a:prstClr val="white"/>
              </a:solidFill>
              <a:latin typeface="Candara" pitchFamily="34" charset="0"/>
              <a:cs typeface="Arial" pitchFamily="34" charset="0"/>
            </a:endParaRPr>
          </a:p>
          <a:p>
            <a:pPr lvl="0"/>
            <a:endParaRPr lang="es-ES" sz="2000" dirty="0">
              <a:solidFill>
                <a:prstClr val="white"/>
              </a:solidFill>
              <a:latin typeface="Candara" pitchFamily="34" charset="0"/>
              <a:cs typeface="Arial" pitchFamily="34" charset="0"/>
            </a:endParaRPr>
          </a:p>
          <a:p>
            <a:pPr lvl="0"/>
            <a:endParaRPr lang="es-ES" dirty="0">
              <a:solidFill>
                <a:prstClr val="white"/>
              </a:solidFill>
              <a:latin typeface="Arial" pitchFamily="34" charset="0"/>
              <a:cs typeface="Arial" pitchFamily="34" charset="0"/>
            </a:endParaRPr>
          </a:p>
          <a:p>
            <a:pPr lvl="0"/>
            <a:endParaRPr lang="es-ES" sz="2000" dirty="0">
              <a:solidFill>
                <a:prstClr val="white"/>
              </a:solidFill>
              <a:latin typeface="Arial" pitchFamily="34" charset="0"/>
              <a:cs typeface="Arial" pitchFamily="34" charset="0"/>
            </a:endParaRPr>
          </a:p>
          <a:p>
            <a:pPr lvl="0"/>
            <a:endParaRPr lang="es-ES" sz="2000" dirty="0">
              <a:solidFill>
                <a:prstClr val="white"/>
              </a:solidFill>
              <a:latin typeface="Arial" pitchFamily="34" charset="0"/>
              <a:cs typeface="Arial" pitchFamily="34" charset="0"/>
            </a:endParaRPr>
          </a:p>
          <a:p>
            <a:pPr lvl="0"/>
            <a:endParaRPr lang="es-ES" sz="2000" dirty="0">
              <a:solidFill>
                <a:prstClr val="white"/>
              </a:solidFill>
              <a:latin typeface="Arial" pitchFamily="34" charset="0"/>
              <a:cs typeface="Arial" pitchFamily="34" charset="0"/>
            </a:endParaRPr>
          </a:p>
        </p:txBody>
      </p:sp>
      <p:pic>
        <p:nvPicPr>
          <p:cNvPr id="3074" name="Picture 2" descr="Resultado de imagen de diseño de formación profesional">
            <a:extLst>
              <a:ext uri="{FF2B5EF4-FFF2-40B4-BE49-F238E27FC236}">
                <a16:creationId xmlns:a16="http://schemas.microsoft.com/office/drawing/2014/main" id="{73662CA0-C8DA-45B6-AD65-F5161BFCEF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6916" y="3573016"/>
            <a:ext cx="3638332" cy="2359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59649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7700</TotalTime>
  <Words>4709</Words>
  <Application>Microsoft Office PowerPoint</Application>
  <PresentationFormat>Presentación en pantalla (4:3)</PresentationFormat>
  <Paragraphs>557</Paragraphs>
  <Slides>67</Slides>
  <Notes>0</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67</vt:i4>
      </vt:variant>
    </vt:vector>
  </HeadingPairs>
  <TitlesOfParts>
    <vt:vector size="79" baseType="lpstr">
      <vt:lpstr>Malgun Gothic Semilight</vt:lpstr>
      <vt:lpstr>Arial</vt:lpstr>
      <vt:lpstr>Calibri</vt:lpstr>
      <vt:lpstr>Candara</vt:lpstr>
      <vt:lpstr>Carlito</vt:lpstr>
      <vt:lpstr>Castellar</vt:lpstr>
      <vt:lpstr>Symbol</vt:lpstr>
      <vt:lpstr>Times New Roman</vt:lpstr>
      <vt:lpstr>TimesNewRomanPS-BoldMT</vt:lpstr>
      <vt:lpstr>Verdana</vt:lpstr>
      <vt:lpstr>Wingdings</vt:lpstr>
      <vt:lpstr>Tema de Office</vt:lpstr>
      <vt:lpstr>SeminarioTaller de Grado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SeminarioTaller de Grado</dc:title>
  <dc:creator>Alejandro</dc:creator>
  <cp:lastModifiedBy>Usuario</cp:lastModifiedBy>
  <cp:revision>199</cp:revision>
  <dcterms:created xsi:type="dcterms:W3CDTF">2020-07-31T18:57:48Z</dcterms:created>
  <dcterms:modified xsi:type="dcterms:W3CDTF">2021-09-17T22:34:09Z</dcterms:modified>
</cp:coreProperties>
</file>