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A3A026B-F4E4-4E8E-83B7-01AD3684C87E}">
  <a:tblStyle styleId="{6A3A026B-F4E4-4E8E-83B7-01AD3684C87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e81b7570d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e81b7570d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e81b7570d0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e81b7570d0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e81b7570d0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e81b7570d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e81b7570d0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e81b7570d0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e81b7570d0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e81b7570d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e81b7570d0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e81b7570d0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e81b7570d0_0_2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e81b7570d0_0_2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e81b7570d0_0_2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e81b7570d0_0_2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t>An</a:t>
            </a:r>
            <a:r>
              <a:rPr lang="es"/>
              <a:t>álisis de los relatos de práctica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s"/>
              <a:t>Daniel Bertaux: enfoque de trayectorias o itinerarios biogr</a:t>
            </a:r>
            <a:r>
              <a:rPr lang="es"/>
              <a:t>áficos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1800"/>
              </a:spcBef>
              <a:spcAft>
                <a:spcPts val="0"/>
              </a:spcAft>
              <a:buClr>
                <a:schemeClr val="dk1"/>
              </a:buClr>
              <a:buSzPts val="990"/>
              <a:buFont typeface="Arial"/>
              <a:buNone/>
            </a:pPr>
            <a:r>
              <a:rPr b="1" lang="es" sz="2187"/>
              <a:t>Encrucijada</a:t>
            </a:r>
            <a:endParaRPr b="1" sz="2187"/>
          </a:p>
          <a:p>
            <a:pPr indent="0" lvl="0" marL="0" rtl="0" algn="l">
              <a:spcBef>
                <a:spcPts val="900"/>
              </a:spcBef>
              <a:spcAft>
                <a:spcPts val="0"/>
              </a:spcAft>
              <a:buSzPts val="990"/>
              <a:buNone/>
            </a:pPr>
            <a:r>
              <a:t/>
            </a:r>
            <a:endParaRPr sz="1987"/>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900"/>
              </a:spcBef>
              <a:spcAft>
                <a:spcPts val="0"/>
              </a:spcAft>
              <a:buClr>
                <a:schemeClr val="dk1"/>
              </a:buClr>
              <a:buSzPts val="1100"/>
              <a:buFont typeface="Arial"/>
              <a:buNone/>
            </a:pPr>
            <a:r>
              <a:rPr lang="es" sz="1908">
                <a:solidFill>
                  <a:schemeClr val="dk1"/>
                </a:solidFill>
              </a:rPr>
              <a:t>Es una situación de elección forzada donde el sujeto debe tomar una decisión entre varios caminos posibles. Cada opción abre un futuro completamente diferente y cierra otros.</a:t>
            </a:r>
            <a:endParaRPr sz="1908">
              <a:solidFill>
                <a:schemeClr val="dk1"/>
              </a:solidFill>
            </a:endParaRPr>
          </a:p>
          <a:p>
            <a:pPr indent="0" lvl="0" marL="0" rtl="0" algn="l">
              <a:spcBef>
                <a:spcPts val="1200"/>
              </a:spcBef>
              <a:spcAft>
                <a:spcPts val="0"/>
              </a:spcAft>
              <a:buNone/>
            </a:pPr>
            <a:r>
              <a:rPr lang="es" sz="1908">
                <a:solidFill>
                  <a:schemeClr val="dk1"/>
                </a:solidFill>
              </a:rPr>
              <a:t>Ejemplo: Un joven de clase trabajadora termina la escuela secundaria. Su familia le presiona para buscar un empleo inmediato y aportar ingresos al hogar. Al mismo tiempo, obtiene una beca completa para estudiar una carrera universitaria en otra ciudad. El sujeto se encuentra en un cruce de caminos donde debe elegir entre la estabilidad familiar inmediata o el desarrollo profesional a largo plazo.</a:t>
            </a:r>
            <a:endParaRPr sz="1908">
              <a:solidFill>
                <a:schemeClr val="dk1"/>
              </a:solidFill>
            </a:endParaRPr>
          </a:p>
          <a:p>
            <a:pPr indent="0" lvl="0" marL="0" rtl="0" algn="l">
              <a:spcBef>
                <a:spcPts val="21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900"/>
              </a:spcAft>
              <a:buClr>
                <a:schemeClr val="dk1"/>
              </a:buClr>
              <a:buSzPts val="1100"/>
              <a:buFont typeface="Arial"/>
              <a:buNone/>
            </a:pPr>
            <a:r>
              <a:rPr lang="es" sz="1900"/>
              <a:t>Momento de elección múltiple</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1800"/>
              </a:spcBef>
              <a:spcAft>
                <a:spcPts val="0"/>
              </a:spcAft>
              <a:buClr>
                <a:schemeClr val="dk1"/>
              </a:buClr>
              <a:buSzPct val="57895"/>
              <a:buFont typeface="Arial"/>
              <a:buNone/>
            </a:pPr>
            <a:r>
              <a:t/>
            </a:r>
            <a:endParaRPr sz="1900">
              <a:solidFill>
                <a:schemeClr val="dk1"/>
              </a:solidFill>
            </a:endParaRPr>
          </a:p>
          <a:p>
            <a:pPr indent="0" lvl="0" marL="457200" rtl="0" algn="l">
              <a:spcBef>
                <a:spcPts val="900"/>
              </a:spcBef>
              <a:spcAft>
                <a:spcPts val="0"/>
              </a:spcAft>
              <a:buNone/>
            </a:pPr>
            <a:r>
              <a:rPr lang="es" sz="1600">
                <a:solidFill>
                  <a:schemeClr val="dk1"/>
                </a:solidFill>
              </a:rPr>
              <a:t>La situación: Años después, el dueño del taller se jubila y le ofrece a Carlos comprar el negocio. Al mismo tiempo, una gran fábrica de muebles de diseño le ofrece un puesto estable como gerente de producción. Carlos se encuentra en un cruce de caminos: o se arriesga como empresario independiente o acepta la seguridad de un empleo corporativo.</a:t>
            </a:r>
            <a:endParaRPr sz="1600">
              <a:solidFill>
                <a:schemeClr val="dk1"/>
              </a:solidFill>
            </a:endParaRPr>
          </a:p>
          <a:p>
            <a:pPr indent="0" lvl="0" marL="457200" rtl="0" algn="l">
              <a:spcBef>
                <a:spcPts val="2100"/>
              </a:spcBef>
              <a:spcAft>
                <a:spcPts val="0"/>
              </a:spcAft>
              <a:buNone/>
            </a:pPr>
            <a:r>
              <a:rPr lang="es" sz="1600">
                <a:solidFill>
                  <a:schemeClr val="dk1"/>
                </a:solidFill>
              </a:rPr>
              <a:t>Por qué es una encrucijada: Carlos tiene múltiples opciones viables frente a él. Ambas decisiones implican trayectorias de vida y de recursos totalmente distintas. Su elección (por ejemplo, rechazar la fábrica y comprar el taller) define un nuevo marco de restricciones y oportunidades estructurales.</a:t>
            </a:r>
            <a:endParaRPr sz="1600">
              <a:solidFill>
                <a:schemeClr val="dk1"/>
              </a:solidFill>
            </a:endParaRPr>
          </a:p>
          <a:p>
            <a:pPr indent="0" lvl="0" marL="0" rtl="0" algn="l">
              <a:spcBef>
                <a:spcPts val="21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900"/>
              </a:spcAft>
              <a:buClr>
                <a:schemeClr val="dk1"/>
              </a:buClr>
              <a:buSzPts val="1100"/>
              <a:buFont typeface="Arial"/>
              <a:buNone/>
            </a:pPr>
            <a:r>
              <a:rPr b="1" lang="es" sz="2316"/>
              <a:t>Punto de inflexión</a:t>
            </a:r>
            <a:endParaRPr b="1"/>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1800"/>
              </a:spcBef>
              <a:spcAft>
                <a:spcPts val="0"/>
              </a:spcAft>
              <a:buClr>
                <a:schemeClr val="dk1"/>
              </a:buClr>
              <a:buSzPct val="47491"/>
              <a:buFont typeface="Arial"/>
              <a:buNone/>
            </a:pPr>
            <a:r>
              <a:t/>
            </a:r>
            <a:endParaRPr sz="2316">
              <a:solidFill>
                <a:schemeClr val="dk1"/>
              </a:solidFill>
            </a:endParaRPr>
          </a:p>
          <a:p>
            <a:pPr indent="0" lvl="0" marL="0" rtl="0" algn="l">
              <a:spcBef>
                <a:spcPts val="900"/>
              </a:spcBef>
              <a:spcAft>
                <a:spcPts val="0"/>
              </a:spcAft>
              <a:buClr>
                <a:schemeClr val="dk1"/>
              </a:buClr>
              <a:buSzPct val="54558"/>
              <a:buFont typeface="Arial"/>
              <a:buNone/>
            </a:pPr>
            <a:r>
              <a:rPr lang="es" sz="2016">
                <a:solidFill>
                  <a:schemeClr val="dk1"/>
                </a:solidFill>
              </a:rPr>
              <a:t>Es un cambio de dirección brusco en la trayectoria, provocado generalmente por un evento histórico, estructural o externo al control directo del individuo. Rompe la inercia de la vida cotidiana. </a:t>
            </a:r>
            <a:endParaRPr sz="2016">
              <a:solidFill>
                <a:schemeClr val="dk1"/>
              </a:solidFill>
            </a:endParaRPr>
          </a:p>
          <a:p>
            <a:pPr indent="0" lvl="0" marL="0" rtl="0" algn="l">
              <a:spcBef>
                <a:spcPts val="1200"/>
              </a:spcBef>
              <a:spcAft>
                <a:spcPts val="0"/>
              </a:spcAft>
              <a:buNone/>
            </a:pPr>
            <a:r>
              <a:rPr lang="es" sz="2016">
                <a:solidFill>
                  <a:schemeClr val="dk1"/>
                </a:solidFill>
              </a:rPr>
              <a:t>Ejemplo: Un obrero metalúrgico trabaja de forma estable durante quince años en una fábrica local. De repente, la crisis económica del país provoca el cierre definitivo de la empresa. Este evento macroestructural altera radicalmente su trayectoria laboral, forzándolo a la desocupación o a la reinvención obligatoria en un sector económico totalmente diferente.</a:t>
            </a:r>
            <a:endParaRPr sz="2016">
              <a:solidFill>
                <a:schemeClr val="dk1"/>
              </a:solidFill>
            </a:endParaRPr>
          </a:p>
          <a:p>
            <a:pPr indent="0" lvl="0" marL="0" rtl="0" algn="l">
              <a:spcBef>
                <a:spcPts val="2100"/>
              </a:spcBef>
              <a:spcAft>
                <a:spcPts val="1200"/>
              </a:spcAft>
              <a:buNone/>
            </a:pPr>
            <a:r>
              <a:t/>
            </a:r>
            <a:endParaRPr sz="22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900"/>
              </a:spcAft>
              <a:buClr>
                <a:schemeClr val="dk1"/>
              </a:buClr>
              <a:buSzPts val="1100"/>
              <a:buFont typeface="Arial"/>
              <a:buNone/>
            </a:pPr>
            <a:r>
              <a:rPr lang="es" sz="2000"/>
              <a:t>Ruptura radical</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1800"/>
              </a:spcBef>
              <a:spcAft>
                <a:spcPts val="0"/>
              </a:spcAft>
              <a:buClr>
                <a:schemeClr val="dk1"/>
              </a:buClr>
              <a:buSzPct val="55000"/>
              <a:buFont typeface="Arial"/>
              <a:buNone/>
            </a:pPr>
            <a:r>
              <a:t/>
            </a:r>
            <a:endParaRPr sz="2000">
              <a:solidFill>
                <a:schemeClr val="dk1"/>
              </a:solidFill>
            </a:endParaRPr>
          </a:p>
          <a:p>
            <a:pPr indent="0" lvl="0" marL="457200" rtl="0" algn="l">
              <a:spcBef>
                <a:spcPts val="900"/>
              </a:spcBef>
              <a:spcAft>
                <a:spcPts val="0"/>
              </a:spcAft>
              <a:buNone/>
            </a:pPr>
            <a:r>
              <a:rPr lang="es" sz="1700">
                <a:solidFill>
                  <a:schemeClr val="dk1"/>
                </a:solidFill>
              </a:rPr>
              <a:t>La situación: Poco después de asumir el taller, un incendio forestal destruye por completo el local y Carlos pierde toda su maquinaria, quedando fuertemente endeudado. Ante la imposibilidad financiera de reconstruir el negocio, se ve obligado a cerrar, mudarse de ciudad y aceptar un trabajo no cualificado en un sector totalmente diferente (como la construcción).</a:t>
            </a:r>
            <a:endParaRPr sz="1700">
              <a:solidFill>
                <a:schemeClr val="dk1"/>
              </a:solidFill>
            </a:endParaRPr>
          </a:p>
          <a:p>
            <a:pPr indent="0" lvl="0" marL="457200" rtl="0" algn="l">
              <a:spcBef>
                <a:spcPts val="2100"/>
              </a:spcBef>
              <a:spcAft>
                <a:spcPts val="0"/>
              </a:spcAft>
              <a:buNone/>
            </a:pPr>
            <a:r>
              <a:rPr lang="es" sz="1700">
                <a:solidFill>
                  <a:schemeClr val="dk1"/>
                </a:solidFill>
              </a:rPr>
              <a:t>Por qué es un punto de inflexión: Es un evento crítico que provoca una ruptura total con su pasado. Hay un "antes y un después" absoluto en su biografía. Su identidad laboral, su nivel socioeconómico y sus planes de vida se alteran drásticamente debido a un acontecimiento imprevisto y forzoso.</a:t>
            </a:r>
            <a:endParaRPr sz="1700">
              <a:solidFill>
                <a:schemeClr val="dk1"/>
              </a:solidFill>
            </a:endParaRPr>
          </a:p>
          <a:p>
            <a:pPr indent="0" lvl="0" marL="0" rtl="0" algn="l">
              <a:spcBef>
                <a:spcPts val="21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900"/>
              </a:spcAft>
              <a:buClr>
                <a:schemeClr val="dk1"/>
              </a:buClr>
              <a:buSzPts val="1100"/>
              <a:buFont typeface="Arial"/>
              <a:buNone/>
            </a:pPr>
            <a:r>
              <a:rPr b="1" lang="es" sz="2200"/>
              <a:t>Giro o Viraje</a:t>
            </a:r>
            <a:endParaRPr b="1" sz="3100"/>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800"/>
              </a:spcBef>
              <a:spcAft>
                <a:spcPts val="0"/>
              </a:spcAft>
              <a:buClr>
                <a:schemeClr val="dk1"/>
              </a:buClr>
              <a:buSzPts val="1100"/>
              <a:buFont typeface="Arial"/>
              <a:buNone/>
            </a:pPr>
            <a:r>
              <a:t/>
            </a:r>
            <a:endParaRPr sz="1900">
              <a:solidFill>
                <a:schemeClr val="dk1"/>
              </a:solidFill>
            </a:endParaRPr>
          </a:p>
          <a:p>
            <a:pPr indent="0" lvl="0" marL="0" rtl="0" algn="l">
              <a:spcBef>
                <a:spcPts val="900"/>
              </a:spcBef>
              <a:spcAft>
                <a:spcPts val="0"/>
              </a:spcAft>
              <a:buClr>
                <a:schemeClr val="dk1"/>
              </a:buClr>
              <a:buSzPts val="1100"/>
              <a:buFont typeface="Arial"/>
              <a:buNone/>
            </a:pPr>
            <a:r>
              <a:rPr lang="es" sz="1600">
                <a:solidFill>
                  <a:schemeClr val="dk1"/>
                </a:solidFill>
              </a:rPr>
              <a:t>Es una bifurcación de la trayectoria que nace de un proceso más interno, subjetivo o relacional. Puede ser una toma de conciencia, un encuentro personal o una acumulación de tensiones que madura hasta cambiar el rumbo del sujeto.</a:t>
            </a:r>
            <a:endParaRPr sz="1600">
              <a:solidFill>
                <a:schemeClr val="dk1"/>
              </a:solidFill>
            </a:endParaRPr>
          </a:p>
          <a:p>
            <a:pPr indent="0" lvl="0" marL="0" rtl="0" algn="l">
              <a:spcBef>
                <a:spcPts val="1200"/>
              </a:spcBef>
              <a:spcAft>
                <a:spcPts val="0"/>
              </a:spcAft>
              <a:buNone/>
            </a:pPr>
            <a:r>
              <a:rPr lang="es" sz="1600">
                <a:solidFill>
                  <a:schemeClr val="dk1"/>
                </a:solidFill>
              </a:rPr>
              <a:t>Ejemplo: Una mujer ejerce con éxito una carrera corporativa de alta exigencia horaria. Tras el nacimiento de su primer hijo y un periodo de profunda reflexión personal sobre el sentido de su tiempo, decide renunciar a su puesto ejecutivo. Cambia su rumbo para abrir un pequeño emprendimiento propio que le permite gestionar sus horarios y priorizar la crianza.</a:t>
            </a:r>
            <a:endParaRPr sz="1600">
              <a:solidFill>
                <a:schemeClr val="dk1"/>
              </a:solidFill>
            </a:endParaRPr>
          </a:p>
          <a:p>
            <a:pPr indent="0" lvl="0" marL="0" rtl="0" algn="l">
              <a:spcBef>
                <a:spcPts val="21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sz="2100"/>
              <a:t>Cambio progresivo</a:t>
            </a:r>
            <a:endParaRPr sz="3400"/>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1800"/>
              </a:spcBef>
              <a:spcAft>
                <a:spcPts val="0"/>
              </a:spcAft>
              <a:buClr>
                <a:schemeClr val="dk1"/>
              </a:buClr>
              <a:buSzPts val="1100"/>
              <a:buFont typeface="Arial"/>
              <a:buNone/>
            </a:pPr>
            <a:r>
              <a:t/>
            </a:r>
            <a:endParaRPr sz="1500">
              <a:solidFill>
                <a:schemeClr val="dk1"/>
              </a:solidFill>
            </a:endParaRPr>
          </a:p>
          <a:p>
            <a:pPr indent="0" lvl="0" marL="457200" rtl="0" algn="l">
              <a:spcBef>
                <a:spcPts val="900"/>
              </a:spcBef>
              <a:spcAft>
                <a:spcPts val="0"/>
              </a:spcAft>
              <a:buNone/>
            </a:pPr>
            <a:r>
              <a:rPr lang="es">
                <a:solidFill>
                  <a:schemeClr val="dk1"/>
                </a:solidFill>
              </a:rPr>
              <a:t>La situación: Carlos trabaja en un taller de muebles de madera maciza. Con la llegada de nuevas tecnologías, decide tomar un curso nocturno de diseño digital para muebles.</a:t>
            </a:r>
            <a:endParaRPr>
              <a:solidFill>
                <a:schemeClr val="dk1"/>
              </a:solidFill>
            </a:endParaRPr>
          </a:p>
          <a:p>
            <a:pPr indent="0" lvl="0" marL="457200" rtl="0" algn="l">
              <a:spcBef>
                <a:spcPts val="2100"/>
              </a:spcBef>
              <a:spcAft>
                <a:spcPts val="0"/>
              </a:spcAft>
              <a:buNone/>
            </a:pPr>
            <a:r>
              <a:rPr lang="es">
                <a:solidFill>
                  <a:schemeClr val="dk1"/>
                </a:solidFill>
              </a:rPr>
              <a:t>Por qué es un giro: No hay una ruptura con su oficio ni una crisis. Carlos sigue siendo carpintero, pero reorienta progresivamente su perfil laboral hacia la modernización. Es una transición fluida y planificada para adaptarse a las demandas del mercado.</a:t>
            </a:r>
            <a:endParaRPr>
              <a:solidFill>
                <a:schemeClr val="dk1"/>
              </a:solidFill>
            </a:endParaRPr>
          </a:p>
          <a:p>
            <a:pPr indent="0" lvl="0" marL="0" rtl="0" algn="l">
              <a:spcBef>
                <a:spcPts val="21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Resumen</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graphicFrame>
        <p:nvGraphicFramePr>
          <p:cNvPr id="98" name="Google Shape;98;p20"/>
          <p:cNvGraphicFramePr/>
          <p:nvPr/>
        </p:nvGraphicFramePr>
        <p:xfrm>
          <a:off x="450300" y="1423475"/>
          <a:ext cx="3000000" cy="3000000"/>
        </p:xfrm>
        <a:graphic>
          <a:graphicData uri="http://schemas.openxmlformats.org/drawingml/2006/table">
            <a:tbl>
              <a:tblPr>
                <a:noFill/>
                <a:tableStyleId>{6A3A026B-F4E4-4E8E-83B7-01AD3684C87E}</a:tableStyleId>
              </a:tblPr>
              <a:tblGrid>
                <a:gridCol w="1971675"/>
                <a:gridCol w="1428750"/>
                <a:gridCol w="1676400"/>
                <a:gridCol w="3305175"/>
              </a:tblGrid>
              <a:tr h="857575">
                <a:tc>
                  <a:txBody>
                    <a:bodyPr/>
                    <a:lstStyle/>
                    <a:p>
                      <a:pPr indent="0" lvl="0" marL="0" rtl="0" algn="ctr">
                        <a:lnSpc>
                          <a:spcPct val="115000"/>
                        </a:lnSpc>
                        <a:spcBef>
                          <a:spcPts val="0"/>
                        </a:spcBef>
                        <a:spcAft>
                          <a:spcPts val="0"/>
                        </a:spcAft>
                        <a:buNone/>
                      </a:pPr>
                      <a:r>
                        <a:rPr b="1" lang="es" sz="1650"/>
                        <a:t>Categoría Biográfica </a:t>
                      </a:r>
                      <a:endParaRPr b="1" sz="1650"/>
                    </a:p>
                  </a:txBody>
                  <a:tcPr marT="91425" marB="91425" marR="91425" marL="91425">
                    <a:lnB cap="flat" cmpd="sng" w="10575">
                      <a:solidFill>
                        <a:srgbClr val="DCDFE5"/>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s" sz="1650"/>
                        <a:t>Tipo de Movimiento</a:t>
                      </a:r>
                      <a:endParaRPr b="1" sz="1650"/>
                    </a:p>
                  </a:txBody>
                  <a:tcPr marT="91425" marB="91425" marR="91425" marL="91425">
                    <a:lnB cap="flat" cmpd="sng" w="10575">
                      <a:solidFill>
                        <a:srgbClr val="DCDFE5"/>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s" sz="1650"/>
                        <a:t>Impacto en la Trayectoria</a:t>
                      </a:r>
                      <a:endParaRPr b="1" sz="1650"/>
                    </a:p>
                  </a:txBody>
                  <a:tcPr marT="91425" marB="91425" marR="91425" marL="91425">
                    <a:lnB cap="flat" cmpd="sng" w="10575">
                      <a:solidFill>
                        <a:srgbClr val="DCDFE5"/>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s" sz="1650"/>
                        <a:t>Origen Habitual</a:t>
                      </a:r>
                      <a:endParaRPr b="1" sz="1650"/>
                    </a:p>
                  </a:txBody>
                  <a:tcPr marT="91425" marB="91425" marR="91425" marL="91425">
                    <a:lnB cap="flat" cmpd="sng" w="10575">
                      <a:solidFill>
                        <a:srgbClr val="DCDFE5"/>
                      </a:solidFill>
                      <a:prstDash val="solid"/>
                      <a:round/>
                      <a:headEnd len="sm" w="sm" type="none"/>
                      <a:tailEnd len="sm" w="sm" type="none"/>
                    </a:lnB>
                  </a:tcPr>
                </a:tc>
              </a:tr>
              <a:tr h="572700">
                <a:tc>
                  <a:txBody>
                    <a:bodyPr/>
                    <a:lstStyle/>
                    <a:p>
                      <a:pPr indent="0" lvl="0" marL="0" rtl="0" algn="l">
                        <a:lnSpc>
                          <a:spcPct val="115000"/>
                        </a:lnSpc>
                        <a:spcBef>
                          <a:spcPts val="0"/>
                        </a:spcBef>
                        <a:spcAft>
                          <a:spcPts val="0"/>
                        </a:spcAft>
                        <a:buNone/>
                      </a:pPr>
                      <a:r>
                        <a:rPr lang="es" sz="1650"/>
                        <a:t>Giro</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Reorientación fluida</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Continuidad evolutiva</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Decisiones planificadas o maduración interna.</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r>
              <a:tr h="857575">
                <a:tc>
                  <a:txBody>
                    <a:bodyPr/>
                    <a:lstStyle/>
                    <a:p>
                      <a:pPr indent="0" lvl="0" marL="0" rtl="0" algn="l">
                        <a:lnSpc>
                          <a:spcPct val="115000"/>
                        </a:lnSpc>
                        <a:spcBef>
                          <a:spcPts val="0"/>
                        </a:spcBef>
                        <a:spcAft>
                          <a:spcPts val="0"/>
                        </a:spcAft>
                        <a:buNone/>
                      </a:pPr>
                      <a:r>
                        <a:rPr lang="es" sz="1650"/>
                        <a:t>Encrucijada</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Elección de alternativas</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Bifurcación de posibilidades</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s" sz="1650"/>
                        <a:t>Cruce de caminos institucionales o dilemas personales.</a:t>
                      </a:r>
                      <a:endParaRPr sz="1650"/>
                    </a:p>
                  </a:txBody>
                  <a:tcPr marT="91425" marB="91425" marR="91425" marL="91425">
                    <a:lnT cap="flat" cmpd="sng" w="10575">
                      <a:solidFill>
                        <a:srgbClr val="DCDFE5"/>
                      </a:solidFill>
                      <a:prstDash val="solid"/>
                      <a:round/>
                      <a:headEnd len="sm" w="sm" type="none"/>
                      <a:tailEnd len="sm" w="sm" type="none"/>
                    </a:lnT>
                    <a:lnB cap="flat" cmpd="sng" w="10575">
                      <a:solidFill>
                        <a:srgbClr val="DCDFE5"/>
                      </a:solidFill>
                      <a:prstDash val="solid"/>
                      <a:round/>
                      <a:headEnd len="sm" w="sm" type="none"/>
                      <a:tailEnd len="sm" w="sm" type="none"/>
                    </a:lnB>
                  </a:tcPr>
                </a:tc>
              </a:tr>
              <a:tr h="857575">
                <a:tc>
                  <a:txBody>
                    <a:bodyPr/>
                    <a:lstStyle/>
                    <a:p>
                      <a:pPr indent="0" lvl="0" marL="0" rtl="0" algn="l">
                        <a:lnSpc>
                          <a:spcPct val="115000"/>
                        </a:lnSpc>
                        <a:spcBef>
                          <a:spcPts val="0"/>
                        </a:spcBef>
                        <a:spcAft>
                          <a:spcPts val="0"/>
                        </a:spcAft>
                        <a:buNone/>
                      </a:pPr>
                      <a:r>
                        <a:rPr lang="es" sz="1650"/>
                        <a:t>Punto de inflexión</a:t>
                      </a:r>
                      <a:endParaRPr sz="1650"/>
                    </a:p>
                  </a:txBody>
                  <a:tcPr marT="91425" marB="91425" marR="91425" marL="91425">
                    <a:lnT cap="flat" cmpd="sng" w="10575">
                      <a:solidFill>
                        <a:srgbClr val="DCDFE5"/>
                      </a:solidFill>
                      <a:prstDash val="solid"/>
                      <a:round/>
                      <a:headEnd len="sm" w="sm" type="none"/>
                      <a:tailEnd len="sm" w="sm" type="none"/>
                    </a:lnT>
                  </a:tcPr>
                </a:tc>
                <a:tc>
                  <a:txBody>
                    <a:bodyPr/>
                    <a:lstStyle/>
                    <a:p>
                      <a:pPr indent="0" lvl="0" marL="0" rtl="0" algn="l">
                        <a:lnSpc>
                          <a:spcPct val="115000"/>
                        </a:lnSpc>
                        <a:spcBef>
                          <a:spcPts val="0"/>
                        </a:spcBef>
                        <a:spcAft>
                          <a:spcPts val="0"/>
                        </a:spcAft>
                        <a:buNone/>
                      </a:pPr>
                      <a:r>
                        <a:rPr lang="es" sz="1650"/>
                        <a:t>Ruptura drástica</a:t>
                      </a:r>
                      <a:endParaRPr sz="1650"/>
                    </a:p>
                  </a:txBody>
                  <a:tcPr marT="91425" marB="91425" marR="91425" marL="91425">
                    <a:lnT cap="flat" cmpd="sng" w="10575">
                      <a:solidFill>
                        <a:srgbClr val="DCDFE5"/>
                      </a:solidFill>
                      <a:prstDash val="solid"/>
                      <a:round/>
                      <a:headEnd len="sm" w="sm" type="none"/>
                      <a:tailEnd len="sm" w="sm" type="none"/>
                    </a:lnT>
                  </a:tcPr>
                </a:tc>
                <a:tc>
                  <a:txBody>
                    <a:bodyPr/>
                    <a:lstStyle/>
                    <a:p>
                      <a:pPr indent="0" lvl="0" marL="0" rtl="0" algn="l">
                        <a:lnSpc>
                          <a:spcPct val="115000"/>
                        </a:lnSpc>
                        <a:spcBef>
                          <a:spcPts val="0"/>
                        </a:spcBef>
                        <a:spcAft>
                          <a:spcPts val="0"/>
                        </a:spcAft>
                        <a:buNone/>
                      </a:pPr>
                      <a:r>
                        <a:rPr lang="es" sz="1650"/>
                        <a:t>Transformación e hito vital</a:t>
                      </a:r>
                      <a:endParaRPr sz="1650"/>
                    </a:p>
                  </a:txBody>
                  <a:tcPr marT="91425" marB="91425" marR="91425" marL="91425">
                    <a:lnT cap="flat" cmpd="sng" w="10575">
                      <a:solidFill>
                        <a:srgbClr val="DCDFE5"/>
                      </a:solidFill>
                      <a:prstDash val="solid"/>
                      <a:round/>
                      <a:headEnd len="sm" w="sm" type="none"/>
                      <a:tailEnd len="sm" w="sm" type="none"/>
                    </a:lnT>
                  </a:tcPr>
                </a:tc>
                <a:tc>
                  <a:txBody>
                    <a:bodyPr/>
                    <a:lstStyle/>
                    <a:p>
                      <a:pPr indent="0" lvl="0" marL="0" rtl="0" algn="l">
                        <a:lnSpc>
                          <a:spcPct val="115000"/>
                        </a:lnSpc>
                        <a:spcBef>
                          <a:spcPts val="0"/>
                        </a:spcBef>
                        <a:spcAft>
                          <a:spcPts val="0"/>
                        </a:spcAft>
                        <a:buNone/>
                      </a:pPr>
                      <a:r>
                        <a:rPr lang="es" sz="1650"/>
                        <a:t>Acontecimientos críticos fortuitos o crisis biográficas.</a:t>
                      </a:r>
                      <a:endParaRPr sz="1650"/>
                    </a:p>
                  </a:txBody>
                  <a:tcPr marT="91425" marB="91425" marR="91425" marL="91425">
                    <a:lnT cap="flat" cmpd="sng" w="10575">
                      <a:solidFill>
                        <a:srgbClr val="DCDFE5"/>
                      </a:solidFill>
                      <a:prstDash val="solid"/>
                      <a:round/>
                      <a:headEnd len="sm" w="sm" type="none"/>
                      <a:tailEnd len="sm" w="sm" type="none"/>
                    </a:lnT>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0" lvl="0" marL="0" rtl="0" algn="ctr">
              <a:spcBef>
                <a:spcPts val="0"/>
              </a:spcBef>
              <a:spcAft>
                <a:spcPts val="0"/>
              </a:spcAft>
              <a:buNone/>
            </a:pPr>
            <a:r>
              <a:rPr b="1" lang="es" sz="1550">
                <a:solidFill>
                  <a:srgbClr val="000000"/>
                </a:solidFill>
              </a:rPr>
              <a:t>Categoría Biográfica </a:t>
            </a:r>
            <a:endParaRPr b="1" sz="1550">
              <a:solidFill>
                <a:srgbClr val="000000"/>
              </a:solidFill>
            </a:endParaRPr>
          </a:p>
          <a:p>
            <a:pPr indent="0" lvl="0" marL="0" rtl="0" algn="ctr">
              <a:spcBef>
                <a:spcPts val="0"/>
              </a:spcBef>
              <a:spcAft>
                <a:spcPts val="0"/>
              </a:spcAft>
              <a:buNone/>
            </a:pPr>
            <a:r>
              <a:rPr b="1" lang="es" sz="1550">
                <a:solidFill>
                  <a:srgbClr val="000000"/>
                </a:solidFill>
              </a:rPr>
              <a:t>Tipo de Movimiento</a:t>
            </a:r>
            <a:endParaRPr b="1" sz="1550">
              <a:solidFill>
                <a:srgbClr val="000000"/>
              </a:solidFill>
            </a:endParaRPr>
          </a:p>
          <a:p>
            <a:pPr indent="0" lvl="0" marL="0" rtl="0" algn="ctr">
              <a:spcBef>
                <a:spcPts val="0"/>
              </a:spcBef>
              <a:spcAft>
                <a:spcPts val="0"/>
              </a:spcAft>
              <a:buNone/>
            </a:pPr>
            <a:r>
              <a:rPr b="1" lang="es" sz="1550">
                <a:solidFill>
                  <a:srgbClr val="000000"/>
                </a:solidFill>
              </a:rPr>
              <a:t>Impacto en la Trayectoria</a:t>
            </a:r>
            <a:endParaRPr b="1" sz="1550">
              <a:solidFill>
                <a:srgbClr val="000000"/>
              </a:solidFill>
            </a:endParaRPr>
          </a:p>
          <a:p>
            <a:pPr indent="0" lvl="0" marL="0" rtl="0" algn="l">
              <a:spcBef>
                <a:spcPts val="0"/>
              </a:spcBef>
              <a:spcAft>
                <a:spcPts val="0"/>
              </a:spcAft>
              <a:buNone/>
            </a:pPr>
            <a:r>
              <a:rPr b="1" lang="es" sz="1550">
                <a:solidFill>
                  <a:srgbClr val="000000"/>
                </a:solidFill>
              </a:rPr>
              <a:t>     Origen Habitual</a:t>
            </a:r>
            <a:endParaRPr b="1" sz="1550">
              <a:solidFill>
                <a:srgbClr val="000000"/>
              </a:solidFill>
            </a:endParaRPr>
          </a:p>
          <a:p>
            <a:pPr indent="0" lvl="0" marL="0" rtl="0" algn="l">
              <a:spcBef>
                <a:spcPts val="0"/>
              </a:spcBef>
              <a:spcAft>
                <a:spcPts val="0"/>
              </a:spcAft>
              <a:buNone/>
            </a:pPr>
            <a:r>
              <a:rPr lang="es" sz="1550">
                <a:solidFill>
                  <a:srgbClr val="000000"/>
                </a:solidFill>
              </a:rPr>
              <a:t>Giro</a:t>
            </a:r>
            <a:endParaRPr sz="1550">
              <a:solidFill>
                <a:srgbClr val="000000"/>
              </a:solidFill>
            </a:endParaRPr>
          </a:p>
          <a:p>
            <a:pPr indent="0" lvl="0" marL="0" rtl="0" algn="l">
              <a:spcBef>
                <a:spcPts val="0"/>
              </a:spcBef>
              <a:spcAft>
                <a:spcPts val="0"/>
              </a:spcAft>
              <a:buNone/>
            </a:pPr>
            <a:r>
              <a:rPr lang="es" sz="1550">
                <a:solidFill>
                  <a:srgbClr val="000000"/>
                </a:solidFill>
              </a:rPr>
              <a:t>Reorientación fluida</a:t>
            </a:r>
            <a:endParaRPr sz="1550">
              <a:solidFill>
                <a:srgbClr val="000000"/>
              </a:solidFill>
            </a:endParaRPr>
          </a:p>
          <a:p>
            <a:pPr indent="0" lvl="0" marL="0" rtl="0" algn="l">
              <a:spcBef>
                <a:spcPts val="0"/>
              </a:spcBef>
              <a:spcAft>
                <a:spcPts val="0"/>
              </a:spcAft>
              <a:buNone/>
            </a:pPr>
            <a:r>
              <a:rPr lang="es" sz="1550">
                <a:solidFill>
                  <a:srgbClr val="000000"/>
                </a:solidFill>
              </a:rPr>
              <a:t>Continuidad evolutiva</a:t>
            </a:r>
            <a:endParaRPr sz="1550">
              <a:solidFill>
                <a:srgbClr val="000000"/>
              </a:solidFill>
            </a:endParaRPr>
          </a:p>
          <a:p>
            <a:pPr indent="0" lvl="0" marL="0" rtl="0" algn="l">
              <a:spcBef>
                <a:spcPts val="0"/>
              </a:spcBef>
              <a:spcAft>
                <a:spcPts val="0"/>
              </a:spcAft>
              <a:buNone/>
            </a:pPr>
            <a:r>
              <a:rPr lang="es" sz="1550">
                <a:solidFill>
                  <a:srgbClr val="000000"/>
                </a:solidFill>
              </a:rPr>
              <a:t>Decisiones planificadas o maduración interna.</a:t>
            </a:r>
            <a:endParaRPr sz="1550">
              <a:solidFill>
                <a:srgbClr val="000000"/>
              </a:solidFill>
            </a:endParaRPr>
          </a:p>
          <a:p>
            <a:pPr indent="0" lvl="0" marL="0" rtl="0" algn="l">
              <a:spcBef>
                <a:spcPts val="0"/>
              </a:spcBef>
              <a:spcAft>
                <a:spcPts val="0"/>
              </a:spcAft>
              <a:buNone/>
            </a:pPr>
            <a:r>
              <a:rPr lang="es" sz="1550">
                <a:solidFill>
                  <a:srgbClr val="000000"/>
                </a:solidFill>
              </a:rPr>
              <a:t>Encrucijada</a:t>
            </a:r>
            <a:endParaRPr sz="1550">
              <a:solidFill>
                <a:srgbClr val="000000"/>
              </a:solidFill>
            </a:endParaRPr>
          </a:p>
          <a:p>
            <a:pPr indent="0" lvl="0" marL="0" rtl="0" algn="l">
              <a:spcBef>
                <a:spcPts val="0"/>
              </a:spcBef>
              <a:spcAft>
                <a:spcPts val="0"/>
              </a:spcAft>
              <a:buNone/>
            </a:pPr>
            <a:r>
              <a:rPr lang="es" sz="1550">
                <a:solidFill>
                  <a:srgbClr val="000000"/>
                </a:solidFill>
              </a:rPr>
              <a:t>Elección de alternativas</a:t>
            </a:r>
            <a:endParaRPr sz="1550">
              <a:solidFill>
                <a:srgbClr val="000000"/>
              </a:solidFill>
            </a:endParaRPr>
          </a:p>
          <a:p>
            <a:pPr indent="0" lvl="0" marL="0" rtl="0" algn="l">
              <a:spcBef>
                <a:spcPts val="0"/>
              </a:spcBef>
              <a:spcAft>
                <a:spcPts val="0"/>
              </a:spcAft>
              <a:buNone/>
            </a:pPr>
            <a:r>
              <a:rPr lang="es" sz="1550">
                <a:solidFill>
                  <a:srgbClr val="000000"/>
                </a:solidFill>
              </a:rPr>
              <a:t>Bifurcación de posibilidades</a:t>
            </a:r>
            <a:endParaRPr sz="1550">
              <a:solidFill>
                <a:srgbClr val="000000"/>
              </a:solidFill>
            </a:endParaRPr>
          </a:p>
          <a:p>
            <a:pPr indent="0" lvl="0" marL="0" rtl="0" algn="l">
              <a:spcBef>
                <a:spcPts val="0"/>
              </a:spcBef>
              <a:spcAft>
                <a:spcPts val="0"/>
              </a:spcAft>
              <a:buNone/>
            </a:pPr>
            <a:r>
              <a:rPr lang="es" sz="1550">
                <a:solidFill>
                  <a:srgbClr val="000000"/>
                </a:solidFill>
              </a:rPr>
              <a:t>Cruce de caminos institucionales o dilemas personales.</a:t>
            </a:r>
            <a:endParaRPr sz="1550">
              <a:solidFill>
                <a:srgbClr val="000000"/>
              </a:solidFill>
            </a:endParaRPr>
          </a:p>
          <a:p>
            <a:pPr indent="0" lvl="0" marL="0" rtl="0" algn="l">
              <a:spcBef>
                <a:spcPts val="0"/>
              </a:spcBef>
              <a:spcAft>
                <a:spcPts val="0"/>
              </a:spcAft>
              <a:buNone/>
            </a:pPr>
            <a:r>
              <a:rPr lang="es" sz="1550">
                <a:solidFill>
                  <a:srgbClr val="000000"/>
                </a:solidFill>
              </a:rPr>
              <a:t>Punto de inflexión</a:t>
            </a:r>
            <a:endParaRPr sz="1550">
              <a:solidFill>
                <a:srgbClr val="000000"/>
              </a:solidFill>
            </a:endParaRPr>
          </a:p>
          <a:p>
            <a:pPr indent="0" lvl="0" marL="0" rtl="0" algn="l">
              <a:spcBef>
                <a:spcPts val="0"/>
              </a:spcBef>
              <a:spcAft>
                <a:spcPts val="0"/>
              </a:spcAft>
              <a:buNone/>
            </a:pPr>
            <a:r>
              <a:rPr lang="es" sz="1550">
                <a:solidFill>
                  <a:srgbClr val="000000"/>
                </a:solidFill>
              </a:rPr>
              <a:t>Ruptura drástica</a:t>
            </a:r>
            <a:endParaRPr sz="1550">
              <a:solidFill>
                <a:srgbClr val="000000"/>
              </a:solidFill>
            </a:endParaRPr>
          </a:p>
          <a:p>
            <a:pPr indent="0" lvl="0" marL="0" rtl="0" algn="l">
              <a:spcBef>
                <a:spcPts val="0"/>
              </a:spcBef>
              <a:spcAft>
                <a:spcPts val="0"/>
              </a:spcAft>
              <a:buNone/>
            </a:pPr>
            <a:r>
              <a:rPr lang="es" sz="1550">
                <a:solidFill>
                  <a:srgbClr val="000000"/>
                </a:solidFill>
              </a:rPr>
              <a:t>Transformación e hito vital</a:t>
            </a:r>
            <a:endParaRPr sz="1550">
              <a:solidFill>
                <a:srgbClr val="000000"/>
              </a:solidFill>
            </a:endParaRPr>
          </a:p>
          <a:p>
            <a:pPr indent="0" lvl="0" marL="0" rtl="0" algn="l">
              <a:spcBef>
                <a:spcPts val="0"/>
              </a:spcBef>
              <a:spcAft>
                <a:spcPts val="0"/>
              </a:spcAft>
              <a:buNone/>
            </a:pPr>
            <a:r>
              <a:rPr lang="es" sz="1550">
                <a:solidFill>
                  <a:srgbClr val="000000"/>
                </a:solidFill>
              </a:rPr>
              <a:t>Acontecimientos críticos fortuitos o crisis biográficas.</a:t>
            </a:r>
            <a:endParaRPr sz="1550">
              <a:solidFill>
                <a:srgbClr val="000000"/>
              </a:solidFil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