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1" d="100"/>
          <a:sy n="61" d="100"/>
        </p:scale>
        <p:origin x="-148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_tradnl" smtClean="0"/>
              <a:t>Clic para editar título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9462EDB-D242-9E4D-9C9E-B6C0E6FCF1CB}" type="datetimeFigureOut">
              <a:rPr lang="es-ES" smtClean="0"/>
              <a:t>9/4/25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09462EDB-D242-9E4D-9C9E-B6C0E6FCF1CB}" type="datetimeFigureOut">
              <a:rPr lang="es-ES" smtClean="0"/>
              <a:t>9/4/25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_tradnl" smtClean="0"/>
              <a:t>Clic para editar título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09462EDB-D242-9E4D-9C9E-B6C0E6FCF1CB}" type="datetimeFigureOut">
              <a:rPr lang="es-ES" smtClean="0"/>
              <a:t>9/4/25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09462EDB-D242-9E4D-9C9E-B6C0E6FCF1CB}" type="datetimeFigureOut">
              <a:rPr lang="es-ES" smtClean="0"/>
              <a:t>9/4/25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_tradnl" smtClean="0"/>
              <a:t>Clic para editar título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09462EDB-D242-9E4D-9C9E-B6C0E6FCF1CB}" type="datetimeFigureOut">
              <a:rPr lang="es-ES" smtClean="0"/>
              <a:t>9/4/25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Date Placeholder 4"/>
          <p:cNvSpPr>
            <a:spLocks noGrp="1"/>
          </p:cNvSpPr>
          <p:nvPr>
            <p:ph type="dt" sz="half" idx="10"/>
          </p:nvPr>
        </p:nvSpPr>
        <p:spPr/>
        <p:txBody>
          <a:bodyPr/>
          <a:lstStyle/>
          <a:p>
            <a:fld id="{09462EDB-D242-9E4D-9C9E-B6C0E6FCF1CB}" type="datetimeFigureOut">
              <a:rPr lang="es-ES" smtClean="0"/>
              <a:t>9/4/25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 para editar título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7" name="Date Placeholder 6"/>
          <p:cNvSpPr>
            <a:spLocks noGrp="1"/>
          </p:cNvSpPr>
          <p:nvPr>
            <p:ph type="dt" sz="half" idx="10"/>
          </p:nvPr>
        </p:nvSpPr>
        <p:spPr/>
        <p:txBody>
          <a:bodyPr/>
          <a:lstStyle/>
          <a:p>
            <a:fld id="{09462EDB-D242-9E4D-9C9E-B6C0E6FCF1CB}" type="datetimeFigureOut">
              <a:rPr lang="es-ES" smtClean="0"/>
              <a:t>9/4/25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Date Placeholder 2"/>
          <p:cNvSpPr>
            <a:spLocks noGrp="1"/>
          </p:cNvSpPr>
          <p:nvPr>
            <p:ph type="dt" sz="half" idx="10"/>
          </p:nvPr>
        </p:nvSpPr>
        <p:spPr/>
        <p:txBody>
          <a:bodyPr/>
          <a:lstStyle/>
          <a:p>
            <a:fld id="{09462EDB-D242-9E4D-9C9E-B6C0E6FCF1CB}" type="datetimeFigureOut">
              <a:rPr lang="es-ES" smtClean="0"/>
              <a:t>9/4/25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62EDB-D242-9E4D-9C9E-B6C0E6FCF1CB}" type="datetimeFigureOut">
              <a:rPr lang="es-ES" smtClean="0"/>
              <a:t>9/4/25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0694C17-93A7-EB43-9E30-C633450EF84F}" type="slidenum">
              <a:rPr lang="es-ES" smtClean="0"/>
              <a:t>‹Nr.›</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_tradnl" smtClean="0"/>
              <a:t>Clic para editar título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09462EDB-D242-9E4D-9C9E-B6C0E6FCF1CB}" type="datetimeFigureOut">
              <a:rPr lang="es-ES" smtClean="0"/>
              <a:t>9/4/25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0694C17-93A7-EB43-9E30-C633450EF84F}" type="slidenum">
              <a:rPr lang="es-ES" smtClean="0"/>
              <a:t>‹Nr.›</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_tradnl" smtClean="0"/>
              <a:t>Clic para editar título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8" name="Date Placeholder 7"/>
          <p:cNvSpPr>
            <a:spLocks noGrp="1"/>
          </p:cNvSpPr>
          <p:nvPr>
            <p:ph type="dt" sz="half" idx="10"/>
          </p:nvPr>
        </p:nvSpPr>
        <p:spPr/>
        <p:txBody>
          <a:bodyPr/>
          <a:lstStyle/>
          <a:p>
            <a:fld id="{09462EDB-D242-9E4D-9C9E-B6C0E6FCF1CB}" type="datetimeFigureOut">
              <a:rPr lang="es-ES" smtClean="0"/>
              <a:t>9/4/25</a:t>
            </a:fld>
            <a:endParaRPr lang="es-ES"/>
          </a:p>
        </p:txBody>
      </p:sp>
      <p:sp>
        <p:nvSpPr>
          <p:cNvPr id="9" name="Slide Number Placeholder 8"/>
          <p:cNvSpPr>
            <a:spLocks noGrp="1"/>
          </p:cNvSpPr>
          <p:nvPr>
            <p:ph type="sldNum" sz="quarter" idx="11"/>
          </p:nvPr>
        </p:nvSpPr>
        <p:spPr/>
        <p:txBody>
          <a:bodyPr/>
          <a:lstStyle/>
          <a:p>
            <a:fld id="{80694C17-93A7-EB43-9E30-C633450EF84F}" type="slidenum">
              <a:rPr lang="es-ES" smtClean="0"/>
              <a:t>‹Nr.›</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_tradnl" smtClean="0"/>
              <a:t>Clic para editar título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0694C17-93A7-EB43-9E30-C633450EF84F}" type="slidenum">
              <a:rPr lang="es-ES" smtClean="0"/>
              <a:t>‹Nr.›</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9462EDB-D242-9E4D-9C9E-B6C0E6FCF1CB}" type="datetimeFigureOut">
              <a:rPr lang="es-ES" smtClean="0"/>
              <a:t>9/4/25</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Judith Butler </a:t>
            </a:r>
            <a:endParaRPr lang="es-ES" dirty="0"/>
          </a:p>
        </p:txBody>
      </p:sp>
      <p:sp>
        <p:nvSpPr>
          <p:cNvPr id="3" name="Subtítulo 2"/>
          <p:cNvSpPr>
            <a:spLocks noGrp="1"/>
          </p:cNvSpPr>
          <p:nvPr>
            <p:ph type="subTitle" idx="1"/>
          </p:nvPr>
        </p:nvSpPr>
        <p:spPr/>
        <p:txBody>
          <a:bodyPr/>
          <a:lstStyle/>
          <a:p>
            <a:r>
              <a:rPr lang="es-ES" dirty="0" smtClean="0"/>
              <a:t>Deshacer el g</a:t>
            </a:r>
            <a:r>
              <a:rPr lang="es-ES" dirty="0" smtClean="0"/>
              <a:t>énero</a:t>
            </a:r>
            <a:endParaRPr lang="es-ES" dirty="0"/>
          </a:p>
        </p:txBody>
      </p:sp>
    </p:spTree>
    <p:extLst>
      <p:ext uri="{BB962C8B-B14F-4D97-AF65-F5344CB8AC3E}">
        <p14:creationId xmlns:p14="http://schemas.microsoft.com/office/powerpoint/2010/main" val="60787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620000" cy="745603"/>
          </a:xfrm>
        </p:spPr>
        <p:txBody>
          <a:bodyPr/>
          <a:lstStyle/>
          <a:p>
            <a:pPr algn="ctr"/>
            <a:r>
              <a:rPr lang="es-ES" smtClean="0"/>
              <a:t>Vidas que </a:t>
            </a:r>
            <a:r>
              <a:rPr lang="es-ES" dirty="0" smtClean="0"/>
              <a:t>merecen duelo </a:t>
            </a:r>
            <a:endParaRPr lang="es-ES" dirty="0"/>
          </a:p>
        </p:txBody>
      </p:sp>
      <p:sp>
        <p:nvSpPr>
          <p:cNvPr id="3" name="Marcador de contenido 2"/>
          <p:cNvSpPr>
            <a:spLocks noGrp="1"/>
          </p:cNvSpPr>
          <p:nvPr>
            <p:ph idx="1"/>
          </p:nvPr>
        </p:nvSpPr>
        <p:spPr>
          <a:xfrm>
            <a:off x="457200" y="1228454"/>
            <a:ext cx="7620000" cy="5172346"/>
          </a:xfrm>
        </p:spPr>
        <p:txBody>
          <a:bodyPr>
            <a:normAutofit fontScale="92500"/>
          </a:bodyPr>
          <a:lstStyle/>
          <a:p>
            <a:r>
              <a:rPr lang="es-ES" dirty="0" smtClean="0"/>
              <a:t>El duelo: las formas por las cuales estamos desde el principio, y en virtud de ser seres encarnados, ya entregados m</a:t>
            </a:r>
            <a:r>
              <a:rPr lang="es-ES" dirty="0" smtClean="0"/>
              <a:t>ás allá de nosotros mismos, implicados en vidas que no son las nuestras.</a:t>
            </a:r>
          </a:p>
          <a:p>
            <a:r>
              <a:rPr lang="es-ES" dirty="0" smtClean="0"/>
              <a:t>La violencia es, sin duda un rasgo del pero orden, una manera por la cual se expone la vulnerabilidad humana hacia otros humanos de la forma más terrorífica, una manera por la cual somos entregados, sin control, a la voluntad del otro (incluso puede ser borrada).  </a:t>
            </a:r>
          </a:p>
          <a:p>
            <a:r>
              <a:rPr lang="es-ES" dirty="0" smtClean="0"/>
              <a:t>Esa </a:t>
            </a:r>
            <a:r>
              <a:rPr lang="es-ES" dirty="0" err="1" smtClean="0"/>
              <a:t>vulnerabiliad</a:t>
            </a:r>
            <a:r>
              <a:rPr lang="es-ES" dirty="0" smtClean="0"/>
              <a:t> se exacerba mucho por condiciones políticas y sociales. </a:t>
            </a:r>
          </a:p>
          <a:p>
            <a:r>
              <a:rPr lang="es-ES" dirty="0" smtClean="0"/>
              <a:t>A través del luto se puede ganar un sentido de la vulnerabilidad humana y de la </a:t>
            </a:r>
            <a:r>
              <a:rPr lang="es-ES" dirty="0" smtClean="0"/>
              <a:t>responsabilidad colectiva</a:t>
            </a:r>
            <a:r>
              <a:rPr lang="es-ES" dirty="0" smtClean="0"/>
              <a:t> i</a:t>
            </a:r>
          </a:p>
          <a:p>
            <a:r>
              <a:rPr lang="es-ES" dirty="0" smtClean="0"/>
              <a:t>Que convierte a uno en humano y a su pérdida en merecedora de luto y cuales parámetros que aceptamos como marco cultural limitan la magnitud de nuestro reconocimiento de una pérdida</a:t>
            </a:r>
            <a:endParaRPr lang="es-ES" dirty="0"/>
          </a:p>
        </p:txBody>
      </p:sp>
    </p:spTree>
    <p:extLst>
      <p:ext uri="{BB962C8B-B14F-4D97-AF65-F5344CB8AC3E}">
        <p14:creationId xmlns:p14="http://schemas.microsoft.com/office/powerpoint/2010/main" val="245890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620000" cy="641497"/>
          </a:xfrm>
        </p:spPr>
        <p:txBody>
          <a:bodyPr/>
          <a:lstStyle/>
          <a:p>
            <a:r>
              <a:rPr lang="es-ES" sz="3600" dirty="0" err="1" smtClean="0"/>
              <a:t>Intro</a:t>
            </a:r>
            <a:r>
              <a:rPr lang="es-ES" sz="3600" dirty="0" smtClean="0"/>
              <a:t>: ¿qu</a:t>
            </a:r>
            <a:r>
              <a:rPr lang="es-ES" sz="3600" dirty="0" smtClean="0"/>
              <a:t>é es lo que quiere el género?</a:t>
            </a:r>
            <a:endParaRPr lang="es-ES" sz="3600" dirty="0"/>
          </a:p>
        </p:txBody>
      </p:sp>
      <p:sp>
        <p:nvSpPr>
          <p:cNvPr id="3" name="Marcador de contenido 2"/>
          <p:cNvSpPr>
            <a:spLocks noGrp="1"/>
          </p:cNvSpPr>
          <p:nvPr>
            <p:ph idx="1"/>
          </p:nvPr>
        </p:nvSpPr>
        <p:spPr>
          <a:xfrm>
            <a:off x="457200" y="916135"/>
            <a:ext cx="7620000" cy="5484665"/>
          </a:xfrm>
        </p:spPr>
        <p:txBody>
          <a:bodyPr/>
          <a:lstStyle/>
          <a:p>
            <a:r>
              <a:rPr lang="es-ES" dirty="0" smtClean="0"/>
              <a:t>Las normas sociales que constituyen nuestra existencia conllevan deseos que no se originan en nuestra individualidad. Pero la viabilidad de nuestra individualidad depende de normas sociales. </a:t>
            </a:r>
          </a:p>
          <a:p>
            <a:r>
              <a:rPr lang="es-ES" dirty="0" smtClean="0"/>
              <a:t>La tradici</a:t>
            </a:r>
            <a:r>
              <a:rPr lang="es-ES" dirty="0" smtClean="0"/>
              <a:t>ón hegeliana enlaza el deseo con el reconocimiento: afirma que el deseo es siempre un deseo de reconocimiento y que cualquiera de nosotros se constituye en ser social viable únicamente a través de la experiencia del reconocimiento.</a:t>
            </a:r>
          </a:p>
          <a:p>
            <a:r>
              <a:rPr lang="es-ES" dirty="0" smtClean="0"/>
              <a:t>Los términos que nos permiten ser reconocidos como humanos son articulados socialmente y son variables. </a:t>
            </a:r>
          </a:p>
          <a:p>
            <a:r>
              <a:rPr lang="es-ES" dirty="0" smtClean="0"/>
              <a:t>Existen humanos y algunos son reconocidos como menos que humanos y dicha forma de reconocimiento con enmiendas no conduce a una vida viable.</a:t>
            </a:r>
          </a:p>
          <a:p>
            <a:r>
              <a:rPr lang="es-ES" dirty="0" smtClean="0"/>
              <a:t>A algunos humanos no se les reconoce en absoluto como humanos y esto conduce a otro orden de vida inviable.</a:t>
            </a:r>
            <a:endParaRPr lang="es-ES" dirty="0"/>
          </a:p>
        </p:txBody>
      </p:sp>
    </p:spTree>
    <p:extLst>
      <p:ext uri="{BB962C8B-B14F-4D97-AF65-F5344CB8AC3E}">
        <p14:creationId xmlns:p14="http://schemas.microsoft.com/office/powerpoint/2010/main" val="4032271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El g</a:t>
            </a:r>
            <a:r>
              <a:rPr lang="es-ES" dirty="0" smtClean="0"/>
              <a:t>énero y el reconocimiento</a:t>
            </a:r>
            <a:endParaRPr lang="es-ES" dirty="0"/>
          </a:p>
        </p:txBody>
      </p:sp>
      <p:sp>
        <p:nvSpPr>
          <p:cNvPr id="3" name="Marcador de contenido 2"/>
          <p:cNvSpPr>
            <a:spLocks noGrp="1"/>
          </p:cNvSpPr>
          <p:nvPr>
            <p:ph idx="1"/>
          </p:nvPr>
        </p:nvSpPr>
        <p:spPr/>
        <p:txBody>
          <a:bodyPr/>
          <a:lstStyle/>
          <a:p>
            <a:r>
              <a:rPr lang="es-ES" dirty="0" smtClean="0"/>
              <a:t>Si parte de lo que busca el deseo es obtener reconocimiento, entonces el g</a:t>
            </a:r>
            <a:r>
              <a:rPr lang="es-ES" dirty="0" smtClean="0"/>
              <a:t>énero, en la medida en que está animado por el deseo, buscará también reconocimiento. </a:t>
            </a:r>
          </a:p>
          <a:p>
            <a:r>
              <a:rPr lang="es-ES" dirty="0" smtClean="0"/>
              <a:t>Pero si los proyectos de reconocimiento que se encuentran a nuestra disposición son aquellos que “deshacen” a la persona al conferirle reconocimiento, entonces el reconocimiento, o que la “deshacen” al negarle el </a:t>
            </a:r>
            <a:r>
              <a:rPr lang="es-ES" dirty="0" err="1" smtClean="0"/>
              <a:t>recocimiento</a:t>
            </a:r>
            <a:r>
              <a:rPr lang="es-ES" dirty="0" smtClean="0"/>
              <a:t>, entonces el reconocimiento se convierte en una sede del poder mediante la cual se produce lo humano de forma diferencial. </a:t>
            </a:r>
          </a:p>
          <a:p>
            <a:r>
              <a:rPr lang="es-ES" dirty="0" smtClean="0"/>
              <a:t>Lo cual significa que el deseo está implicado en las normas sociales, se encuentra ligado a la cuestión del poder y con quién reúne los requisitos para ser reconocido como humano y quién no. </a:t>
            </a:r>
            <a:endParaRPr lang="es-ES" dirty="0"/>
          </a:p>
        </p:txBody>
      </p:sp>
    </p:spTree>
    <p:extLst>
      <p:ext uri="{BB962C8B-B14F-4D97-AF65-F5344CB8AC3E}">
        <p14:creationId xmlns:p14="http://schemas.microsoft.com/office/powerpoint/2010/main" val="1752963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Batalla: ser parte de lo humano</a:t>
            </a:r>
            <a:endParaRPr lang="es-ES" dirty="0"/>
          </a:p>
        </p:txBody>
      </p:sp>
      <p:sp>
        <p:nvSpPr>
          <p:cNvPr id="3" name="Marcador de contenido 2"/>
          <p:cNvSpPr>
            <a:spLocks noGrp="1"/>
          </p:cNvSpPr>
          <p:nvPr>
            <p:ph idx="1"/>
          </p:nvPr>
        </p:nvSpPr>
        <p:spPr/>
        <p:txBody>
          <a:bodyPr/>
          <a:lstStyle/>
          <a:p>
            <a:r>
              <a:rPr lang="es-ES" dirty="0" smtClean="0"/>
              <a:t>¿Si soy de un cierto g</a:t>
            </a:r>
            <a:r>
              <a:rPr lang="es-ES" dirty="0" smtClean="0"/>
              <a:t>énero seré parte de lo humano?</a:t>
            </a:r>
          </a:p>
          <a:p>
            <a:r>
              <a:rPr lang="es-ES" dirty="0" smtClean="0"/>
              <a:t>¿Se expandirá lo humano para incluirme en su ámbito?</a:t>
            </a:r>
          </a:p>
          <a:p>
            <a:r>
              <a:rPr lang="es-ES" dirty="0" smtClean="0"/>
              <a:t>¿Si deseo de cierta manera ¿seré capaz de vivir?</a:t>
            </a:r>
          </a:p>
          <a:p>
            <a:r>
              <a:rPr lang="es-ES" dirty="0" smtClean="0"/>
              <a:t>¿Habrá un lugar para mi vida y será reconocible para los demás, de los cuales dependo para mi existencia social?</a:t>
            </a:r>
          </a:p>
          <a:p>
            <a:r>
              <a:rPr lang="es-ES" dirty="0" smtClean="0"/>
              <a:t>Permanecer por debajo de la inteligibilidad tiene ciertas ventajas si se entiende la inteligibilidad como aquello que se produce como consecuencia del reconocimiento de acuerdo con las normas sociales vigentes. </a:t>
            </a:r>
          </a:p>
          <a:p>
            <a:r>
              <a:rPr lang="es-ES" dirty="0" smtClean="0"/>
              <a:t>Mi sentido de pertenencia social se verá perjudicado por transgredir las normas pero este extrañamiento es preferible a conseguir un sentido de inteligibilidad en virtud de normas que me sacrifican desde otra dirección.</a:t>
            </a:r>
            <a:endParaRPr lang="es-ES" dirty="0"/>
          </a:p>
        </p:txBody>
      </p:sp>
    </p:spTree>
    <p:extLst>
      <p:ext uri="{BB962C8B-B14F-4D97-AF65-F5344CB8AC3E}">
        <p14:creationId xmlns:p14="http://schemas.microsoft.com/office/powerpoint/2010/main" val="3350208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Relaci</a:t>
            </a:r>
            <a:r>
              <a:rPr lang="es-ES" dirty="0" smtClean="0"/>
              <a:t>ón crítica con las normas</a:t>
            </a:r>
            <a:endParaRPr lang="es-ES" dirty="0"/>
          </a:p>
        </p:txBody>
      </p:sp>
      <p:sp>
        <p:nvSpPr>
          <p:cNvPr id="3" name="Marcador de contenido 2"/>
          <p:cNvSpPr>
            <a:spLocks noGrp="1"/>
          </p:cNvSpPr>
          <p:nvPr>
            <p:ph idx="1"/>
          </p:nvPr>
        </p:nvSpPr>
        <p:spPr/>
        <p:txBody>
          <a:bodyPr/>
          <a:lstStyle/>
          <a:p>
            <a:r>
              <a:rPr lang="es-ES" dirty="0" smtClean="0"/>
              <a:t>La relaci</a:t>
            </a:r>
            <a:r>
              <a:rPr lang="es-ES" dirty="0" smtClean="0"/>
              <a:t>ón crítica depende también de la capacidad, invariablemente colectiva, de articular una alternativa, una versión minoritaria de normas o ideales que sostengan y permitan actuar al individuo. </a:t>
            </a:r>
          </a:p>
          <a:p>
            <a:r>
              <a:rPr lang="es-ES" dirty="0" smtClean="0"/>
              <a:t>Si soy alguien que no puede ser sin hacer, las condiciones de mi hacer son las condiciones de mi existencia. </a:t>
            </a:r>
          </a:p>
          <a:p>
            <a:r>
              <a:rPr lang="es-ES" dirty="0" smtClean="0"/>
              <a:t>Mi agencia (mi capacidad de hacer críticamente a pesar de las normas) no consiste en negar la condición de tal constitución.</a:t>
            </a:r>
          </a:p>
          <a:p>
            <a:r>
              <a:rPr lang="es-ES" dirty="0" smtClean="0"/>
              <a:t>Como resultado el yo que yo soy se encuentra constituido por normas y depende de ellas, pero también aspira a vivir de maneras que mantengan con ellas una relación crítica y transformadora. </a:t>
            </a:r>
            <a:endParaRPr lang="es-ES" dirty="0"/>
          </a:p>
        </p:txBody>
      </p:sp>
    </p:spTree>
    <p:extLst>
      <p:ext uri="{BB962C8B-B14F-4D97-AF65-F5344CB8AC3E}">
        <p14:creationId xmlns:p14="http://schemas.microsoft.com/office/powerpoint/2010/main" val="3580681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dirty="0" smtClean="0"/>
              <a:t>Vidas </a:t>
            </a:r>
            <a:r>
              <a:rPr lang="es-ES" dirty="0" err="1" smtClean="0"/>
              <a:t>inhabitales</a:t>
            </a:r>
            <a:endParaRPr lang="es-ES" dirty="0"/>
          </a:p>
        </p:txBody>
      </p:sp>
      <p:sp>
        <p:nvSpPr>
          <p:cNvPr id="3" name="Marcador de contenido 2"/>
          <p:cNvSpPr>
            <a:spLocks noGrp="1"/>
          </p:cNvSpPr>
          <p:nvPr>
            <p:ph idx="1"/>
          </p:nvPr>
        </p:nvSpPr>
        <p:spPr/>
        <p:txBody>
          <a:bodyPr/>
          <a:lstStyle/>
          <a:p>
            <a:r>
              <a:rPr lang="es-ES" dirty="0" smtClean="0"/>
              <a:t>Yo puedo sentir que sin ciertos rasgos reconocibles no puedo vivir.</a:t>
            </a:r>
          </a:p>
          <a:p>
            <a:endParaRPr lang="es-ES" dirty="0" smtClean="0"/>
          </a:p>
          <a:p>
            <a:r>
              <a:rPr lang="es-ES" dirty="0" smtClean="0"/>
              <a:t>Pero tambi</a:t>
            </a:r>
            <a:r>
              <a:rPr lang="es-ES" dirty="0" smtClean="0"/>
              <a:t>én puedo sentir que los términos por los que soy reconocido convierten mi vida en </a:t>
            </a:r>
            <a:r>
              <a:rPr lang="es-ES" dirty="0" err="1" smtClean="0"/>
              <a:t>ihhabitable</a:t>
            </a:r>
            <a:r>
              <a:rPr lang="es-ES" dirty="0" smtClean="0"/>
              <a:t>. </a:t>
            </a:r>
          </a:p>
          <a:p>
            <a:endParaRPr lang="es-ES" dirty="0" smtClean="0"/>
          </a:p>
          <a:p>
            <a:r>
              <a:rPr lang="es-ES" dirty="0" smtClean="0"/>
              <a:t>Esta es la coyuntura de la cual emerge la crítica, entendiendo la crítica como cuestionamiento delos términos que restringen la vida con el objetivo de abrir la posibilidad de modos diferentes de vida; en otras palabras, no para celebrar la diferencia en sí misma, sino para establecer condiciones más incluyentes que cobijen y mantengan la vida que se resiste a </a:t>
            </a:r>
            <a:r>
              <a:rPr lang="es-ES" dirty="0" err="1" smtClean="0"/>
              <a:t>losmodelos</a:t>
            </a:r>
            <a:r>
              <a:rPr lang="es-ES" dirty="0" smtClean="0"/>
              <a:t> de asimilación </a:t>
            </a:r>
            <a:endParaRPr lang="es-ES" dirty="0"/>
          </a:p>
        </p:txBody>
      </p:sp>
    </p:spTree>
    <p:extLst>
      <p:ext uri="{BB962C8B-B14F-4D97-AF65-F5344CB8AC3E}">
        <p14:creationId xmlns:p14="http://schemas.microsoft.com/office/powerpoint/2010/main" val="800212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4000" dirty="0" smtClean="0"/>
              <a:t>Al lado de uno mismo: en los l</a:t>
            </a:r>
            <a:r>
              <a:rPr lang="es-ES" sz="4000" dirty="0" smtClean="0"/>
              <a:t>ímites de la autonomía sexual I</a:t>
            </a:r>
            <a:endParaRPr lang="es-ES" sz="4000" dirty="0"/>
          </a:p>
        </p:txBody>
      </p:sp>
      <p:sp>
        <p:nvSpPr>
          <p:cNvPr id="3" name="Marcador de contenido 2"/>
          <p:cNvSpPr>
            <a:spLocks noGrp="1"/>
          </p:cNvSpPr>
          <p:nvPr>
            <p:ph idx="1"/>
          </p:nvPr>
        </p:nvSpPr>
        <p:spPr/>
        <p:txBody>
          <a:bodyPr/>
          <a:lstStyle/>
          <a:p>
            <a:r>
              <a:rPr lang="es-ES" dirty="0" smtClean="0"/>
              <a:t>¿Qu</a:t>
            </a:r>
            <a:r>
              <a:rPr lang="es-ES" dirty="0" smtClean="0"/>
              <a:t>é es lo humano? Qué vidas se consideran como humanas, ¿qué vidas pueden llorarse?</a:t>
            </a:r>
            <a:endParaRPr lang="es-ES" dirty="0"/>
          </a:p>
          <a:p>
            <a:r>
              <a:rPr lang="es-ES" dirty="0" smtClean="0"/>
              <a:t>Más allá de las diferencias de la comunidad internacional todos hemos perdido a </a:t>
            </a:r>
            <a:r>
              <a:rPr lang="es-ES" dirty="0" err="1" smtClean="0"/>
              <a:t>alquien</a:t>
            </a:r>
            <a:r>
              <a:rPr lang="es-ES" dirty="0" smtClean="0"/>
              <a:t> a causa del SIDA, otras enfermedades y por estar sujetos a violencia aunque no la hayamos sufrido en primera persona. </a:t>
            </a:r>
          </a:p>
          <a:p>
            <a:r>
              <a:rPr lang="es-ES" dirty="0" smtClean="0"/>
              <a:t>Creo que sentimos pesar cuando aceptamos el hecho de que la pérdida que sufrimos nos cambiará, posiblemente para siempre, y que este luto está relacionado con la aceptación de sufrir una aceptación se sufrir una transformación cuyo resultado no está puede ser conocido de antemano. </a:t>
            </a:r>
          </a:p>
          <a:p>
            <a:r>
              <a:rPr lang="es-ES" dirty="0" smtClean="0"/>
              <a:t>Hay algo más grande que nuestro proyecto, mayor que nuestro propio saber. </a:t>
            </a:r>
            <a:endParaRPr lang="es-ES" dirty="0"/>
          </a:p>
        </p:txBody>
      </p:sp>
    </p:spTree>
    <p:extLst>
      <p:ext uri="{BB962C8B-B14F-4D97-AF65-F5344CB8AC3E}">
        <p14:creationId xmlns:p14="http://schemas.microsoft.com/office/powerpoint/2010/main" val="3598551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sz="4000" dirty="0"/>
              <a:t>Al lado de uno mismo: en los límites de la autonomía sexual </a:t>
            </a:r>
            <a:r>
              <a:rPr lang="es-ES" sz="4000" dirty="0" smtClean="0"/>
              <a:t>II</a:t>
            </a:r>
            <a:endParaRPr lang="es-ES" sz="4000" dirty="0"/>
          </a:p>
        </p:txBody>
      </p:sp>
      <p:sp>
        <p:nvSpPr>
          <p:cNvPr id="3" name="Marcador de contenido 2"/>
          <p:cNvSpPr>
            <a:spLocks noGrp="1"/>
          </p:cNvSpPr>
          <p:nvPr>
            <p:ph idx="1"/>
          </p:nvPr>
        </p:nvSpPr>
        <p:spPr/>
        <p:txBody>
          <a:bodyPr/>
          <a:lstStyle/>
          <a:p>
            <a:r>
              <a:rPr lang="es-ES" dirty="0" smtClean="0"/>
              <a:t>Algo toma las riendas, pero ¿es algo que viene del yo, del exterior o de alguna regi</a:t>
            </a:r>
            <a:r>
              <a:rPr lang="es-ES" dirty="0" smtClean="0"/>
              <a:t>ón donde la diferencia entre los dos no se puede determinar?</a:t>
            </a:r>
          </a:p>
          <a:p>
            <a:r>
              <a:rPr lang="es-ES" dirty="0" smtClean="0"/>
              <a:t>¿Qué es lo que no reclama en esos momento, cuando no somos dueños de </a:t>
            </a:r>
            <a:r>
              <a:rPr lang="es-ES" dirty="0" err="1" smtClean="0"/>
              <a:t>nostros</a:t>
            </a:r>
            <a:r>
              <a:rPr lang="es-ES" dirty="0" smtClean="0"/>
              <a:t> mismos? ¿A qué estamos atados? ¿Y qué se apodera de nosotros?.</a:t>
            </a:r>
            <a:endParaRPr lang="es-ES" dirty="0"/>
          </a:p>
          <a:p>
            <a:r>
              <a:rPr lang="es-ES" dirty="0" smtClean="0"/>
              <a:t>Mucha gente cree que el duelo es privado, por el contrario el duelo muestra que no podemos explicar la forma en que estamos sujetos a nuestras relaciones con los otros, lo cual a menudo interrumpe la narración consciente de nosotros mismos que podríamos tratar de procurarnos de formas que retan nuestra propia noción como seres autónomos y </a:t>
            </a:r>
            <a:r>
              <a:rPr lang="es-ES" dirty="0" err="1" smtClean="0"/>
              <a:t>autocontrolados</a:t>
            </a:r>
            <a:r>
              <a:rPr lang="es-ES" dirty="0" smtClean="0"/>
              <a:t>. </a:t>
            </a:r>
          </a:p>
          <a:p>
            <a:pPr marL="114300" indent="0">
              <a:buNone/>
            </a:pPr>
            <a:endParaRPr lang="es-ES" dirty="0"/>
          </a:p>
        </p:txBody>
      </p:sp>
    </p:spTree>
    <p:extLst>
      <p:ext uri="{BB962C8B-B14F-4D97-AF65-F5344CB8AC3E}">
        <p14:creationId xmlns:p14="http://schemas.microsoft.com/office/powerpoint/2010/main" val="2606580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7"/>
            <a:ext cx="7620000" cy="1703381"/>
          </a:xfrm>
        </p:spPr>
        <p:txBody>
          <a:bodyPr/>
          <a:lstStyle/>
          <a:p>
            <a:pPr algn="ctr"/>
            <a:r>
              <a:rPr lang="es-ES" sz="3600" dirty="0" smtClean="0"/>
              <a:t>Afront</a:t>
            </a:r>
            <a:r>
              <a:rPr lang="es-ES" sz="3600" dirty="0" smtClean="0"/>
              <a:t>émoslo. Nos deshacemos los unos a los otros.  Y si no, nos estamos perdiendo de algo.</a:t>
            </a:r>
            <a:endParaRPr lang="es-ES" sz="3600" dirty="0"/>
          </a:p>
        </p:txBody>
      </p:sp>
      <p:sp>
        <p:nvSpPr>
          <p:cNvPr id="3" name="Marcador de contenido 2"/>
          <p:cNvSpPr>
            <a:spLocks noGrp="1"/>
          </p:cNvSpPr>
          <p:nvPr>
            <p:ph idx="1"/>
          </p:nvPr>
        </p:nvSpPr>
        <p:spPr>
          <a:xfrm>
            <a:off x="457200" y="1978018"/>
            <a:ext cx="7620000" cy="4278826"/>
          </a:xfrm>
        </p:spPr>
        <p:txBody>
          <a:bodyPr/>
          <a:lstStyle/>
          <a:p>
            <a:pPr marL="114300" indent="0">
              <a:buNone/>
            </a:pPr>
            <a:r>
              <a:rPr lang="es-ES" dirty="0" smtClean="0"/>
              <a:t>.Ni mi sexualidad ni mi g</a:t>
            </a:r>
            <a:r>
              <a:rPr lang="es-ES" dirty="0" smtClean="0"/>
              <a:t>énero son precisamente una posesión sino que ambos deben ser entendidos </a:t>
            </a:r>
            <a:r>
              <a:rPr lang="es-ES" i="1" dirty="0" smtClean="0"/>
              <a:t>como maneras de ser </a:t>
            </a:r>
            <a:r>
              <a:rPr lang="es-ES" i="1" dirty="0" err="1" smtClean="0"/>
              <a:t>desposeídos,</a:t>
            </a:r>
            <a:r>
              <a:rPr lang="es-ES" dirty="0" err="1" smtClean="0"/>
              <a:t>maneras</a:t>
            </a:r>
            <a:r>
              <a:rPr lang="es-ES" dirty="0" smtClean="0"/>
              <a:t> de ser para otro o, de hecho en virtud de otro. </a:t>
            </a:r>
          </a:p>
          <a:p>
            <a:pPr marL="114300" indent="0">
              <a:buNone/>
            </a:pPr>
            <a:r>
              <a:rPr lang="es-ES" dirty="0" smtClean="0"/>
              <a:t>Mi cuerpo es y no es mío. Paradoja porque la lucha por la autonomía pero también considerar las demandas de un mundo de seres que son interdependiente, físicamente vulnerables entre ellos. </a:t>
            </a:r>
          </a:p>
          <a:p>
            <a:pPr marL="114300" indent="0">
              <a:buNone/>
            </a:pPr>
            <a:r>
              <a:rPr lang="es-ES" dirty="0" smtClean="0"/>
              <a:t>Si volvemos al momento del duelo nos damos cuenta que estamos al lado de nosotros, no en unidad con nosotros mismos. El duelo contiene dentro de sí la posibilidad de </a:t>
            </a:r>
            <a:r>
              <a:rPr lang="es-ES" dirty="0" err="1" smtClean="0"/>
              <a:t>aprenhender</a:t>
            </a:r>
            <a:r>
              <a:rPr lang="es-ES" dirty="0" smtClean="0"/>
              <a:t> la </a:t>
            </a:r>
            <a:r>
              <a:rPr lang="es-ES" dirty="0" err="1" smtClean="0"/>
              <a:t>socialidad</a:t>
            </a:r>
            <a:r>
              <a:rPr lang="es-ES" dirty="0" smtClean="0"/>
              <a:t> fundamental de la vida encarnada. </a:t>
            </a:r>
            <a:endParaRPr lang="es-ES" dirty="0"/>
          </a:p>
        </p:txBody>
      </p:sp>
    </p:spTree>
    <p:extLst>
      <p:ext uri="{BB962C8B-B14F-4D97-AF65-F5344CB8AC3E}">
        <p14:creationId xmlns:p14="http://schemas.microsoft.com/office/powerpoint/2010/main" val="34534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yacenci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Adyacencia.thmx</Template>
  <TotalTime>115</TotalTime>
  <Words>1185</Words>
  <Application>Microsoft Macintosh PowerPoint</Application>
  <PresentationFormat>Presentación en pantalla (4:3)</PresentationFormat>
  <Paragraphs>49</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Adyacencia</vt:lpstr>
      <vt:lpstr>Judith Butler </vt:lpstr>
      <vt:lpstr>Intro: ¿qué es lo que quiere el género?</vt:lpstr>
      <vt:lpstr>El género y el reconocimiento</vt:lpstr>
      <vt:lpstr>Batalla: ser parte de lo humano</vt:lpstr>
      <vt:lpstr>Relación crítica con las normas</vt:lpstr>
      <vt:lpstr>Vidas inhabitales</vt:lpstr>
      <vt:lpstr>Al lado de uno mismo: en los límites de la autonomía sexual I</vt:lpstr>
      <vt:lpstr>Al lado de uno mismo: en los límites de la autonomía sexual II</vt:lpstr>
      <vt:lpstr>Afrontémoslo. Nos deshacemos los unos a los otros.  Y si no, nos estamos perdiendo de algo.</vt:lpstr>
      <vt:lpstr>Vidas que merecen duelo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Judith Butler </dc:title>
  <dc:creator>Ana Marta Martínez Rodas</dc:creator>
  <cp:lastModifiedBy>Ana Marta Martínez Rodas</cp:lastModifiedBy>
  <cp:revision>11</cp:revision>
  <dcterms:created xsi:type="dcterms:W3CDTF">2025-04-09T14:36:15Z</dcterms:created>
  <dcterms:modified xsi:type="dcterms:W3CDTF">2025-04-09T16:31:46Z</dcterms:modified>
</cp:coreProperties>
</file>