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9"/>
  </p:notesMasterIdLst>
  <p:sldIdLst>
    <p:sldId id="256" r:id="rId2"/>
    <p:sldId id="260" r:id="rId3"/>
    <p:sldId id="257" r:id="rId4"/>
    <p:sldId id="258"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1" d="100"/>
          <a:sy n="81" d="100"/>
        </p:scale>
        <p:origin x="-24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34B82F-5F09-BA49-9D11-81D6A813F94E}" type="datetimeFigureOut">
              <a:rPr lang="es-ES" smtClean="0"/>
              <a:t>1/4/25</a:t>
            </a:fld>
            <a:endParaRPr lang="es-ES"/>
          </a:p>
        </p:txBody>
      </p:sp>
      <p:sp>
        <p:nvSpPr>
          <p:cNvPr id="4" name="Marcador de imagen d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BAE030-89A7-204F-95EC-18CFC9F401C5}" type="slidenum">
              <a:rPr lang="es-ES" smtClean="0"/>
              <a:t>‹Nr.›</a:t>
            </a:fld>
            <a:endParaRPr lang="es-ES"/>
          </a:p>
        </p:txBody>
      </p:sp>
    </p:spTree>
    <p:extLst>
      <p:ext uri="{BB962C8B-B14F-4D97-AF65-F5344CB8AC3E}">
        <p14:creationId xmlns:p14="http://schemas.microsoft.com/office/powerpoint/2010/main" val="375399649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26BAE030-89A7-204F-95EC-18CFC9F401C5}" type="slidenum">
              <a:rPr lang="es-ES" smtClean="0"/>
              <a:t>11</a:t>
            </a:fld>
            <a:endParaRPr lang="es-ES"/>
          </a:p>
        </p:txBody>
      </p:sp>
    </p:spTree>
    <p:extLst>
      <p:ext uri="{BB962C8B-B14F-4D97-AF65-F5344CB8AC3E}">
        <p14:creationId xmlns:p14="http://schemas.microsoft.com/office/powerpoint/2010/main" val="906029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E7DF9F6-1D34-654C-B14F-7CE7F8EBBFB0}" type="datetimeFigureOut">
              <a:rPr lang="es-ES" smtClean="0"/>
              <a:t>1/4/25</a:t>
            </a:fld>
            <a:endParaRPr lang="es-ES"/>
          </a:p>
        </p:txBody>
      </p:sp>
      <p:sp>
        <p:nvSpPr>
          <p:cNvPr id="5" name="Footer Placeholder 4"/>
          <p:cNvSpPr>
            <a:spLocks noGrp="1"/>
          </p:cNvSpPr>
          <p:nvPr>
            <p:ph type="ftr" sz="quarter" idx="11"/>
          </p:nvPr>
        </p:nvSpPr>
        <p:spPr/>
        <p:txBody>
          <a:bodyPr/>
          <a:lstStyle/>
          <a:p>
            <a:endParaRPr lang="es-E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D5BAEEA6-F71E-BD47-AF53-EB95A0B01E4D}" type="slidenum">
              <a:rPr lang="es-ES" smtClean="0"/>
              <a:t>‹Nr.›</a:t>
            </a:fld>
            <a:endParaRPr lang="es-E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s-ES_tradnl" smtClean="0"/>
              <a:t>Clic para editar título</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Vertical Text Placeholder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4" name="Date Placeholder 3"/>
          <p:cNvSpPr>
            <a:spLocks noGrp="1"/>
          </p:cNvSpPr>
          <p:nvPr>
            <p:ph type="dt" sz="half" idx="10"/>
          </p:nvPr>
        </p:nvSpPr>
        <p:spPr/>
        <p:txBody>
          <a:bodyPr/>
          <a:lstStyle/>
          <a:p>
            <a:fld id="{0E7DF9F6-1D34-654C-B14F-7CE7F8EBBFB0}" type="datetimeFigureOut">
              <a:rPr lang="es-ES" smtClean="0"/>
              <a:t>1/4/25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5BAEEA6-F71E-BD47-AF53-EB95A0B01E4D}" type="slidenum">
              <a:rPr lang="es-ES" smtClean="0"/>
              <a:t>‹Nr.›</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s-ES_tradnl" smtClean="0"/>
              <a:t>Clic para editar título</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10"/>
          </p:nvPr>
        </p:nvSpPr>
        <p:spPr/>
        <p:txBody>
          <a:bodyPr/>
          <a:lstStyle/>
          <a:p>
            <a:fld id="{0E7DF9F6-1D34-654C-B14F-7CE7F8EBBFB0}" type="datetimeFigureOut">
              <a:rPr lang="es-ES" smtClean="0"/>
              <a:t>1/4/25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5BAEEA6-F71E-BD47-AF53-EB95A0B01E4D}" type="slidenum">
              <a:rPr lang="es-ES" smtClean="0"/>
              <a:t>‹Nr.›</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Content Placeholder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4" name="Date Placeholder 3"/>
          <p:cNvSpPr>
            <a:spLocks noGrp="1"/>
          </p:cNvSpPr>
          <p:nvPr>
            <p:ph type="dt" sz="half" idx="10"/>
          </p:nvPr>
        </p:nvSpPr>
        <p:spPr/>
        <p:txBody>
          <a:bodyPr/>
          <a:lstStyle/>
          <a:p>
            <a:fld id="{0E7DF9F6-1D34-654C-B14F-7CE7F8EBBFB0}" type="datetimeFigureOut">
              <a:rPr lang="es-ES" smtClean="0"/>
              <a:t>1/4/25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5BAEEA6-F71E-BD47-AF53-EB95A0B01E4D}" type="slidenum">
              <a:rPr lang="es-ES" smtClean="0"/>
              <a:t>‹Nr.›</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E7DF9F6-1D34-654C-B14F-7CE7F8EBBFB0}" type="datetimeFigureOut">
              <a:rPr lang="es-ES" smtClean="0"/>
              <a:t>1/4/25</a:t>
            </a:fld>
            <a:endParaRPr lang="es-E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5BAEEA6-F71E-BD47-AF53-EB95A0B01E4D}" type="slidenum">
              <a:rPr lang="es-ES" smtClean="0"/>
              <a:t>‹Nr.›</a:t>
            </a:fld>
            <a:endParaRPr lang="es-E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s-ES_tradnl" smtClean="0"/>
              <a:t>Clic para editar título</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s-ES_tradnl" smtClean="0"/>
              <a:t>Clic para editar título</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5" name="Date Placeholder 4"/>
          <p:cNvSpPr>
            <a:spLocks noGrp="1"/>
          </p:cNvSpPr>
          <p:nvPr>
            <p:ph type="dt" sz="half" idx="10"/>
          </p:nvPr>
        </p:nvSpPr>
        <p:spPr/>
        <p:txBody>
          <a:bodyPr/>
          <a:lstStyle/>
          <a:p>
            <a:fld id="{0E7DF9F6-1D34-654C-B14F-7CE7F8EBBFB0}" type="datetimeFigureOut">
              <a:rPr lang="es-ES" smtClean="0"/>
              <a:t>1/4/25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5BAEEA6-F71E-BD47-AF53-EB95A0B01E4D}" type="slidenum">
              <a:rPr lang="es-ES" smtClean="0"/>
              <a:t>‹Nr.›</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s-ES_tradnl" smtClean="0"/>
              <a:t>Clic para editar título</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7" name="Date Placeholder 6"/>
          <p:cNvSpPr>
            <a:spLocks noGrp="1"/>
          </p:cNvSpPr>
          <p:nvPr>
            <p:ph type="dt" sz="half" idx="10"/>
          </p:nvPr>
        </p:nvSpPr>
        <p:spPr/>
        <p:txBody>
          <a:bodyPr/>
          <a:lstStyle/>
          <a:p>
            <a:fld id="{0E7DF9F6-1D34-654C-B14F-7CE7F8EBBFB0}" type="datetimeFigureOut">
              <a:rPr lang="es-ES" smtClean="0"/>
              <a:t>1/4/25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D5BAEEA6-F71E-BD47-AF53-EB95A0B01E4D}" type="slidenum">
              <a:rPr lang="es-ES" smtClean="0"/>
              <a:t>‹Nr.›</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Date Placeholder 2"/>
          <p:cNvSpPr>
            <a:spLocks noGrp="1"/>
          </p:cNvSpPr>
          <p:nvPr>
            <p:ph type="dt" sz="half" idx="10"/>
          </p:nvPr>
        </p:nvSpPr>
        <p:spPr/>
        <p:txBody>
          <a:bodyPr/>
          <a:lstStyle/>
          <a:p>
            <a:fld id="{0E7DF9F6-1D34-654C-B14F-7CE7F8EBBFB0}" type="datetimeFigureOut">
              <a:rPr lang="es-ES" smtClean="0"/>
              <a:t>1/4/25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D5BAEEA6-F71E-BD47-AF53-EB95A0B01E4D}" type="slidenum">
              <a:rPr lang="es-ES" smtClean="0"/>
              <a:t>‹Nr.›</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0E7DF9F6-1D34-654C-B14F-7CE7F8EBBFB0}" type="datetimeFigureOut">
              <a:rPr lang="es-ES" smtClean="0"/>
              <a:t>1/4/25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D5BAEEA6-F71E-BD47-AF53-EB95A0B01E4D}" type="slidenum">
              <a:rPr lang="es-ES" smtClean="0"/>
              <a:t>‹Nr.›</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5" name="Date Placeholder 4"/>
          <p:cNvSpPr>
            <a:spLocks noGrp="1"/>
          </p:cNvSpPr>
          <p:nvPr>
            <p:ph type="dt" sz="half" idx="10"/>
          </p:nvPr>
        </p:nvSpPr>
        <p:spPr/>
        <p:txBody>
          <a:bodyPr/>
          <a:lstStyle/>
          <a:p>
            <a:fld id="{0E7DF9F6-1D34-654C-B14F-7CE7F8EBBFB0}" type="datetimeFigureOut">
              <a:rPr lang="es-ES" smtClean="0"/>
              <a:t>1/4/25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5BAEEA6-F71E-BD47-AF53-EB95A0B01E4D}" type="slidenum">
              <a:rPr lang="es-ES" smtClean="0"/>
              <a:t>‹Nr.›</a:t>
            </a:fld>
            <a:endParaRPr lang="es-E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s-ES_tradnl" smtClean="0"/>
              <a:t>Clic para editar título</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smtClean="0"/>
              <a:t>Arrastre la imagen al marcador de posición o haga clic en el icono para agregar</a:t>
            </a:r>
            <a:endParaRPr lang="en-US" dirty="0"/>
          </a:p>
        </p:txBody>
      </p:sp>
      <p:sp>
        <p:nvSpPr>
          <p:cNvPr id="5" name="Date Placeholder 4"/>
          <p:cNvSpPr>
            <a:spLocks noGrp="1"/>
          </p:cNvSpPr>
          <p:nvPr>
            <p:ph type="dt" sz="half" idx="10"/>
          </p:nvPr>
        </p:nvSpPr>
        <p:spPr/>
        <p:txBody>
          <a:bodyPr/>
          <a:lstStyle/>
          <a:p>
            <a:fld id="{0E7DF9F6-1D34-654C-B14F-7CE7F8EBBFB0}" type="datetimeFigureOut">
              <a:rPr lang="es-ES" smtClean="0"/>
              <a:t>1/4/25</a:t>
            </a:fld>
            <a:endParaRPr lang="es-ES"/>
          </a:p>
        </p:txBody>
      </p:sp>
      <p:sp>
        <p:nvSpPr>
          <p:cNvPr id="7" name="Slide Number Placeholder 6"/>
          <p:cNvSpPr>
            <a:spLocks noGrp="1"/>
          </p:cNvSpPr>
          <p:nvPr>
            <p:ph type="sldNum" sz="quarter" idx="12"/>
          </p:nvPr>
        </p:nvSpPr>
        <p:spPr/>
        <p:txBody>
          <a:bodyPr/>
          <a:lstStyle/>
          <a:p>
            <a:fld id="{D5BAEEA6-F71E-BD47-AF53-EB95A0B01E4D}" type="slidenum">
              <a:rPr lang="es-ES" smtClean="0"/>
              <a:t>‹Nr.›</a:t>
            </a:fld>
            <a:endParaRPr lang="es-E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s-E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s-ES_tradnl" smtClean="0"/>
              <a:t>Clic para editar título</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0E7DF9F6-1D34-654C-B14F-7CE7F8EBBFB0}" type="datetimeFigureOut">
              <a:rPr lang="es-ES" smtClean="0"/>
              <a:t>1/4/25</a:t>
            </a:fld>
            <a:endParaRPr lang="es-E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s-E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D5BAEEA6-F71E-BD47-AF53-EB95A0B01E4D}" type="slidenum">
              <a:rPr lang="es-ES" smtClean="0"/>
              <a:t>‹Nr.›</a:t>
            </a:fld>
            <a:endParaRPr lang="es-E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s-ES_tradnl" smtClean="0"/>
              <a:t>Clic para editar título</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p:txBody>
          <a:bodyPr/>
          <a:lstStyle/>
          <a:p>
            <a:r>
              <a:rPr lang="es-ES" dirty="0" smtClean="0"/>
              <a:t>Axel </a:t>
            </a:r>
            <a:r>
              <a:rPr lang="es-ES" dirty="0" err="1" smtClean="0"/>
              <a:t>Honneth</a:t>
            </a:r>
            <a:endParaRPr lang="es-ES" dirty="0"/>
          </a:p>
        </p:txBody>
      </p:sp>
      <p:sp>
        <p:nvSpPr>
          <p:cNvPr id="2" name="Título 1"/>
          <p:cNvSpPr>
            <a:spLocks noGrp="1"/>
          </p:cNvSpPr>
          <p:nvPr>
            <p:ph type="ctrTitle"/>
          </p:nvPr>
        </p:nvSpPr>
        <p:spPr/>
        <p:txBody>
          <a:bodyPr/>
          <a:lstStyle/>
          <a:p>
            <a:r>
              <a:rPr lang="es-ES" dirty="0" smtClean="0"/>
              <a:t>Anal</a:t>
            </a:r>
            <a:r>
              <a:rPr lang="es-ES" dirty="0" smtClean="0"/>
              <a:t>ítica del desprecio</a:t>
            </a:r>
            <a:endParaRPr lang="es-ES" dirty="0"/>
          </a:p>
        </p:txBody>
      </p:sp>
    </p:spTree>
    <p:extLst>
      <p:ext uri="{BB962C8B-B14F-4D97-AF65-F5344CB8AC3E}">
        <p14:creationId xmlns:p14="http://schemas.microsoft.com/office/powerpoint/2010/main" val="9868063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es-ES" sz="2400" dirty="0" smtClean="0"/>
              <a:t/>
            </a:r>
            <a:br>
              <a:rPr lang="es-ES" sz="2400" dirty="0" smtClean="0"/>
            </a:br>
            <a:r>
              <a:rPr lang="es-ES" sz="2400" dirty="0" smtClean="0"/>
              <a:t>La </a:t>
            </a:r>
            <a:r>
              <a:rPr lang="es-ES" sz="2400" dirty="0"/>
              <a:t>capacidad de acción de un sujeto se debe a la experiencia de reconocimiento recíproco.</a:t>
            </a:r>
            <a:br>
              <a:rPr lang="es-ES" sz="2400" dirty="0"/>
            </a:br>
            <a:endParaRPr lang="es-ES" sz="2400" dirty="0"/>
          </a:p>
        </p:txBody>
      </p:sp>
      <p:sp>
        <p:nvSpPr>
          <p:cNvPr id="3" name="Marcador de contenido 2"/>
          <p:cNvSpPr>
            <a:spLocks noGrp="1"/>
          </p:cNvSpPr>
          <p:nvPr>
            <p:ph idx="1"/>
          </p:nvPr>
        </p:nvSpPr>
        <p:spPr>
          <a:xfrm>
            <a:off x="219487" y="1752600"/>
            <a:ext cx="8732461" cy="4864321"/>
          </a:xfrm>
        </p:spPr>
        <p:txBody>
          <a:bodyPr>
            <a:normAutofit fontScale="92500"/>
          </a:bodyPr>
          <a:lstStyle/>
          <a:p>
            <a:pPr marL="571500" indent="-457200">
              <a:buAutoNum type="arabicPeriod"/>
            </a:pPr>
            <a:r>
              <a:rPr lang="es-ES" dirty="0"/>
              <a:t>A</a:t>
            </a:r>
            <a:r>
              <a:rPr lang="es-ES" dirty="0" smtClean="0"/>
              <a:t>buso: atañe al ámbito de la familia, amistades y relaciones afectivas </a:t>
            </a:r>
            <a:r>
              <a:rPr lang="mr-IN" dirty="0" smtClean="0"/>
              <a:t>–</a:t>
            </a:r>
            <a:r>
              <a:rPr lang="es-ES" dirty="0" smtClean="0"/>
              <a:t> Amor </a:t>
            </a:r>
            <a:r>
              <a:rPr lang="mr-IN" dirty="0" smtClean="0"/>
              <a:t>–</a:t>
            </a:r>
            <a:r>
              <a:rPr lang="es-ES" dirty="0" smtClean="0"/>
              <a:t> por lo tanto afecta la seguridad emocional y corpórea y la confianza y respeto en sí mismo.      </a:t>
            </a:r>
            <a:r>
              <a:rPr lang="es-ES" dirty="0" smtClean="0">
                <a:solidFill>
                  <a:schemeClr val="accent2"/>
                </a:solidFill>
              </a:rPr>
              <a:t>Confianza en sí </a:t>
            </a:r>
            <a:r>
              <a:rPr lang="mr-IN" dirty="0" smtClean="0">
                <a:solidFill>
                  <a:schemeClr val="accent2"/>
                </a:solidFill>
              </a:rPr>
              <a:t>–</a:t>
            </a:r>
            <a:r>
              <a:rPr lang="es-ES" dirty="0">
                <a:solidFill>
                  <a:schemeClr val="accent2"/>
                </a:solidFill>
              </a:rPr>
              <a:t>a</a:t>
            </a:r>
            <a:r>
              <a:rPr lang="es-ES" dirty="0" smtClean="0">
                <a:solidFill>
                  <a:schemeClr val="accent2"/>
                </a:solidFill>
              </a:rPr>
              <a:t>utoconfianza. (amor)</a:t>
            </a:r>
          </a:p>
          <a:p>
            <a:pPr marL="571500" indent="-457200">
              <a:buAutoNum type="arabicPeriod"/>
            </a:pPr>
            <a:r>
              <a:rPr lang="es-ES" dirty="0" smtClean="0">
                <a:solidFill>
                  <a:schemeClr val="tx1"/>
                </a:solidFill>
              </a:rPr>
              <a:t>Exclusión: atañe al ámbito del proceso de adaptación al Otro generalizado, exigencias y obligaciones, relaciones cognitivas. </a:t>
            </a:r>
            <a:r>
              <a:rPr lang="es-ES" dirty="0">
                <a:solidFill>
                  <a:schemeClr val="tx1"/>
                </a:solidFill>
              </a:rPr>
              <a:t>P</a:t>
            </a:r>
            <a:r>
              <a:rPr lang="es-ES" dirty="0" smtClean="0">
                <a:solidFill>
                  <a:schemeClr val="tx1"/>
                </a:solidFill>
              </a:rPr>
              <a:t>ositivamente se concibe como un actor moralmente responsable. Aquí fallan los derechos. 				</a:t>
            </a:r>
            <a:r>
              <a:rPr lang="es-ES" dirty="0" smtClean="0">
                <a:solidFill>
                  <a:schemeClr val="accent2"/>
                </a:solidFill>
              </a:rPr>
              <a:t>Autoestima. (derechos)</a:t>
            </a:r>
            <a:endParaRPr lang="es-ES" dirty="0" smtClean="0">
              <a:solidFill>
                <a:schemeClr val="tx1"/>
              </a:solidFill>
            </a:endParaRPr>
          </a:p>
          <a:p>
            <a:pPr marL="571500" indent="-457200">
              <a:buAutoNum type="arabicPeriod"/>
            </a:pPr>
            <a:r>
              <a:rPr lang="es-ES" dirty="0" smtClean="0">
                <a:solidFill>
                  <a:schemeClr val="tx1"/>
                </a:solidFill>
              </a:rPr>
              <a:t>Denigración de la autorrealización. Aquí falla la participación en la solidaridad social y en la legitimación de una forma de vida cultural. </a:t>
            </a:r>
          </a:p>
          <a:p>
            <a:pPr marL="114300" indent="0">
              <a:buNone/>
            </a:pPr>
            <a:r>
              <a:rPr lang="es-ES" dirty="0">
                <a:solidFill>
                  <a:schemeClr val="tx1"/>
                </a:solidFill>
              </a:rPr>
              <a:t>	</a:t>
            </a:r>
            <a:r>
              <a:rPr lang="es-ES" dirty="0" smtClean="0">
                <a:solidFill>
                  <a:schemeClr val="tx1"/>
                </a:solidFill>
              </a:rPr>
              <a:t>		</a:t>
            </a:r>
            <a:r>
              <a:rPr lang="es-ES" dirty="0" err="1" smtClean="0">
                <a:solidFill>
                  <a:schemeClr val="accent2"/>
                </a:solidFill>
              </a:rPr>
              <a:t>Autoaprecio</a:t>
            </a:r>
            <a:r>
              <a:rPr lang="es-ES" dirty="0" smtClean="0">
                <a:solidFill>
                  <a:schemeClr val="accent2"/>
                </a:solidFill>
              </a:rPr>
              <a:t>. (solidaridad)</a:t>
            </a:r>
            <a:endParaRPr lang="es-ES" dirty="0" smtClean="0">
              <a:solidFill>
                <a:schemeClr val="tx1"/>
              </a:solidFill>
            </a:endParaRPr>
          </a:p>
          <a:p>
            <a:pPr marL="114300" indent="0">
              <a:buNone/>
            </a:pPr>
            <a:endParaRPr lang="es-ES" dirty="0" smtClean="0">
              <a:solidFill>
                <a:schemeClr val="tx1"/>
              </a:solidFill>
            </a:endParaRPr>
          </a:p>
          <a:p>
            <a:pPr marL="571500" indent="-457200">
              <a:buAutoNum type="arabicPeriod"/>
            </a:pPr>
            <a:endParaRPr lang="es-ES" dirty="0" smtClean="0">
              <a:solidFill>
                <a:schemeClr val="tx1"/>
              </a:solidFill>
            </a:endParaRPr>
          </a:p>
          <a:p>
            <a:pPr marL="114300" indent="0">
              <a:buNone/>
            </a:pPr>
            <a:endParaRPr lang="es-ES" dirty="0" smtClean="0"/>
          </a:p>
          <a:p>
            <a:pPr marL="571500" indent="-457200">
              <a:buAutoNum type="arabicPeriod"/>
            </a:pPr>
            <a:endParaRPr lang="es-ES" dirty="0" smtClean="0"/>
          </a:p>
          <a:p>
            <a:pPr marL="114300" indent="0">
              <a:buNone/>
            </a:pPr>
            <a:endParaRPr lang="es-ES" dirty="0" smtClean="0"/>
          </a:p>
          <a:p>
            <a:endParaRPr lang="es-ES" dirty="0"/>
          </a:p>
        </p:txBody>
      </p:sp>
    </p:spTree>
    <p:extLst>
      <p:ext uri="{BB962C8B-B14F-4D97-AF65-F5344CB8AC3E}">
        <p14:creationId xmlns:p14="http://schemas.microsoft.com/office/powerpoint/2010/main" val="4197240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err="1" smtClean="0"/>
              <a:t>Bloch</a:t>
            </a:r>
            <a:r>
              <a:rPr lang="es-ES" dirty="0" smtClean="0"/>
              <a:t> y su filosof</a:t>
            </a:r>
            <a:r>
              <a:rPr lang="es-ES" dirty="0" smtClean="0"/>
              <a:t>ía moral</a:t>
            </a:r>
            <a:endParaRPr lang="es-ES" dirty="0"/>
          </a:p>
        </p:txBody>
      </p:sp>
      <p:sp>
        <p:nvSpPr>
          <p:cNvPr id="3" name="Marcador de contenido 2"/>
          <p:cNvSpPr>
            <a:spLocks noGrp="1"/>
          </p:cNvSpPr>
          <p:nvPr>
            <p:ph idx="1"/>
          </p:nvPr>
        </p:nvSpPr>
        <p:spPr>
          <a:xfrm>
            <a:off x="266519" y="1752600"/>
            <a:ext cx="8654073" cy="4785922"/>
          </a:xfrm>
        </p:spPr>
        <p:txBody>
          <a:bodyPr>
            <a:normAutofit/>
          </a:bodyPr>
          <a:lstStyle/>
          <a:p>
            <a:pPr marL="114300" indent="0">
              <a:buNone/>
            </a:pPr>
            <a:r>
              <a:rPr lang="es-ES" dirty="0" smtClean="0"/>
              <a:t>3 patrones de reconocimiento:</a:t>
            </a:r>
          </a:p>
          <a:p>
            <a:pPr marL="114300" indent="0">
              <a:buNone/>
            </a:pPr>
            <a:r>
              <a:rPr lang="es-ES" dirty="0"/>
              <a:t>	</a:t>
            </a:r>
            <a:r>
              <a:rPr lang="es-ES" dirty="0" smtClean="0"/>
              <a:t>			</a:t>
            </a:r>
            <a:r>
              <a:rPr lang="es-ES" i="1" dirty="0" smtClean="0"/>
              <a:t>Amor</a:t>
            </a:r>
            <a:r>
              <a:rPr lang="es-ES" dirty="0" smtClean="0"/>
              <a:t>, </a:t>
            </a:r>
            <a:r>
              <a:rPr lang="es-ES" i="1" dirty="0" smtClean="0"/>
              <a:t>Derechos</a:t>
            </a:r>
            <a:r>
              <a:rPr lang="es-ES" dirty="0" smtClean="0"/>
              <a:t>, </a:t>
            </a:r>
            <a:r>
              <a:rPr lang="es-ES" i="1" dirty="0" smtClean="0"/>
              <a:t>solidaridad</a:t>
            </a:r>
          </a:p>
          <a:p>
            <a:pPr marL="114300" indent="0">
              <a:buNone/>
            </a:pPr>
            <a:r>
              <a:rPr lang="es-ES" dirty="0" smtClean="0"/>
              <a:t>3 infraestructuras morales del mundo social: los </a:t>
            </a:r>
            <a:r>
              <a:rPr lang="es-ES" i="1" dirty="0" err="1" smtClean="0"/>
              <a:t>modi</a:t>
            </a:r>
            <a:r>
              <a:rPr lang="es-ES" i="1" dirty="0" smtClean="0"/>
              <a:t> </a:t>
            </a:r>
            <a:r>
              <a:rPr lang="es-ES" dirty="0" smtClean="0"/>
              <a:t>positivos</a:t>
            </a:r>
            <a:r>
              <a:rPr lang="es-ES" i="1" dirty="0" smtClean="0"/>
              <a:t> </a:t>
            </a:r>
            <a:r>
              <a:rPr lang="es-ES" dirty="0" smtClean="0"/>
              <a:t>de: </a:t>
            </a:r>
          </a:p>
          <a:p>
            <a:pPr marL="114300" indent="0">
              <a:buNone/>
            </a:pPr>
            <a:r>
              <a:rPr lang="es-ES" dirty="0"/>
              <a:t>		</a:t>
            </a:r>
            <a:r>
              <a:rPr lang="es-ES" i="1" dirty="0" smtClean="0"/>
              <a:t>autoconfianza</a:t>
            </a:r>
            <a:r>
              <a:rPr lang="es-ES" dirty="0" smtClean="0"/>
              <a:t>, </a:t>
            </a:r>
            <a:r>
              <a:rPr lang="es-ES" i="1" dirty="0" smtClean="0"/>
              <a:t>autoestima</a:t>
            </a:r>
            <a:r>
              <a:rPr lang="es-ES" dirty="0" smtClean="0"/>
              <a:t> y </a:t>
            </a:r>
            <a:r>
              <a:rPr lang="es-ES" i="1" dirty="0" err="1" smtClean="0"/>
              <a:t>autoaprecio</a:t>
            </a:r>
            <a:r>
              <a:rPr lang="es-ES" dirty="0" smtClean="0"/>
              <a:t>. </a:t>
            </a:r>
          </a:p>
          <a:p>
            <a:pPr marL="114300" indent="0">
              <a:buNone/>
            </a:pPr>
            <a:endParaRPr lang="es-ES" sz="900" dirty="0" smtClean="0"/>
          </a:p>
          <a:p>
            <a:pPr marL="114300" indent="0">
              <a:buNone/>
            </a:pPr>
            <a:r>
              <a:rPr lang="es-ES" dirty="0" smtClean="0"/>
              <a:t>La moral defiende </a:t>
            </a:r>
            <a:r>
              <a:rPr lang="mr-IN" dirty="0" smtClean="0"/>
              <a:t>–</a:t>
            </a:r>
            <a:r>
              <a:rPr lang="es-ES" dirty="0" smtClean="0"/>
              <a:t> como instituci</a:t>
            </a:r>
            <a:r>
              <a:rPr lang="es-ES" dirty="0" smtClean="0"/>
              <a:t>ón para proteger la dignidad de la persona humana </a:t>
            </a:r>
            <a:r>
              <a:rPr lang="mr-IN" dirty="0" smtClean="0"/>
              <a:t>–</a:t>
            </a:r>
            <a:r>
              <a:rPr lang="es-ES" dirty="0" smtClean="0"/>
              <a:t> la reciprocidad del amor, la universalidad de los derechos y el igualitarismo de la solidaridad, contra la entrega a la violencia y a la opresión. Le es propio un interés por los principios del reconocimiento.</a:t>
            </a:r>
            <a:endParaRPr lang="es-ES" dirty="0" smtClean="0"/>
          </a:p>
          <a:p>
            <a:pPr marL="114300" indent="0">
              <a:buNone/>
            </a:pPr>
            <a:endParaRPr lang="es-ES" i="1" dirty="0" smtClean="0"/>
          </a:p>
          <a:p>
            <a:pPr marL="114300" indent="0">
              <a:buNone/>
            </a:pPr>
            <a:endParaRPr lang="es-ES" dirty="0"/>
          </a:p>
        </p:txBody>
      </p:sp>
    </p:spTree>
    <p:extLst>
      <p:ext uri="{BB962C8B-B14F-4D97-AF65-F5344CB8AC3E}">
        <p14:creationId xmlns:p14="http://schemas.microsoft.com/office/powerpoint/2010/main" val="3450102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solidFill>
                  <a:schemeClr val="accent2"/>
                </a:solidFill>
              </a:rPr>
              <a:t>III. </a:t>
            </a:r>
            <a:r>
              <a:rPr lang="es-ES" dirty="0" err="1" smtClean="0">
                <a:solidFill>
                  <a:schemeClr val="tx1"/>
                </a:solidFill>
              </a:rPr>
              <a:t>Motivacion</a:t>
            </a:r>
            <a:r>
              <a:rPr lang="es-ES" dirty="0" smtClean="0">
                <a:solidFill>
                  <a:schemeClr val="tx1"/>
                </a:solidFill>
              </a:rPr>
              <a:t> para cambios sociales</a:t>
            </a:r>
            <a:endParaRPr lang="es-ES" dirty="0">
              <a:solidFill>
                <a:schemeClr val="accent2"/>
              </a:solidFill>
            </a:endParaRPr>
          </a:p>
        </p:txBody>
      </p:sp>
      <p:sp>
        <p:nvSpPr>
          <p:cNvPr id="3" name="Marcador de contenido 2"/>
          <p:cNvSpPr>
            <a:spLocks noGrp="1"/>
          </p:cNvSpPr>
          <p:nvPr>
            <p:ph idx="1"/>
          </p:nvPr>
        </p:nvSpPr>
        <p:spPr/>
        <p:txBody>
          <a:bodyPr>
            <a:normAutofit lnSpcReduction="10000"/>
          </a:bodyPr>
          <a:lstStyle/>
          <a:p>
            <a:r>
              <a:rPr lang="es-ES" dirty="0" err="1" smtClean="0"/>
              <a:t>Bloch</a:t>
            </a:r>
            <a:r>
              <a:rPr lang="es-ES" dirty="0" smtClean="0"/>
              <a:t> habla de las fuentes morales como motivadoras de los cambios sociales. Adem</a:t>
            </a:r>
            <a:r>
              <a:rPr lang="es-ES" dirty="0" smtClean="0"/>
              <a:t>ás de la escasez económica y de la opresión social es fundamental el </a:t>
            </a:r>
            <a:r>
              <a:rPr lang="es-ES" u="sng" dirty="0" smtClean="0"/>
              <a:t>sentimiento de ser despreciado en la integridad</a:t>
            </a:r>
            <a:r>
              <a:rPr lang="es-ES" dirty="0" smtClean="0"/>
              <a:t>. </a:t>
            </a:r>
          </a:p>
          <a:p>
            <a:r>
              <a:rPr lang="es-ES" dirty="0" smtClean="0"/>
              <a:t>Los seres humanos </a:t>
            </a:r>
            <a:r>
              <a:rPr lang="mr-IN" dirty="0" smtClean="0"/>
              <a:t>–</a:t>
            </a:r>
            <a:r>
              <a:rPr lang="es-ES" dirty="0" smtClean="0"/>
              <a:t> según Hegel y Mead </a:t>
            </a:r>
            <a:r>
              <a:rPr lang="mr-IN" dirty="0" smtClean="0"/>
              <a:t>–</a:t>
            </a:r>
            <a:r>
              <a:rPr lang="es-ES" dirty="0" smtClean="0"/>
              <a:t> están necesitados de reconocimiento intersubjetivo de sus capacidades y obras para poder lograr así una relación satisfactoria consigo mismos. </a:t>
            </a:r>
          </a:p>
          <a:p>
            <a:r>
              <a:rPr lang="es-ES" dirty="0" smtClean="0"/>
              <a:t>Si faltada esa aprobación social se abriría un vacío psíquico que se expresaría en formas negativas tales como: </a:t>
            </a:r>
            <a:r>
              <a:rPr lang="es-ES" dirty="0" smtClean="0">
                <a:solidFill>
                  <a:schemeClr val="accent2"/>
                </a:solidFill>
              </a:rPr>
              <a:t>vergüenza, ira, ultraje, menosprecio.</a:t>
            </a:r>
            <a:endParaRPr lang="es-ES" dirty="0"/>
          </a:p>
        </p:txBody>
      </p:sp>
    </p:spTree>
    <p:extLst>
      <p:ext uri="{BB962C8B-B14F-4D97-AF65-F5344CB8AC3E}">
        <p14:creationId xmlns:p14="http://schemas.microsoft.com/office/powerpoint/2010/main" val="3640607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err="1" smtClean="0"/>
              <a:t>Jhon</a:t>
            </a:r>
            <a:r>
              <a:rPr lang="es-ES" dirty="0" smtClean="0"/>
              <a:t> Dewey y William James </a:t>
            </a:r>
            <a:endParaRPr lang="es-ES" dirty="0"/>
          </a:p>
        </p:txBody>
      </p:sp>
      <p:sp>
        <p:nvSpPr>
          <p:cNvPr id="3" name="Marcador de contenido 2"/>
          <p:cNvSpPr>
            <a:spLocks noGrp="1"/>
          </p:cNvSpPr>
          <p:nvPr>
            <p:ph idx="1"/>
          </p:nvPr>
        </p:nvSpPr>
        <p:spPr>
          <a:xfrm>
            <a:off x="266520" y="1752600"/>
            <a:ext cx="8638396" cy="4754562"/>
          </a:xfrm>
        </p:spPr>
        <p:txBody>
          <a:bodyPr>
            <a:normAutofit/>
          </a:bodyPr>
          <a:lstStyle/>
          <a:p>
            <a:r>
              <a:rPr lang="es-ES" dirty="0" smtClean="0"/>
              <a:t>Psicolog</a:t>
            </a:r>
            <a:r>
              <a:rPr lang="es-ES" dirty="0" smtClean="0"/>
              <a:t>ía pragmatista: los sentimientos aparecen al fin y a la postre, en el horizonte de las vivencias y dependiendo de la ejecución de los actos. </a:t>
            </a:r>
          </a:p>
          <a:p>
            <a:r>
              <a:rPr lang="es-ES" dirty="0" smtClean="0"/>
              <a:t>Los sentimientos acompañan estados de excitación vinculados con el cuerpo, la comunicación satisfactoria (cosas o personas) o bien surgen como vivencias de rechazo o actos fallidos o impedidos. </a:t>
            </a:r>
          </a:p>
          <a:p>
            <a:r>
              <a:rPr lang="es-ES" dirty="0" smtClean="0"/>
              <a:t>Cuando tras una acción no se encuentra la correspondencia planeada con sentimientos positivos (alegría, orgullo) sucede la desviación atencional hacia las expectativas propias y los sentimientos negativos (ira, indignación, pena)</a:t>
            </a:r>
            <a:endParaRPr lang="es-ES" dirty="0"/>
          </a:p>
        </p:txBody>
      </p:sp>
    </p:spTree>
    <p:extLst>
      <p:ext uri="{BB962C8B-B14F-4D97-AF65-F5344CB8AC3E}">
        <p14:creationId xmlns:p14="http://schemas.microsoft.com/office/powerpoint/2010/main" val="3553410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Dos tipos de acciones</a:t>
            </a:r>
            <a:endParaRPr lang="es-ES" dirty="0"/>
          </a:p>
        </p:txBody>
      </p:sp>
      <p:sp>
        <p:nvSpPr>
          <p:cNvPr id="3" name="Marcador de contenido 2"/>
          <p:cNvSpPr>
            <a:spLocks noGrp="1"/>
          </p:cNvSpPr>
          <p:nvPr>
            <p:ph idx="1"/>
          </p:nvPr>
        </p:nvSpPr>
        <p:spPr>
          <a:xfrm>
            <a:off x="282198" y="1630710"/>
            <a:ext cx="8622718" cy="4923492"/>
          </a:xfrm>
        </p:spPr>
        <p:txBody>
          <a:bodyPr/>
          <a:lstStyle/>
          <a:p>
            <a:r>
              <a:rPr lang="es-ES" u="sng" dirty="0" smtClean="0"/>
              <a:t>A. Orientadas al </a:t>
            </a:r>
            <a:r>
              <a:rPr lang="es-ES" u="sng" dirty="0" smtClean="0"/>
              <a:t>éxito </a:t>
            </a:r>
            <a:r>
              <a:rPr lang="es-ES" dirty="0" smtClean="0"/>
              <a:t>que pueden toparse con resistencias y perturbaciones conducen a frustraciones técnicas.</a:t>
            </a:r>
          </a:p>
          <a:p>
            <a:r>
              <a:rPr lang="es-ES" u="sng" dirty="0" smtClean="0"/>
              <a:t>B. Acciones reguladas por normas </a:t>
            </a:r>
            <a:r>
              <a:rPr lang="es-ES" dirty="0" smtClean="0"/>
              <a:t>y esto conduce a conflictos porque 1) no sólo no hay éxito sino que 2) la norma resulta dañada. </a:t>
            </a:r>
          </a:p>
          <a:p>
            <a:pPr marL="114300" indent="0">
              <a:buNone/>
            </a:pPr>
            <a:r>
              <a:rPr lang="es-ES" dirty="0" smtClean="0"/>
              <a:t>Los sentimientos morales frente al rechazo por lesionar las expectativas normativas son dos.</a:t>
            </a:r>
          </a:p>
          <a:p>
            <a:r>
              <a:rPr lang="es-ES" dirty="0" smtClean="0"/>
              <a:t>2 reacciones afectivas: </a:t>
            </a:r>
            <a:r>
              <a:rPr lang="es-ES" dirty="0" smtClean="0">
                <a:solidFill>
                  <a:schemeClr val="accent2"/>
                </a:solidFill>
              </a:rPr>
              <a:t>1) culpa </a:t>
            </a:r>
            <a:r>
              <a:rPr lang="es-ES" dirty="0" smtClean="0">
                <a:solidFill>
                  <a:schemeClr val="tx1"/>
                </a:solidFill>
              </a:rPr>
              <a:t>cuando la lesi</a:t>
            </a:r>
            <a:r>
              <a:rPr lang="es-ES" dirty="0" smtClean="0">
                <a:solidFill>
                  <a:schemeClr val="tx1"/>
                </a:solidFill>
              </a:rPr>
              <a:t>ón a la norma es causada por el agente. </a:t>
            </a:r>
            <a:r>
              <a:rPr lang="es-ES" dirty="0" smtClean="0">
                <a:solidFill>
                  <a:schemeClr val="accent2"/>
                </a:solidFill>
              </a:rPr>
              <a:t>2) indignación moral por el rechazo de sus actos</a:t>
            </a:r>
            <a:r>
              <a:rPr lang="es-ES" dirty="0" smtClean="0">
                <a:solidFill>
                  <a:schemeClr val="tx1"/>
                </a:solidFill>
              </a:rPr>
              <a:t> cuando la lesión viene causada por los interlocutores.</a:t>
            </a:r>
            <a:endParaRPr lang="es-ES" dirty="0"/>
          </a:p>
        </p:txBody>
      </p:sp>
    </p:spTree>
    <p:extLst>
      <p:ext uri="{BB962C8B-B14F-4D97-AF65-F5344CB8AC3E}">
        <p14:creationId xmlns:p14="http://schemas.microsoft.com/office/powerpoint/2010/main" val="2057244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2 tipos de verg</a:t>
            </a:r>
            <a:r>
              <a:rPr lang="es-ES" dirty="0" smtClean="0"/>
              <a:t>üenza</a:t>
            </a:r>
            <a:endParaRPr lang="es-ES" dirty="0"/>
          </a:p>
        </p:txBody>
      </p:sp>
      <p:sp>
        <p:nvSpPr>
          <p:cNvPr id="3" name="Marcador de contenido 2"/>
          <p:cNvSpPr>
            <a:spLocks noGrp="1"/>
          </p:cNvSpPr>
          <p:nvPr>
            <p:ph idx="1"/>
          </p:nvPr>
        </p:nvSpPr>
        <p:spPr>
          <a:xfrm>
            <a:off x="250843" y="1447800"/>
            <a:ext cx="8701106" cy="5137762"/>
          </a:xfrm>
        </p:spPr>
        <p:txBody>
          <a:bodyPr>
            <a:normAutofit lnSpcReduction="10000"/>
          </a:bodyPr>
          <a:lstStyle/>
          <a:p>
            <a:r>
              <a:rPr lang="es-ES" dirty="0" smtClean="0"/>
              <a:t>El contenido afectivo dela verg</a:t>
            </a:r>
            <a:r>
              <a:rPr lang="es-ES" dirty="0" smtClean="0"/>
              <a:t>üenza consiste ante todo </a:t>
            </a:r>
            <a:r>
              <a:rPr lang="mr-IN" dirty="0" smtClean="0"/>
              <a:t>–</a:t>
            </a:r>
            <a:r>
              <a:rPr lang="es-ES" dirty="0" smtClean="0"/>
              <a:t> en una especie de hundimiento de la propia sensación de autoestima; el sujeto con vivencia del rechazo se siente de un valor social menor del que había supuesto anteriormente. Se ve afectado el ideal del yo. </a:t>
            </a:r>
          </a:p>
          <a:p>
            <a:r>
              <a:rPr lang="es-ES" dirty="0"/>
              <a:t>V</a:t>
            </a:r>
            <a:r>
              <a:rPr lang="es-ES" dirty="0" smtClean="0"/>
              <a:t>ergüenza solo en presencia de otros (reales o imaginarios)  desencadena: </a:t>
            </a:r>
            <a:r>
              <a:rPr lang="es-ES" dirty="0" smtClean="0">
                <a:solidFill>
                  <a:schemeClr val="accent2"/>
                </a:solidFill>
              </a:rPr>
              <a:t>1) infringió una norma moral cuyo cumplimiento constituía su ideal del yo.</a:t>
            </a:r>
          </a:p>
          <a:p>
            <a:pPr marL="114300" indent="0">
              <a:buNone/>
            </a:pPr>
            <a:r>
              <a:rPr lang="es-ES" dirty="0" smtClean="0">
                <a:solidFill>
                  <a:schemeClr val="accent2"/>
                </a:solidFill>
              </a:rPr>
              <a:t>2) La sensación de humillación resulta porque los otros sujetos violan las normas morales cuyo cumplimiento ha permitido considerarse como la persona que él,  de acuerdo con sus ideales del yo, desea ser. </a:t>
            </a:r>
          </a:p>
          <a:p>
            <a:pPr marL="114300" indent="0">
              <a:buNone/>
            </a:pPr>
            <a:r>
              <a:rPr lang="mr-IN" dirty="0" smtClean="0">
                <a:solidFill>
                  <a:schemeClr val="tx1"/>
                </a:solidFill>
              </a:rPr>
              <a:t>–</a:t>
            </a:r>
            <a:r>
              <a:rPr lang="es-ES" dirty="0" smtClean="0">
                <a:solidFill>
                  <a:schemeClr val="tx1"/>
                </a:solidFill>
              </a:rPr>
              <a:t> Aquí se desata la crisis moral de la comunicación </a:t>
            </a:r>
            <a:endParaRPr lang="es-ES" dirty="0"/>
          </a:p>
        </p:txBody>
      </p:sp>
    </p:spTree>
    <p:extLst>
      <p:ext uri="{BB962C8B-B14F-4D97-AF65-F5344CB8AC3E}">
        <p14:creationId xmlns:p14="http://schemas.microsoft.com/office/powerpoint/2010/main" val="2132914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2º tipo de vergüenza moral: Crisis de la comunicaci</a:t>
            </a:r>
            <a:r>
              <a:rPr lang="es-ES" dirty="0" smtClean="0"/>
              <a:t>ón</a:t>
            </a:r>
            <a:endParaRPr lang="es-ES" dirty="0"/>
          </a:p>
        </p:txBody>
      </p:sp>
      <p:sp>
        <p:nvSpPr>
          <p:cNvPr id="3" name="Marcador de contenido 2"/>
          <p:cNvSpPr>
            <a:spLocks noGrp="1"/>
          </p:cNvSpPr>
          <p:nvPr>
            <p:ph idx="1"/>
          </p:nvPr>
        </p:nvSpPr>
        <p:spPr>
          <a:xfrm>
            <a:off x="250843" y="1752600"/>
            <a:ext cx="8622717" cy="4817282"/>
          </a:xfrm>
        </p:spPr>
        <p:txBody>
          <a:bodyPr/>
          <a:lstStyle/>
          <a:p>
            <a:r>
              <a:rPr lang="es-ES" dirty="0" smtClean="0"/>
              <a:t>¿Por qu</a:t>
            </a:r>
            <a:r>
              <a:rPr lang="es-ES" dirty="0" smtClean="0"/>
              <a:t>é? 1) Porque resultan defraudadas las expectativas acerca de la disposición respetuosa de su prójimo. 2) No hubo reciprocidad sobre el respeto de su dignidad y tampoco hubo solidaridad.</a:t>
            </a:r>
          </a:p>
          <a:p>
            <a:pPr marL="114300" indent="0">
              <a:buNone/>
            </a:pPr>
            <a:r>
              <a:rPr lang="es-ES" dirty="0" smtClean="0"/>
              <a:t>Este segundo tipo de vergüenza determina que ya no pueda seguir actuando. He aquí la dependencia de su persona del reconocimiento de los otros.</a:t>
            </a:r>
          </a:p>
          <a:p>
            <a:pPr marL="114300" indent="0">
              <a:buNone/>
            </a:pPr>
            <a:r>
              <a:rPr lang="es-ES" dirty="0" smtClean="0"/>
              <a:t>La praxis del desprecio daña las condiciones intersubjetivas de la socialización humana.</a:t>
            </a:r>
          </a:p>
          <a:p>
            <a:pPr marL="114300" indent="0">
              <a:buNone/>
            </a:pPr>
            <a:r>
              <a:rPr lang="es-ES" dirty="0" smtClean="0"/>
              <a:t>Los seres humanos no pueden ser neutros </a:t>
            </a:r>
            <a:r>
              <a:rPr lang="es-ES" dirty="0" err="1" smtClean="0"/>
              <a:t>afectiamente</a:t>
            </a:r>
            <a:r>
              <a:rPr lang="es-ES" dirty="0" smtClean="0"/>
              <a:t> ante los ultrajes sociales: </a:t>
            </a:r>
            <a:r>
              <a:rPr lang="es-ES" dirty="0" smtClean="0">
                <a:solidFill>
                  <a:schemeClr val="accent2"/>
                </a:solidFill>
              </a:rPr>
              <a:t>1) maltrato físico, 2) privación de derechos y 3) denigración o degradación social.</a:t>
            </a:r>
            <a:endParaRPr lang="es-ES" dirty="0"/>
          </a:p>
        </p:txBody>
      </p:sp>
    </p:spTree>
    <p:extLst>
      <p:ext uri="{BB962C8B-B14F-4D97-AF65-F5344CB8AC3E}">
        <p14:creationId xmlns:p14="http://schemas.microsoft.com/office/powerpoint/2010/main" val="36788807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Oportunidad para la </a:t>
            </a:r>
            <a:r>
              <a:rPr lang="es-ES" dirty="0" err="1" smtClean="0"/>
              <a:t>teoria</a:t>
            </a:r>
            <a:r>
              <a:rPr lang="es-ES" dirty="0" smtClean="0"/>
              <a:t> del reconocimiento </a:t>
            </a:r>
            <a:endParaRPr lang="es-ES" dirty="0"/>
          </a:p>
        </p:txBody>
      </p:sp>
      <p:sp>
        <p:nvSpPr>
          <p:cNvPr id="3" name="Marcador de contenido 2"/>
          <p:cNvSpPr>
            <a:spLocks noGrp="1"/>
          </p:cNvSpPr>
          <p:nvPr>
            <p:ph idx="1"/>
          </p:nvPr>
        </p:nvSpPr>
        <p:spPr>
          <a:xfrm>
            <a:off x="282199" y="1567992"/>
            <a:ext cx="8544328" cy="4923490"/>
          </a:xfrm>
        </p:spPr>
        <p:txBody>
          <a:bodyPr>
            <a:normAutofit/>
          </a:bodyPr>
          <a:lstStyle/>
          <a:p>
            <a:r>
              <a:rPr lang="es-ES" dirty="0" smtClean="0"/>
              <a:t>Por qu</a:t>
            </a:r>
            <a:r>
              <a:rPr lang="es-ES" dirty="0" smtClean="0"/>
              <a:t>é tiene una oportunidad de realizarse los principios de una moral moral, porque toda respuesta negativa afectiva que proviene del desprecio contiene en sí misma la posibilidad de que se patentice cognitivamente al sujeto afectado por la injusticia que se le infringió. </a:t>
            </a:r>
          </a:p>
          <a:p>
            <a:r>
              <a:rPr lang="es-ES" dirty="0" smtClean="0"/>
              <a:t>La injusticia no tiene que mostrarse sino que no tiene más remedio que hacerlo y al realizarse el potencial cognitivo inherente a los sentimientos de vergüenza y humillación se convierta en una convicción moral depende de en qué condiciones se encuentre el entorno político-cultural de los sujetos afectados. </a:t>
            </a:r>
            <a:endParaRPr lang="es-ES" dirty="0"/>
          </a:p>
        </p:txBody>
      </p:sp>
    </p:spTree>
    <p:extLst>
      <p:ext uri="{BB962C8B-B14F-4D97-AF65-F5344CB8AC3E}">
        <p14:creationId xmlns:p14="http://schemas.microsoft.com/office/powerpoint/2010/main" val="2346407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s.jpg"/>
          <p:cNvPicPr>
            <a:picLocks noGrp="1" noChangeAspect="1"/>
          </p:cNvPicPr>
          <p:nvPr>
            <p:ph idx="1"/>
          </p:nvPr>
        </p:nvPicPr>
        <p:blipFill>
          <a:blip r:embed="rId2">
            <a:extLst>
              <a:ext uri="{28A0092B-C50C-407E-A947-70E740481C1C}">
                <a14:useLocalDpi xmlns:a14="http://schemas.microsoft.com/office/drawing/2010/main" val="0"/>
              </a:ext>
            </a:extLst>
          </a:blip>
          <a:srcRect l="6048" r="6048"/>
          <a:stretch>
            <a:fillRect/>
          </a:stretch>
        </p:blipFill>
        <p:spPr/>
      </p:pic>
      <p:sp>
        <p:nvSpPr>
          <p:cNvPr id="3" name="Marcador de texto 2"/>
          <p:cNvSpPr>
            <a:spLocks noGrp="1"/>
          </p:cNvSpPr>
          <p:nvPr>
            <p:ph type="body" sz="half" idx="2"/>
          </p:nvPr>
        </p:nvSpPr>
        <p:spPr>
          <a:xfrm>
            <a:off x="769000" y="2477426"/>
            <a:ext cx="2298634" cy="2246974"/>
          </a:xfrm>
        </p:spPr>
        <p:txBody>
          <a:bodyPr>
            <a:normAutofit fontScale="92500" lnSpcReduction="10000"/>
          </a:bodyPr>
          <a:lstStyle/>
          <a:p>
            <a:r>
              <a:rPr lang="es-ES" dirty="0"/>
              <a:t>Las diferentes conmociones morales de carácter afectivo con que los seres humanos reaccionan frente a la ofensa y el desprecio </a:t>
            </a:r>
            <a:r>
              <a:rPr lang="es-ES" u="sng" dirty="0"/>
              <a:t>contienen dentro de sí</a:t>
            </a:r>
            <a:r>
              <a:rPr lang="es-ES" dirty="0"/>
              <a:t>, la oportunidad para una idealizadora anticipación de relaciones de reconocimiento logrado y no distorsionado.</a:t>
            </a:r>
            <a:endParaRPr lang="es-ES" dirty="0"/>
          </a:p>
        </p:txBody>
      </p:sp>
      <p:sp>
        <p:nvSpPr>
          <p:cNvPr id="4" name="Título 3"/>
          <p:cNvSpPr>
            <a:spLocks noGrp="1"/>
          </p:cNvSpPr>
          <p:nvPr>
            <p:ph type="title"/>
          </p:nvPr>
        </p:nvSpPr>
        <p:spPr>
          <a:xfrm>
            <a:off x="769000" y="1734312"/>
            <a:ext cx="2298634" cy="570635"/>
          </a:xfrm>
        </p:spPr>
        <p:txBody>
          <a:bodyPr/>
          <a:lstStyle/>
          <a:p>
            <a:r>
              <a:rPr lang="es-ES" dirty="0" smtClean="0"/>
              <a:t>Dial</a:t>
            </a:r>
            <a:r>
              <a:rPr lang="es-ES" dirty="0" smtClean="0"/>
              <a:t>éctica</a:t>
            </a:r>
            <a:endParaRPr lang="es-ES" dirty="0"/>
          </a:p>
        </p:txBody>
      </p:sp>
    </p:spTree>
    <p:extLst>
      <p:ext uri="{BB962C8B-B14F-4D97-AF65-F5344CB8AC3E}">
        <p14:creationId xmlns:p14="http://schemas.microsoft.com/office/powerpoint/2010/main" val="3837230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6128" y="408372"/>
            <a:ext cx="8260672" cy="1096899"/>
          </a:xfrm>
        </p:spPr>
        <p:txBody>
          <a:bodyPr>
            <a:noAutofit/>
          </a:bodyPr>
          <a:lstStyle/>
          <a:p>
            <a:r>
              <a:rPr lang="es-ES" sz="2800" dirty="0" smtClean="0"/>
              <a:t>Derecho natural y Uto</a:t>
            </a:r>
            <a:r>
              <a:rPr lang="es-ES" sz="2800" dirty="0" smtClean="0"/>
              <a:t>pía social = No a  la humillación humana </a:t>
            </a:r>
            <a:endParaRPr lang="es-ES" sz="2800" dirty="0"/>
          </a:p>
        </p:txBody>
      </p:sp>
      <p:sp>
        <p:nvSpPr>
          <p:cNvPr id="3" name="Marcador de contenido 2"/>
          <p:cNvSpPr>
            <a:spLocks noGrp="1"/>
          </p:cNvSpPr>
          <p:nvPr>
            <p:ph idx="1"/>
          </p:nvPr>
        </p:nvSpPr>
        <p:spPr/>
        <p:txBody>
          <a:bodyPr>
            <a:normAutofit lnSpcReduction="10000"/>
          </a:bodyPr>
          <a:lstStyle/>
          <a:p>
            <a:r>
              <a:rPr lang="es-ES" dirty="0" smtClean="0"/>
              <a:t>¿C</a:t>
            </a:r>
            <a:r>
              <a:rPr lang="es-ES" dirty="0" smtClean="0"/>
              <a:t>ómo definir la dignidad humana?</a:t>
            </a:r>
          </a:p>
          <a:p>
            <a:r>
              <a:rPr lang="es-ES" dirty="0" smtClean="0"/>
              <a:t>Vía indirecta </a:t>
            </a:r>
            <a:r>
              <a:rPr lang="mr-IN" dirty="0" smtClean="0"/>
              <a:t>–</a:t>
            </a:r>
            <a:r>
              <a:rPr lang="es-ES" dirty="0" smtClean="0"/>
              <a:t> determinación de la humillación y el 				daño personal</a:t>
            </a:r>
          </a:p>
          <a:p>
            <a:r>
              <a:rPr lang="es-ES" dirty="0"/>
              <a:t>L</a:t>
            </a:r>
            <a:r>
              <a:rPr lang="es-ES" dirty="0" smtClean="0"/>
              <a:t>as experiencias de ofensa y desprecio generan un impulso moral (práctico) en el desarrollo social</a:t>
            </a:r>
            <a:endParaRPr lang="es-ES" dirty="0"/>
          </a:p>
          <a:p>
            <a:r>
              <a:rPr lang="es-ES" dirty="0" smtClean="0"/>
              <a:t>La integridad de la persona depende de la experiencia de reconocimiento intersubjetivo y se logra determinando los modos de ofensa personal y el desprecio.</a:t>
            </a:r>
          </a:p>
          <a:p>
            <a:r>
              <a:rPr lang="es-ES" dirty="0" smtClean="0"/>
              <a:t>De la distinción de 3 formas resultará un examen de la totalidad de experiencias de reconocimiento.</a:t>
            </a:r>
            <a:endParaRPr lang="es-ES" dirty="0"/>
          </a:p>
        </p:txBody>
      </p:sp>
    </p:spTree>
    <p:extLst>
      <p:ext uri="{BB962C8B-B14F-4D97-AF65-F5344CB8AC3E}">
        <p14:creationId xmlns:p14="http://schemas.microsoft.com/office/powerpoint/2010/main" val="313853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solidFill>
                  <a:srgbClr val="FF0000"/>
                </a:solidFill>
              </a:rPr>
              <a:t>I.</a:t>
            </a:r>
            <a:r>
              <a:rPr lang="es-ES" dirty="0" smtClean="0"/>
              <a:t> Desprecio = Reconocimiento negado</a:t>
            </a:r>
            <a:endParaRPr lang="es-ES" dirty="0"/>
          </a:p>
        </p:txBody>
      </p:sp>
      <p:sp>
        <p:nvSpPr>
          <p:cNvPr id="3" name="Marcador de contenido 2"/>
          <p:cNvSpPr>
            <a:spLocks noGrp="1"/>
          </p:cNvSpPr>
          <p:nvPr>
            <p:ph idx="1"/>
          </p:nvPr>
        </p:nvSpPr>
        <p:spPr>
          <a:xfrm>
            <a:off x="426128" y="1752600"/>
            <a:ext cx="8447716" cy="4373563"/>
          </a:xfrm>
        </p:spPr>
        <p:txBody>
          <a:bodyPr>
            <a:normAutofit lnSpcReduction="10000"/>
          </a:bodyPr>
          <a:lstStyle/>
          <a:p>
            <a:r>
              <a:rPr lang="es-ES" dirty="0" smtClean="0"/>
              <a:t>Ernst </a:t>
            </a:r>
            <a:r>
              <a:rPr lang="es-ES" dirty="0" err="1" smtClean="0"/>
              <a:t>Bloch</a:t>
            </a:r>
            <a:r>
              <a:rPr lang="es-ES" dirty="0" smtClean="0"/>
              <a:t>, WF Hegel, GH. Mead. Todos refieren a teor</a:t>
            </a:r>
            <a:r>
              <a:rPr lang="es-ES" dirty="0" smtClean="0"/>
              <a:t>ías intersubjetivas donde la invulnerabilidad y la integridad dependen de la aceptación de los otros.</a:t>
            </a:r>
          </a:p>
          <a:p>
            <a:r>
              <a:rPr lang="es-ES" dirty="0" err="1" smtClean="0"/>
              <a:t>Bloch</a:t>
            </a:r>
            <a:r>
              <a:rPr lang="es-ES" dirty="0" smtClean="0"/>
              <a:t> -  </a:t>
            </a:r>
            <a:r>
              <a:rPr lang="es-ES" dirty="0" err="1" smtClean="0"/>
              <a:t>Etica</a:t>
            </a:r>
            <a:endParaRPr lang="es-ES" dirty="0" smtClean="0"/>
          </a:p>
          <a:p>
            <a:r>
              <a:rPr lang="es-ES" dirty="0" smtClean="0"/>
              <a:t>Hegel </a:t>
            </a:r>
            <a:r>
              <a:rPr lang="mr-IN" dirty="0" smtClean="0"/>
              <a:t>–</a:t>
            </a:r>
            <a:r>
              <a:rPr lang="es-ES" dirty="0" smtClean="0"/>
              <a:t> Filosofía (Lógica, </a:t>
            </a:r>
            <a:r>
              <a:rPr lang="es-ES" dirty="0" err="1" smtClean="0"/>
              <a:t>Etica</a:t>
            </a:r>
            <a:r>
              <a:rPr lang="es-ES" dirty="0" smtClean="0"/>
              <a:t>, filosofía política, </a:t>
            </a:r>
            <a:r>
              <a:rPr lang="mr-IN" dirty="0" smtClean="0"/>
              <a:t>…</a:t>
            </a:r>
            <a:r>
              <a:rPr lang="es-ES_tradnl" dirty="0" smtClean="0"/>
              <a:t>)</a:t>
            </a:r>
          </a:p>
          <a:p>
            <a:r>
              <a:rPr lang="es-ES_tradnl" dirty="0" smtClean="0"/>
              <a:t>Mead </a:t>
            </a:r>
            <a:r>
              <a:rPr lang="mr-IN" dirty="0" smtClean="0"/>
              <a:t>–</a:t>
            </a:r>
            <a:r>
              <a:rPr lang="es-ES_tradnl" dirty="0" smtClean="0"/>
              <a:t> Interaccionismo simbólico </a:t>
            </a:r>
            <a:r>
              <a:rPr lang="mr-IN" dirty="0" smtClean="0"/>
              <a:t>–</a:t>
            </a:r>
            <a:r>
              <a:rPr lang="es-ES_tradnl" dirty="0" smtClean="0"/>
              <a:t> Las reglas del juego social </a:t>
            </a:r>
            <a:r>
              <a:rPr lang="mr-IN" dirty="0" smtClean="0"/>
              <a:t>–</a:t>
            </a:r>
            <a:r>
              <a:rPr lang="es-ES_tradnl" dirty="0" smtClean="0"/>
              <a:t> El otro generalizado.</a:t>
            </a:r>
          </a:p>
          <a:p>
            <a:pPr marL="114300" indent="0">
              <a:buNone/>
            </a:pPr>
            <a:r>
              <a:rPr lang="es-ES_tradnl" dirty="0" smtClean="0"/>
              <a:t>La identidad práctica se obtiene por la capacidad de reconocerse a sí mismo a través de los interlocutores.</a:t>
            </a:r>
          </a:p>
          <a:p>
            <a:pPr marL="114300" indent="0">
              <a:buNone/>
            </a:pPr>
            <a:r>
              <a:rPr lang="es-ES_tradnl" u="sng" dirty="0" smtClean="0"/>
              <a:t>Sin otros que les aprueben </a:t>
            </a:r>
            <a:r>
              <a:rPr lang="es-ES_tradnl" dirty="0" smtClean="0"/>
              <a:t>no podrán aprender a referirse a </a:t>
            </a:r>
            <a:r>
              <a:rPr lang="es-ES_tradnl" u="sng" dirty="0" smtClean="0"/>
              <a:t>sí mismos </a:t>
            </a:r>
            <a:r>
              <a:rPr lang="es-ES_tradnl" dirty="0" smtClean="0"/>
              <a:t>con </a:t>
            </a:r>
            <a:r>
              <a:rPr lang="es-ES_tradnl" u="sng" dirty="0" smtClean="0"/>
              <a:t>cualidades</a:t>
            </a:r>
            <a:r>
              <a:rPr lang="es-ES_tradnl" dirty="0" smtClean="0"/>
              <a:t> y </a:t>
            </a:r>
            <a:r>
              <a:rPr lang="es-ES_tradnl" u="sng" dirty="0" smtClean="0"/>
              <a:t>capacidades</a:t>
            </a:r>
            <a:endParaRPr lang="es-ES" u="sng" dirty="0" smtClean="0"/>
          </a:p>
          <a:p>
            <a:endParaRPr lang="es-ES" dirty="0"/>
          </a:p>
        </p:txBody>
      </p:sp>
    </p:spTree>
    <p:extLst>
      <p:ext uri="{BB962C8B-B14F-4D97-AF65-F5344CB8AC3E}">
        <p14:creationId xmlns:p14="http://schemas.microsoft.com/office/powerpoint/2010/main" val="3657995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Vulnerabilidad al desprecio</a:t>
            </a:r>
            <a:endParaRPr lang="es-ES" dirty="0"/>
          </a:p>
        </p:txBody>
      </p:sp>
      <p:sp>
        <p:nvSpPr>
          <p:cNvPr id="3" name="Marcador de contenido 2"/>
          <p:cNvSpPr>
            <a:spLocks noGrp="1"/>
          </p:cNvSpPr>
          <p:nvPr>
            <p:ph idx="1"/>
          </p:nvPr>
        </p:nvSpPr>
        <p:spPr/>
        <p:txBody>
          <a:bodyPr/>
          <a:lstStyle/>
          <a:p>
            <a:r>
              <a:rPr lang="es-ES" dirty="0" smtClean="0"/>
              <a:t>H y M coinciden parten de esta limitaci</a:t>
            </a:r>
            <a:r>
              <a:rPr lang="es-ES" dirty="0" smtClean="0"/>
              <a:t>ón interna: el proceso de individualización está unido a la experiencia del reconocimiento.</a:t>
            </a:r>
          </a:p>
          <a:p>
            <a:pPr marL="114300" indent="0">
              <a:buNone/>
            </a:pPr>
            <a:endParaRPr lang="es-ES" dirty="0" smtClean="0"/>
          </a:p>
          <a:p>
            <a:r>
              <a:rPr lang="es-ES" dirty="0" smtClean="0"/>
              <a:t>Dado que la autoimagen normativa de cada uno, su “me” (el yo) depende de la posibilidad del continuo de im</a:t>
            </a:r>
            <a:r>
              <a:rPr lang="es-ES" dirty="0" smtClean="0"/>
              <a:t>ágenes que los otros acompañan la experiencia de desprecio, existe una herida latente que puede llevar al desmoronamiento de la identidad de la persona completa. </a:t>
            </a:r>
            <a:endParaRPr lang="es-ES" dirty="0"/>
          </a:p>
        </p:txBody>
      </p:sp>
    </p:spTree>
    <p:extLst>
      <p:ext uri="{BB962C8B-B14F-4D97-AF65-F5344CB8AC3E}">
        <p14:creationId xmlns:p14="http://schemas.microsoft.com/office/powerpoint/2010/main" val="3399534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6128" y="408372"/>
            <a:ext cx="8260672" cy="751941"/>
          </a:xfrm>
        </p:spPr>
        <p:txBody>
          <a:bodyPr/>
          <a:lstStyle/>
          <a:p>
            <a:r>
              <a:rPr lang="es-ES" dirty="0" smtClean="0">
                <a:solidFill>
                  <a:srgbClr val="FF0000"/>
                </a:solidFill>
              </a:rPr>
              <a:t>II </a:t>
            </a:r>
            <a:r>
              <a:rPr lang="es-ES" dirty="0" smtClean="0">
                <a:solidFill>
                  <a:schemeClr val="tx1"/>
                </a:solidFill>
              </a:rPr>
              <a:t>.Abuso </a:t>
            </a:r>
            <a:r>
              <a:rPr lang="es-ES_tradnl" dirty="0" smtClean="0">
                <a:solidFill>
                  <a:schemeClr val="tx1"/>
                </a:solidFill>
              </a:rPr>
              <a:t>.</a:t>
            </a:r>
            <a:r>
              <a:rPr lang="es-ES" dirty="0" smtClean="0">
                <a:solidFill>
                  <a:schemeClr val="tx1"/>
                </a:solidFill>
              </a:rPr>
              <a:t>Exclusi</a:t>
            </a:r>
            <a:r>
              <a:rPr lang="es-ES" dirty="0" smtClean="0">
                <a:solidFill>
                  <a:schemeClr val="tx1"/>
                </a:solidFill>
              </a:rPr>
              <a:t>ón</a:t>
            </a:r>
            <a:endParaRPr lang="es-ES" dirty="0">
              <a:solidFill>
                <a:srgbClr val="FF0000"/>
              </a:solidFill>
            </a:endParaRPr>
          </a:p>
        </p:txBody>
      </p:sp>
      <p:sp>
        <p:nvSpPr>
          <p:cNvPr id="3" name="Marcador de contenido 2"/>
          <p:cNvSpPr>
            <a:spLocks noGrp="1"/>
          </p:cNvSpPr>
          <p:nvPr>
            <p:ph idx="1"/>
          </p:nvPr>
        </p:nvSpPr>
        <p:spPr>
          <a:xfrm>
            <a:off x="457200" y="1646390"/>
            <a:ext cx="8229600" cy="4730651"/>
          </a:xfrm>
        </p:spPr>
        <p:txBody>
          <a:bodyPr>
            <a:normAutofit fontScale="92500"/>
          </a:bodyPr>
          <a:lstStyle/>
          <a:p>
            <a:pPr marL="114300" indent="0">
              <a:buNone/>
            </a:pPr>
            <a:r>
              <a:rPr lang="es-ES" u="sng" dirty="0" smtClean="0"/>
              <a:t>. Abuso</a:t>
            </a:r>
            <a:r>
              <a:rPr lang="es-ES" dirty="0" smtClean="0"/>
              <a:t> </a:t>
            </a:r>
            <a:r>
              <a:rPr lang="mr-IN" dirty="0" smtClean="0"/>
              <a:t>–</a:t>
            </a:r>
            <a:r>
              <a:rPr lang="es-ES" dirty="0" smtClean="0"/>
              <a:t> forma paradigm</a:t>
            </a:r>
            <a:r>
              <a:rPr lang="es-ES" dirty="0" smtClean="0"/>
              <a:t>ática Tortura, violación</a:t>
            </a:r>
          </a:p>
          <a:p>
            <a:pPr marL="114300" indent="0">
              <a:buNone/>
            </a:pPr>
            <a:r>
              <a:rPr lang="es-ES" dirty="0" smtClean="0"/>
              <a:t>Tipo extremo de desprecio que afecta la integridad física e interrumpe la continuidad de la imagen positiva de sí mismo en el plano corporal.</a:t>
            </a:r>
          </a:p>
          <a:p>
            <a:pPr marL="114300" indent="0">
              <a:buNone/>
            </a:pPr>
            <a:r>
              <a:rPr lang="es-ES" u="sng" dirty="0" smtClean="0"/>
              <a:t>. Exclusión</a:t>
            </a:r>
            <a:r>
              <a:rPr lang="es-ES" dirty="0" smtClean="0"/>
              <a:t> </a:t>
            </a:r>
            <a:r>
              <a:rPr lang="mr-IN" dirty="0" smtClean="0"/>
              <a:t>–</a:t>
            </a:r>
            <a:r>
              <a:rPr lang="es-ES" dirty="0" smtClean="0"/>
              <a:t> Humillación que afecta la auto comprensión normativa de cada uno. Exclusión estructural de determinados </a:t>
            </a:r>
            <a:r>
              <a:rPr lang="es-ES" u="sng" dirty="0" smtClean="0"/>
              <a:t>derechos</a:t>
            </a:r>
            <a:r>
              <a:rPr lang="es-ES" dirty="0" smtClean="0"/>
              <a:t> sociales. </a:t>
            </a:r>
          </a:p>
          <a:p>
            <a:pPr marL="114300" indent="0">
              <a:buNone/>
            </a:pPr>
            <a:r>
              <a:rPr lang="es-ES" dirty="0" smtClean="0"/>
              <a:t>Derechos: Pretensiones individuales (educación, trabajo, vivienda, familia) para la realización social, no se le concede en igual medida que a los otros la capacidad de formular un juicio moral, lo cual  implica marginación, estigmatización. Limitación de la autonomía, y limitación de la igualdad moral y del pleno valor : </a:t>
            </a:r>
            <a:r>
              <a:rPr lang="es-ES" u="sng" dirty="0" smtClean="0"/>
              <a:t>  - autoestima</a:t>
            </a:r>
          </a:p>
          <a:p>
            <a:pPr marL="114300" indent="0">
              <a:buNone/>
            </a:pPr>
            <a:endParaRPr lang="es-ES" dirty="0"/>
          </a:p>
        </p:txBody>
      </p:sp>
    </p:spTree>
    <p:extLst>
      <p:ext uri="{BB962C8B-B14F-4D97-AF65-F5344CB8AC3E}">
        <p14:creationId xmlns:p14="http://schemas.microsoft.com/office/powerpoint/2010/main" val="2493573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dirty="0" smtClean="0"/>
              <a:t>Abuso </a:t>
            </a:r>
            <a:r>
              <a:rPr lang="es-ES" sz="3200" dirty="0" err="1" smtClean="0"/>
              <a:t>Exclusion</a:t>
            </a:r>
            <a:r>
              <a:rPr lang="es-ES" sz="3200" dirty="0" smtClean="0"/>
              <a:t> y </a:t>
            </a:r>
            <a:r>
              <a:rPr lang="es-ES" sz="3600" u="sng" dirty="0" smtClean="0"/>
              <a:t>Deshonra</a:t>
            </a:r>
            <a:endParaRPr lang="es-ES" sz="3600" u="sng" dirty="0"/>
          </a:p>
        </p:txBody>
      </p:sp>
      <p:sp>
        <p:nvSpPr>
          <p:cNvPr id="3" name="Marcador de contenido 2"/>
          <p:cNvSpPr>
            <a:spLocks noGrp="1"/>
          </p:cNvSpPr>
          <p:nvPr>
            <p:ph idx="1"/>
          </p:nvPr>
        </p:nvSpPr>
        <p:spPr/>
        <p:txBody>
          <a:bodyPr/>
          <a:lstStyle/>
          <a:p>
            <a:r>
              <a:rPr lang="es-ES" u="sng" dirty="0" smtClean="0"/>
              <a:t>Abuso</a:t>
            </a:r>
            <a:r>
              <a:rPr lang="es-ES" dirty="0" smtClean="0"/>
              <a:t>. Aqu</a:t>
            </a:r>
            <a:r>
              <a:rPr lang="es-ES" dirty="0" smtClean="0"/>
              <a:t>í hay una privación de la disposición autónoma del propio cuerpo, respeto que sólo ha sido </a:t>
            </a:r>
            <a:r>
              <a:rPr lang="es-ES" dirty="0" err="1" smtClean="0"/>
              <a:t>adquidido</a:t>
            </a:r>
            <a:r>
              <a:rPr lang="es-ES" dirty="0" smtClean="0"/>
              <a:t> en la socialización por medio de experiencias emocionales.</a:t>
            </a:r>
          </a:p>
          <a:p>
            <a:r>
              <a:rPr lang="es-ES" u="sng" dirty="0" smtClean="0"/>
              <a:t>Exclusión. </a:t>
            </a:r>
            <a:r>
              <a:rPr lang="es-ES" dirty="0" smtClean="0"/>
              <a:t>Con la privación de estos derechos de expectativas intersubjetivas, el reconocimiento que se priva es cognitivo. Esto arrastra al sujeto a la </a:t>
            </a:r>
            <a:r>
              <a:rPr lang="es-ES" dirty="0" err="1" smtClean="0"/>
              <a:t>autocomprensión</a:t>
            </a:r>
            <a:r>
              <a:rPr lang="es-ES" dirty="0" smtClean="0"/>
              <a:t> normativa sujeta a la compasión.</a:t>
            </a:r>
          </a:p>
          <a:p>
            <a:r>
              <a:rPr lang="es-ES" u="sng" dirty="0" smtClean="0"/>
              <a:t>Deshonra. </a:t>
            </a:r>
            <a:r>
              <a:rPr lang="es-ES" dirty="0" smtClean="0"/>
              <a:t>Profanación de modos de vida individuales o colectivos cuya ofensa o deshonra atentan contra la dignidad el honor y el status.</a:t>
            </a:r>
            <a:endParaRPr lang="es-ES" u="sng" dirty="0"/>
          </a:p>
        </p:txBody>
      </p:sp>
    </p:spTree>
    <p:extLst>
      <p:ext uri="{BB962C8B-B14F-4D97-AF65-F5344CB8AC3E}">
        <p14:creationId xmlns:p14="http://schemas.microsoft.com/office/powerpoint/2010/main" val="744747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Deshonra o denigraci</a:t>
            </a:r>
            <a:r>
              <a:rPr lang="es-ES" dirty="0" smtClean="0"/>
              <a:t>ón</a:t>
            </a:r>
            <a:endParaRPr lang="es-ES" dirty="0"/>
          </a:p>
        </p:txBody>
      </p:sp>
      <p:sp>
        <p:nvSpPr>
          <p:cNvPr id="3" name="Marcador de contenido 2"/>
          <p:cNvSpPr>
            <a:spLocks noGrp="1"/>
          </p:cNvSpPr>
          <p:nvPr>
            <p:ph idx="1"/>
          </p:nvPr>
        </p:nvSpPr>
        <p:spPr>
          <a:xfrm>
            <a:off x="457200" y="1630711"/>
            <a:ext cx="8229600" cy="4652252"/>
          </a:xfrm>
        </p:spPr>
        <p:txBody>
          <a:bodyPr>
            <a:normAutofit lnSpcReduction="10000"/>
          </a:bodyPr>
          <a:lstStyle/>
          <a:p>
            <a:r>
              <a:rPr lang="es-ES" dirty="0" smtClean="0"/>
              <a:t>Este modo de desprecio que lo coloca en una categor</a:t>
            </a:r>
            <a:r>
              <a:rPr lang="es-ES" dirty="0" smtClean="0"/>
              <a:t>ía social y le otorga un status desprestigiado, implica una medida de no aprecio social que corresponde a su modo de autorrealización en el horizonte de la tradición sociocultural vigente. Según la jerarquía de valores se trata de formas de vida consideradas de menos valor o defectuosas. </a:t>
            </a:r>
          </a:p>
          <a:p>
            <a:r>
              <a:rPr lang="es-ES" u="sng" dirty="0" smtClean="0"/>
              <a:t>La denigración valorativa </a:t>
            </a:r>
            <a:r>
              <a:rPr lang="es-ES" dirty="0" smtClean="0"/>
              <a:t>de determinados patrones de autorrealización hace que el portador no pueda ser apreciado por sus capacidades y cualidades. Se lo priva de aprobación social, el valor negado es el de la solidaridad social. </a:t>
            </a:r>
            <a:endParaRPr lang="es-ES" dirty="0"/>
          </a:p>
        </p:txBody>
      </p:sp>
    </p:spTree>
    <p:extLst>
      <p:ext uri="{BB962C8B-B14F-4D97-AF65-F5344CB8AC3E}">
        <p14:creationId xmlns:p14="http://schemas.microsoft.com/office/powerpoint/2010/main" val="2551042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3 experiencias Anal</a:t>
            </a:r>
            <a:r>
              <a:rPr lang="es-ES" dirty="0" smtClean="0"/>
              <a:t>íticas </a:t>
            </a:r>
            <a:r>
              <a:rPr lang="es-ES" dirty="0" smtClean="0"/>
              <a:t>de desprecio</a:t>
            </a:r>
            <a:endParaRPr lang="es-ES" dirty="0"/>
          </a:p>
        </p:txBody>
      </p:sp>
      <p:sp>
        <p:nvSpPr>
          <p:cNvPr id="3" name="Marcador de contenido 2"/>
          <p:cNvSpPr>
            <a:spLocks noGrp="1"/>
          </p:cNvSpPr>
          <p:nvPr>
            <p:ph idx="1"/>
          </p:nvPr>
        </p:nvSpPr>
        <p:spPr/>
        <p:txBody>
          <a:bodyPr/>
          <a:lstStyle/>
          <a:p>
            <a:r>
              <a:rPr lang="es-ES" dirty="0" smtClean="0"/>
              <a:t>1- secuelas personales de “tortura” (abuso, maltrato) </a:t>
            </a:r>
            <a:r>
              <a:rPr lang="es-ES" dirty="0" smtClean="0">
                <a:solidFill>
                  <a:schemeClr val="accent2"/>
                </a:solidFill>
              </a:rPr>
              <a:t>muerte ps</a:t>
            </a:r>
            <a:r>
              <a:rPr lang="es-ES" dirty="0" smtClean="0">
                <a:solidFill>
                  <a:schemeClr val="accent2"/>
                </a:solidFill>
              </a:rPr>
              <a:t>íquica.</a:t>
            </a:r>
          </a:p>
          <a:p>
            <a:r>
              <a:rPr lang="es-ES" dirty="0" smtClean="0">
                <a:solidFill>
                  <a:schemeClr val="tx1"/>
                </a:solidFill>
              </a:rPr>
              <a:t>2 - secuelas sociales de privación de derechos “esclavitud” </a:t>
            </a:r>
            <a:r>
              <a:rPr lang="es-ES" dirty="0" smtClean="0">
                <a:solidFill>
                  <a:schemeClr val="accent2"/>
                </a:solidFill>
              </a:rPr>
              <a:t>muerte social</a:t>
            </a:r>
            <a:r>
              <a:rPr lang="es-ES" dirty="0" smtClean="0"/>
              <a:t>.</a:t>
            </a:r>
          </a:p>
          <a:p>
            <a:r>
              <a:rPr lang="es-ES" dirty="0" smtClean="0"/>
              <a:t>3 </a:t>
            </a:r>
            <a:r>
              <a:rPr lang="mr-IN" dirty="0" smtClean="0"/>
              <a:t>–</a:t>
            </a:r>
            <a:r>
              <a:rPr lang="es-ES" dirty="0" smtClean="0"/>
              <a:t> Denigración de la dignidad cultural de una forma de vida. (etnia, raza, religión) </a:t>
            </a:r>
            <a:r>
              <a:rPr lang="es-ES" dirty="0">
                <a:solidFill>
                  <a:schemeClr val="accent2"/>
                </a:solidFill>
              </a:rPr>
              <a:t>u</a:t>
            </a:r>
            <a:r>
              <a:rPr lang="es-ES" dirty="0" smtClean="0">
                <a:solidFill>
                  <a:schemeClr val="accent2"/>
                </a:solidFill>
              </a:rPr>
              <a:t>ltraje.</a:t>
            </a:r>
            <a:endParaRPr lang="es-ES" dirty="0" smtClean="0">
              <a:solidFill>
                <a:schemeClr val="tx1"/>
              </a:solidFill>
            </a:endParaRPr>
          </a:p>
          <a:p>
            <a:pPr marL="114300" indent="0">
              <a:buNone/>
            </a:pPr>
            <a:r>
              <a:rPr lang="es-ES" dirty="0" smtClean="0">
                <a:solidFill>
                  <a:schemeClr val="tx1"/>
                </a:solidFill>
              </a:rPr>
              <a:t>Conclusiones en cuanto a que vigilando 1. se contribuye a la salud física y la prevención de enfermedades y 2. se garantizan las relaciones de reconocimiento para proteger de la experiencia del desprecio.       ¿Cómo hacerlo?</a:t>
            </a:r>
            <a:endParaRPr lang="es-ES" dirty="0" smtClean="0"/>
          </a:p>
        </p:txBody>
      </p:sp>
    </p:spTree>
    <p:extLst>
      <p:ext uri="{BB962C8B-B14F-4D97-AF65-F5344CB8AC3E}">
        <p14:creationId xmlns:p14="http://schemas.microsoft.com/office/powerpoint/2010/main" val="39675668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oticario">
  <a:themeElements>
    <a:clrScheme name="Boticario">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Boticario">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oticario">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Boticario.thmx</Template>
  <TotalTime>297</TotalTime>
  <Words>1391</Words>
  <Application>Microsoft Macintosh PowerPoint</Application>
  <PresentationFormat>Presentación en pantalla (4:3)</PresentationFormat>
  <Paragraphs>81</Paragraphs>
  <Slides>17</Slides>
  <Notes>1</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Boticario</vt:lpstr>
      <vt:lpstr>Analítica del desprecio</vt:lpstr>
      <vt:lpstr>Dialéctica</vt:lpstr>
      <vt:lpstr>Derecho natural y Utopía social = No a  la humillación humana </vt:lpstr>
      <vt:lpstr>I. Desprecio = Reconocimiento negado</vt:lpstr>
      <vt:lpstr>Vulnerabilidad al desprecio</vt:lpstr>
      <vt:lpstr>II .Abuso .Exclusión</vt:lpstr>
      <vt:lpstr>Abuso Exclusion y Deshonra</vt:lpstr>
      <vt:lpstr>Deshonra o denigración</vt:lpstr>
      <vt:lpstr>3 experiencias Analíticas de desprecio</vt:lpstr>
      <vt:lpstr> La capacidad de acción de un sujeto se debe a la experiencia de reconocimiento recíproco. </vt:lpstr>
      <vt:lpstr>Bloch y su filosofía moral</vt:lpstr>
      <vt:lpstr>III. Motivacion para cambios sociales</vt:lpstr>
      <vt:lpstr>Jhon Dewey y William James </vt:lpstr>
      <vt:lpstr>Dos tipos de acciones</vt:lpstr>
      <vt:lpstr>2 tipos de vergüenza</vt:lpstr>
      <vt:lpstr>2º tipo de vergüenza moral: Crisis de la comunicación</vt:lpstr>
      <vt:lpstr>Oportunidad para la teoria del reconocimiento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Analítica del desprecio</dc:title>
  <dc:creator>Ana Marta Martínez Rodas</dc:creator>
  <cp:lastModifiedBy>Ana Marta Martínez Rodas</cp:lastModifiedBy>
  <cp:revision>21</cp:revision>
  <dcterms:created xsi:type="dcterms:W3CDTF">2025-04-01T15:04:31Z</dcterms:created>
  <dcterms:modified xsi:type="dcterms:W3CDTF">2025-04-01T20:01:46Z</dcterms:modified>
</cp:coreProperties>
</file>