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7" r:id="rId3"/>
    <p:sldId id="336" r:id="rId4"/>
    <p:sldId id="338" r:id="rId5"/>
    <p:sldId id="343" r:id="rId6"/>
    <p:sldId id="344" r:id="rId7"/>
    <p:sldId id="345" r:id="rId8"/>
    <p:sldId id="342" r:id="rId9"/>
    <p:sldId id="339" r:id="rId10"/>
    <p:sldId id="341" r:id="rId11"/>
    <p:sldId id="272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82" autoAdjust="0"/>
    <p:restoredTop sz="9466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1404-1B1D-460D-9D1F-AC46FA6B85DA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5A90-F119-4A46-B9F2-216C03D222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747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A90-F119-4A46-B9F2-216C03D222F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7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A90-F119-4A46-B9F2-216C03D222F7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654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A03-47B0-4951-BBCA-8DBECD057AE0}" type="slidenum">
              <a:rPr lang="es-UY" smtClean="0"/>
              <a:pPr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1246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9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140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35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432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1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47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2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6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26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3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12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BDF1-16B0-4C87-8077-8424754C3823}" type="datetimeFigureOut">
              <a:rPr lang="es-AR" smtClean="0"/>
              <a:t>21/10/2024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7345-789D-47B2-A6CA-F677C68531D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78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564904"/>
            <a:ext cx="7848872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es-ES_tradnl" sz="24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SEMINARIO: </a:t>
            </a:r>
            <a:r>
              <a:rPr lang="es-ES_tradnl" sz="24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MIRADAS SOBRE LECTURA</a:t>
            </a:r>
            <a:endParaRPr lang="es-UY" sz="24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4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459"/>
              </a:spcBef>
              <a:tabLst>
                <a:tab pos="0" algn="l"/>
              </a:tabLst>
            </a:pPr>
            <a:r>
              <a:rPr lang="es-ES_tradnl" sz="2000" strike="noStrike" cap="all" spc="248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módulO</a:t>
            </a:r>
            <a:r>
              <a:rPr lang="es-ES_tradnl" sz="20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s-ES_tradnl" sz="2000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3: </a:t>
            </a:r>
            <a:r>
              <a:rPr lang="es-ES_tradnl" sz="2000" b="1" strike="noStrike" cap="all" spc="248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POLÍTICAS DE UNIVERSALIZACIÓN DE LA LECTURA Y LA ESCRITURA</a:t>
            </a: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Montevideo 2024</a:t>
            </a: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b="1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es-UY" sz="2000" strike="noStrike" spc="-1" dirty="0" smtClean="0">
              <a:latin typeface="Book Antiqua" panose="02040602050305030304" pitchFamily="18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s-UY" sz="2000" strike="noStrike" spc="-1" dirty="0" smtClean="0">
                <a:latin typeface="Book Antiqua" panose="02040602050305030304" pitchFamily="18" charset="0"/>
              </a:rPr>
              <a:t>María </a:t>
            </a:r>
            <a:r>
              <a:rPr lang="es-UY" sz="2000" strike="noStrike" spc="-1" dirty="0" err="1" smtClean="0">
                <a:latin typeface="Book Antiqua" panose="02040602050305030304" pitchFamily="18" charset="0"/>
              </a:rPr>
              <a:t>Guidali</a:t>
            </a:r>
            <a:endParaRPr lang="es-UY" sz="2000" strike="noStrike" spc="-1" dirty="0"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8" b="27489"/>
          <a:stretch/>
        </p:blipFill>
        <p:spPr bwMode="auto">
          <a:xfrm>
            <a:off x="3275856" y="290871"/>
            <a:ext cx="5544616" cy="12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9173" y="260648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spc="-1" dirty="0">
                <a:latin typeface="Book Antiqua" panose="02040602050305030304" pitchFamily="18" charset="0"/>
              </a:rPr>
              <a:t>Las acciones </a:t>
            </a:r>
            <a:r>
              <a:rPr lang="es-AR" sz="2000" spc="-1" dirty="0">
                <a:latin typeface="Book Antiqua" panose="02040602050305030304" pitchFamily="18" charset="0"/>
              </a:rPr>
              <a:t>dadas a conocer… ¿son acciones de gobierno o de la sociedad civil? ¿Explicitan la dimensión social y/o la dimensión gubernamental? ¿de qué manera? ¿a través de qué expresiones? ¿remiten a antecedentes?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Los objetivos</a:t>
            </a:r>
            <a:r>
              <a:rPr lang="es-AR" sz="2000" spc="-1" dirty="0">
                <a:latin typeface="Book Antiqua" panose="02040602050305030304" pitchFamily="18" charset="0"/>
              </a:rPr>
              <a:t>… ¿son parten del interés de un colectivo, un organismo estatal o su definición fue conjunta?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El problema</a:t>
            </a:r>
            <a:r>
              <a:rPr lang="es-AR" sz="2000" spc="-1" dirty="0">
                <a:latin typeface="Book Antiqua" panose="02040602050305030304" pitchFamily="18" charset="0"/>
              </a:rPr>
              <a:t>… ¿se halla definido y acotado? ¿es compartido por la sociedad civil y el Estado?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Las decisiones</a:t>
            </a:r>
            <a:r>
              <a:rPr lang="es-AR" sz="2000" spc="-1" dirty="0">
                <a:latin typeface="Book Antiqua" panose="02040602050305030304" pitchFamily="18" charset="0"/>
              </a:rPr>
              <a:t>… ¿están sustentadas en diagnósticos?  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Los destinatarios </a:t>
            </a:r>
            <a:r>
              <a:rPr lang="es-AR" sz="2000" spc="-1" dirty="0">
                <a:latin typeface="Book Antiqua" panose="02040602050305030304" pitchFamily="18" charset="0"/>
              </a:rPr>
              <a:t>de las acciones… ¿están definidos claramente? ¿a quiénes involucra?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Las actividades </a:t>
            </a:r>
            <a:r>
              <a:rPr lang="es-AR" sz="2000" spc="-1" dirty="0">
                <a:latin typeface="Book Antiqua" panose="02040602050305030304" pitchFamily="18" charset="0"/>
              </a:rPr>
              <a:t>que se llevarán a cabo… ¿se explicitan? ¿contemplan  particularidades culturales? ¿amplían y diversifican las políticas de lectura?</a:t>
            </a:r>
          </a:p>
          <a:p>
            <a:r>
              <a:rPr lang="es-AR" sz="2000" spc="-1" dirty="0">
                <a:latin typeface="Book Antiqua" panose="02040602050305030304" pitchFamily="18" charset="0"/>
              </a:rPr>
              <a:t> </a:t>
            </a:r>
          </a:p>
          <a:p>
            <a:r>
              <a:rPr lang="es-AR" sz="2000" b="1" spc="-1" dirty="0">
                <a:latin typeface="Book Antiqua" panose="02040602050305030304" pitchFamily="18" charset="0"/>
              </a:rPr>
              <a:t>El seguimiento o evaluación</a:t>
            </a:r>
            <a:r>
              <a:rPr lang="es-AR" sz="2000" spc="-1" dirty="0">
                <a:latin typeface="Book Antiqua" panose="02040602050305030304" pitchFamily="18" charset="0"/>
              </a:rPr>
              <a:t>… ¿es considerado</a:t>
            </a:r>
            <a:r>
              <a:rPr lang="es-AR" sz="2000" spc="-1" dirty="0" smtClean="0">
                <a:latin typeface="Book Antiqua" panose="02040602050305030304" pitchFamily="18" charset="0"/>
              </a:rPr>
              <a:t>?</a:t>
            </a:r>
            <a:endParaRPr lang="es-AR" sz="2000" spc="-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8864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Consigna de </a:t>
            </a:r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evaluación </a:t>
            </a: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endParaRPr lang="es-AR" sz="24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1. Relevar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artículos de prensa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tanto de organismos públicos u organizaciones sociales 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documentos oficiales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vinculados con la lectura (alfabetización, cultura escrita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) correspondientes a la última década (2013 – 2023).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Escribir un listado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hallado especificando  título y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fuente.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Seleccionar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uno de cada tipo para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analizar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(un artículo de prensa y un documento oficial). 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Escribir un informe de lectura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no más de dos páginas dando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cuenta de los componentes de la política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 que dichos textos evidencian (Problema que pretende revertir; Destinatarios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acción; Ámbito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actuación; Descripción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la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propuesta; Presupuesto asignado;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Evaluación).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Palabras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clave: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lectura+cultura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AR" sz="20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escrita+planes+programas</a:t>
            </a:r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3. Cerrar la evaluación con un párrafo de </a:t>
            </a:r>
            <a:r>
              <a:rPr lang="es-AR" sz="2000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reflexión personal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sobre el nivel de </a:t>
            </a:r>
            <a:r>
              <a:rPr lang="es-AR" sz="200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presencialidad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de la lectura en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la agenda </a:t>
            </a:r>
            <a:r>
              <a:rPr lang="es-AR" sz="20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pública, si se constatan o no demandas de la sociedad y del Estado en torno a su promoción y en qué acciones concretas se materializan las </a:t>
            </a:r>
            <a:r>
              <a:rPr lang="es-AR" sz="20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respuestas. </a:t>
            </a:r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endParaRPr lang="es-AR" sz="2000" dirty="0" smtClean="0">
              <a:solidFill>
                <a:srgbClr val="2222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s-AR" sz="24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Fecha </a:t>
            </a:r>
            <a:r>
              <a:rPr lang="es-AR" sz="24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de entrega: </a:t>
            </a:r>
            <a:endParaRPr lang="es-AR" sz="2000" dirty="0"/>
          </a:p>
        </p:txBody>
      </p:sp>
      <p:pic>
        <p:nvPicPr>
          <p:cNvPr id="4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07026" y="620688"/>
            <a:ext cx="3184854" cy="1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76470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s-AR" sz="2400" b="1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AR" sz="2400" b="1" spc="-1" dirty="0" smtClean="0">
                <a:latin typeface="Book Antiqua" panose="02040602050305030304" pitchFamily="18" charset="0"/>
              </a:rPr>
              <a:t>Clase 2</a:t>
            </a:r>
          </a:p>
          <a:p>
            <a:pPr algn="ctr">
              <a:lnSpc>
                <a:spcPct val="200000"/>
              </a:lnSpc>
            </a:pPr>
            <a:endParaRPr lang="es-AR" sz="2400" b="1" spc="-1" dirty="0"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endParaRPr lang="es-AR" sz="2400" b="1" spc="-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endParaRPr lang="es-AR" sz="2400" b="1" spc="-1" dirty="0">
              <a:latin typeface="Book Antiqua" panose="0204060205030503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2967335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spc="-1" dirty="0" smtClean="0">
                <a:latin typeface="Book Antiqua" panose="02040602050305030304" pitchFamily="18" charset="0"/>
              </a:rPr>
              <a:t>Las políticas públicas </a:t>
            </a:r>
            <a:r>
              <a:rPr lang="es-AR" sz="2000" spc="-1" dirty="0" smtClean="0">
                <a:latin typeface="Book Antiqua" panose="02040602050305030304" pitchFamily="18" charset="0"/>
              </a:rPr>
              <a:t>como construcción histórica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spc="-1" dirty="0" smtClean="0">
                <a:latin typeface="Book Antiqua" panose="02040602050305030304" pitchFamily="18" charset="0"/>
              </a:rPr>
              <a:t>Las relaciones entre las demandas </a:t>
            </a:r>
            <a:r>
              <a:rPr lang="es-AR" sz="2000" spc="-1" dirty="0">
                <a:latin typeface="Book Antiqua" panose="02040602050305030304" pitchFamily="18" charset="0"/>
              </a:rPr>
              <a:t>sociales </a:t>
            </a:r>
            <a:r>
              <a:rPr lang="es-AR" sz="2000" spc="-1" dirty="0" smtClean="0">
                <a:latin typeface="Book Antiqua" panose="02040602050305030304" pitchFamily="18" charset="0"/>
              </a:rPr>
              <a:t>y escolares </a:t>
            </a:r>
            <a:r>
              <a:rPr lang="es-AR" sz="2000" spc="-1" dirty="0">
                <a:latin typeface="Book Antiqua" panose="02040602050305030304" pitchFamily="18" charset="0"/>
              </a:rPr>
              <a:t>de la </a:t>
            </a:r>
            <a:r>
              <a:rPr lang="es-AR" sz="2000" spc="-1" dirty="0" smtClean="0">
                <a:latin typeface="Book Antiqua" panose="02040602050305030304" pitchFamily="18" charset="0"/>
              </a:rPr>
              <a:t>lectura</a:t>
            </a:r>
          </a:p>
          <a:p>
            <a:endParaRPr lang="es-AR" sz="2000" spc="-1" dirty="0" smtClean="0">
              <a:latin typeface="Book Antiqua" panose="02040602050305030304" pitchFamily="18" charset="0"/>
            </a:endParaRPr>
          </a:p>
          <a:p>
            <a:r>
              <a:rPr lang="es-AR" sz="2000" spc="-1" dirty="0">
                <a:latin typeface="Book Antiqua" panose="02040602050305030304" pitchFamily="18" charset="0"/>
              </a:rPr>
              <a:t>Cambios y permanencias</a:t>
            </a:r>
          </a:p>
          <a:p>
            <a:endParaRPr lang="es-AR" sz="2000" spc="-1" dirty="0">
              <a:latin typeface="Book Antiqua" panose="02040602050305030304" pitchFamily="18" charset="0"/>
            </a:endParaRPr>
          </a:p>
          <a:p>
            <a:r>
              <a:rPr lang="es-AR" sz="2000" spc="-1" dirty="0" smtClean="0">
                <a:latin typeface="Book Antiqua" panose="02040602050305030304" pitchFamily="18" charset="0"/>
              </a:rPr>
              <a:t>¿Cuál es la presencia de la </a:t>
            </a:r>
            <a:r>
              <a:rPr lang="es-AR" sz="2000" spc="-1" dirty="0">
                <a:latin typeface="Book Antiqua" panose="02040602050305030304" pitchFamily="18" charset="0"/>
              </a:rPr>
              <a:t>lectura en la agenda pública de la </a:t>
            </a:r>
            <a:r>
              <a:rPr lang="es-AR" sz="2000" spc="-1" dirty="0" smtClean="0">
                <a:latin typeface="Book Antiqua" panose="02040602050305030304" pitchFamily="18" charset="0"/>
              </a:rPr>
              <a:t>región?</a:t>
            </a:r>
            <a:endParaRPr lang="es-AR" sz="2000" spc="-1" dirty="0">
              <a:latin typeface="Book Antiqua" panose="02040602050305030304" pitchFamily="18" charset="0"/>
            </a:endParaRPr>
          </a:p>
          <a:p>
            <a:endParaRPr lang="es-AR" sz="2000" spc="-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5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femérides: 26 de Mayo de, Argentina, Brasil y Chile firman el Tratado de  Paz - ACTIVA FM 95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6938"/>
            <a:ext cx="3995656" cy="595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56451" y="3429000"/>
            <a:ext cx="1566904" cy="1699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Argentina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Brasil</a:t>
            </a:r>
          </a:p>
          <a:p>
            <a:pPr>
              <a:lnSpc>
                <a:spcPct val="150000"/>
              </a:lnSpc>
            </a:pPr>
            <a:r>
              <a:rPr lang="es-AR" sz="2400" spc="-1" dirty="0">
                <a:latin typeface="Book Antiqua" panose="02040602050305030304" pitchFamily="18" charset="0"/>
              </a:rPr>
              <a:t>Chile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43808" y="925129"/>
            <a:ext cx="610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La lectura en la agenda pública de la región</a:t>
            </a:r>
          </a:p>
        </p:txBody>
      </p:sp>
      <p:pic>
        <p:nvPicPr>
          <p:cNvPr id="6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131841" y="1386794"/>
            <a:ext cx="6048671" cy="1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8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22417" r="23514"/>
          <a:stretch/>
        </p:blipFill>
        <p:spPr bwMode="auto">
          <a:xfrm>
            <a:off x="971600" y="692696"/>
            <a:ext cx="6827520" cy="53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23736" r="22694" b="8792"/>
          <a:stretch/>
        </p:blipFill>
        <p:spPr bwMode="auto">
          <a:xfrm>
            <a:off x="467544" y="836712"/>
            <a:ext cx="8092522" cy="54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5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27033" r="36398" b="41698"/>
          <a:stretch/>
        </p:blipFill>
        <p:spPr bwMode="auto">
          <a:xfrm>
            <a:off x="527547" y="908720"/>
            <a:ext cx="8004893" cy="501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4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t="41759" r="23687" b="20220"/>
          <a:stretch/>
        </p:blipFill>
        <p:spPr bwMode="auto">
          <a:xfrm>
            <a:off x="206477" y="1988840"/>
            <a:ext cx="8495564" cy="35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DD8B-7F91-4DFD-865E-C4082F33A623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892009"/>
            <a:ext cx="79928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Las políticas públicas son </a:t>
            </a:r>
            <a:r>
              <a:rPr lang="es-AR" sz="2000" b="1" spc="-1" dirty="0">
                <a:latin typeface="Book Antiqua" panose="02040602050305030304" pitchFamily="18" charset="0"/>
              </a:rPr>
              <a:t>acciones de gobierno </a:t>
            </a:r>
            <a:r>
              <a:rPr lang="es-AR" sz="2000" spc="-1" dirty="0">
                <a:latin typeface="Book Antiqua" panose="02040602050305030304" pitchFamily="18" charset="0"/>
              </a:rPr>
              <a:t>con </a:t>
            </a:r>
            <a:r>
              <a:rPr lang="es-AR" sz="2000" b="1" spc="-1" dirty="0">
                <a:latin typeface="Book Antiqua" panose="02040602050305030304" pitchFamily="18" charset="0"/>
              </a:rPr>
              <a:t>objetivos de interés público</a:t>
            </a:r>
            <a:r>
              <a:rPr lang="es-AR" sz="2000" spc="-1" dirty="0">
                <a:latin typeface="Book Antiqua" panose="02040602050305030304" pitchFamily="18" charset="0"/>
              </a:rPr>
              <a:t> que </a:t>
            </a:r>
            <a:r>
              <a:rPr lang="es-AR" sz="2000" b="1" spc="-1" dirty="0">
                <a:latin typeface="Book Antiqua" panose="02040602050305030304" pitchFamily="18" charset="0"/>
              </a:rPr>
              <a:t>surgen de decisiones sustentadas </a:t>
            </a:r>
            <a:r>
              <a:rPr lang="es-AR" sz="2000" spc="-1" dirty="0">
                <a:latin typeface="Book Antiqua" panose="02040602050305030304" pitchFamily="18" charset="0"/>
              </a:rPr>
              <a:t>en un proceso de </a:t>
            </a:r>
            <a:r>
              <a:rPr lang="es-AR" sz="2000" b="1" spc="-1" dirty="0">
                <a:latin typeface="Book Antiqua" panose="02040602050305030304" pitchFamily="18" charset="0"/>
              </a:rPr>
              <a:t>diagnóstico y análisis de factibilidad</a:t>
            </a:r>
            <a:r>
              <a:rPr lang="es-AR" sz="2000" spc="-1" dirty="0">
                <a:latin typeface="Book Antiqua" panose="02040602050305030304" pitchFamily="18" charset="0"/>
              </a:rPr>
              <a:t>, para la </a:t>
            </a:r>
            <a:r>
              <a:rPr lang="es-AR" sz="2000" b="1" spc="-1" dirty="0">
                <a:latin typeface="Book Antiqua" panose="02040602050305030304" pitchFamily="18" charset="0"/>
              </a:rPr>
              <a:t>atención efectiva de problemas públicos específico</a:t>
            </a:r>
            <a:r>
              <a:rPr lang="es-AR" sz="2000" spc="-1" dirty="0">
                <a:latin typeface="Book Antiqua" panose="02040602050305030304" pitchFamily="18" charset="0"/>
              </a:rPr>
              <a:t>s, en donde </a:t>
            </a:r>
            <a:r>
              <a:rPr lang="es-AR" sz="2000" b="1" spc="-1" dirty="0">
                <a:latin typeface="Book Antiqua" panose="02040602050305030304" pitchFamily="18" charset="0"/>
              </a:rPr>
              <a:t>participa la ciudadanía </a:t>
            </a:r>
            <a:r>
              <a:rPr lang="es-AR" sz="2000" spc="-1" dirty="0">
                <a:latin typeface="Book Antiqua" panose="02040602050305030304" pitchFamily="18" charset="0"/>
              </a:rPr>
              <a:t>en la definición de problemas y soluciones.</a:t>
            </a:r>
          </a:p>
          <a:p>
            <a:pPr algn="just">
              <a:lnSpc>
                <a:spcPct val="150000"/>
              </a:lnSpc>
            </a:pPr>
            <a:endParaRPr lang="es-AR" sz="2400" dirty="0" smtClean="0">
              <a:solidFill>
                <a:srgbClr val="222222"/>
              </a:solidFill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lang="es-AR" sz="2000" spc="-1" dirty="0">
                <a:latin typeface="Book Antiqua" panose="02040602050305030304" pitchFamily="18" charset="0"/>
              </a:rPr>
              <a:t>(Chandler y Plano, 2016)</a:t>
            </a:r>
          </a:p>
        </p:txBody>
      </p:sp>
      <p:sp>
        <p:nvSpPr>
          <p:cNvPr id="6" name="AutoShape 2" descr="Bosquejan dos flechas opuestas | Icono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8827" y="4653136"/>
            <a:ext cx="1495053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7864" y="414919"/>
            <a:ext cx="549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spc="-1" dirty="0">
                <a:latin typeface="Book Antiqua" panose="02040602050305030304" pitchFamily="18" charset="0"/>
              </a:rPr>
              <a:t>¿Qué </a:t>
            </a:r>
            <a:r>
              <a:rPr lang="es-AR" sz="2400" spc="-1" dirty="0" smtClean="0">
                <a:latin typeface="Book Antiqua" panose="02040602050305030304" pitchFamily="18" charset="0"/>
              </a:rPr>
              <a:t>entendemos por </a:t>
            </a:r>
            <a:r>
              <a:rPr lang="es-AR" sz="2400" spc="-1" dirty="0">
                <a:latin typeface="Book Antiqua" panose="02040602050305030304" pitchFamily="18" charset="0"/>
              </a:rPr>
              <a:t>política pública?</a:t>
            </a:r>
          </a:p>
        </p:txBody>
      </p:sp>
      <p:pic>
        <p:nvPicPr>
          <p:cNvPr id="8" name="Picture 2" descr="Acuarela Azul Y Sin Fisuras Patrón De Rayas De Color Amarillo Fotos,  retratos, imágenes y fotografía de archivo libres de derecho. Image 6501405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5" r="-4489" b="44024"/>
          <a:stretch/>
        </p:blipFill>
        <p:spPr bwMode="auto">
          <a:xfrm>
            <a:off x="3203848" y="876584"/>
            <a:ext cx="5940152" cy="3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3040759"/>
            <a:ext cx="7798289" cy="59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spc="-1" dirty="0" smtClean="0">
                <a:latin typeface="Book Antiqua" panose="02040602050305030304" pitchFamily="18" charset="0"/>
              </a:rPr>
              <a:t>Algunas dimensiones </a:t>
            </a:r>
            <a:r>
              <a:rPr lang="es-AR" sz="2400" spc="-1" dirty="0">
                <a:latin typeface="Book Antiqua" panose="02040602050305030304" pitchFamily="18" charset="0"/>
              </a:rPr>
              <a:t>del análisis de las notas de prensa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3709686" y="4155614"/>
            <a:ext cx="819164" cy="1829871"/>
            <a:chOff x="3668340" y="3863678"/>
            <a:chExt cx="819164" cy="1829871"/>
          </a:xfrm>
        </p:grpSpPr>
        <p:pic>
          <p:nvPicPr>
            <p:cNvPr id="3" name="Picture 2" descr="Acuarela Azul Y Sin Fisuras Patrón De Rayas De Color Amarillo Fotos,  retratos, imágenes y fotografía de archivo libres de derecho. Image 6501405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5" r="-4489" b="44024"/>
            <a:stretch/>
          </p:blipFill>
          <p:spPr bwMode="auto">
            <a:xfrm rot="5594113">
              <a:off x="3377258" y="4691752"/>
              <a:ext cx="1800199" cy="14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Acuarela Azul Y Sin Fisuras Patrón De Rayas De Color Amarillo Fotos,  retratos, imágenes y fotografía de archivo libres de derecho. Image 6501405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5" r="-4489" b="44024"/>
            <a:stretch/>
          </p:blipFill>
          <p:spPr bwMode="auto">
            <a:xfrm rot="2638815">
              <a:off x="3668340" y="5328502"/>
              <a:ext cx="650040" cy="14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cuarela Azul Y Sin Fisuras Patrón De Rayas De Color Amarillo Fotos,  retratos, imágenes y fotografía de archivo libres de derecho. Image 6501405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65" r="-4489" b="44024"/>
            <a:stretch/>
          </p:blipFill>
          <p:spPr bwMode="auto">
            <a:xfrm rot="7740740">
              <a:off x="4090307" y="5296352"/>
              <a:ext cx="650040" cy="14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214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315</Words>
  <Application>Microsoft Office PowerPoint</Application>
  <PresentationFormat>Presentación en pantalla (4:3)</PresentationFormat>
  <Paragraphs>58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guidali</dc:creator>
  <cp:lastModifiedBy>maria guidali</cp:lastModifiedBy>
  <cp:revision>54</cp:revision>
  <dcterms:created xsi:type="dcterms:W3CDTF">2023-10-19T13:46:39Z</dcterms:created>
  <dcterms:modified xsi:type="dcterms:W3CDTF">2024-10-21T19:50:10Z</dcterms:modified>
</cp:coreProperties>
</file>