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6" r:id="rId2"/>
    <p:sldId id="257" r:id="rId3"/>
    <p:sldId id="317" r:id="rId4"/>
    <p:sldId id="260" r:id="rId5"/>
    <p:sldId id="302" r:id="rId6"/>
    <p:sldId id="303" r:id="rId7"/>
    <p:sldId id="304" r:id="rId8"/>
    <p:sldId id="258" r:id="rId9"/>
    <p:sldId id="321" r:id="rId10"/>
    <p:sldId id="331" r:id="rId11"/>
    <p:sldId id="262" r:id="rId12"/>
    <p:sldId id="324" r:id="rId13"/>
    <p:sldId id="330" r:id="rId14"/>
    <p:sldId id="333" r:id="rId15"/>
    <p:sldId id="288" r:id="rId16"/>
    <p:sldId id="259" r:id="rId17"/>
    <p:sldId id="307" r:id="rId18"/>
    <p:sldId id="289" r:id="rId19"/>
    <p:sldId id="314" r:id="rId20"/>
    <p:sldId id="315" r:id="rId21"/>
    <p:sldId id="292" r:id="rId22"/>
    <p:sldId id="325" r:id="rId23"/>
    <p:sldId id="265" r:id="rId24"/>
    <p:sldId id="266" r:id="rId25"/>
    <p:sldId id="267" r:id="rId26"/>
    <p:sldId id="308" r:id="rId27"/>
    <p:sldId id="269" r:id="rId28"/>
    <p:sldId id="270" r:id="rId29"/>
    <p:sldId id="275" r:id="rId30"/>
    <p:sldId id="284" r:id="rId31"/>
    <p:sldId id="285" r:id="rId32"/>
    <p:sldId id="326" r:id="rId33"/>
    <p:sldId id="328" r:id="rId34"/>
    <p:sldId id="298" r:id="rId35"/>
    <p:sldId id="336" r:id="rId36"/>
  </p:sldIdLst>
  <p:sldSz cx="9144000" cy="6858000" type="screen4x3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20882" autoAdjust="0"/>
    <p:restoredTop sz="94660"/>
  </p:normalViewPr>
  <p:slideViewPr>
    <p:cSldViewPr>
      <p:cViewPr varScale="1">
        <p:scale>
          <a:sx n="65" d="100"/>
          <a:sy n="65" d="100"/>
        </p:scale>
        <p:origin x="-121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8A1404-1B1D-460D-9D1F-AC46FA6B85DA}" type="datetimeFigureOut">
              <a:rPr lang="es-AR" smtClean="0"/>
              <a:t>21/10/2024</a:t>
            </a:fld>
            <a:endParaRPr lang="es-AR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CB5A90-F119-4A46-B9F2-216C03D222F7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7474725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EBDA03-47B0-4951-BBCA-8DBECD057AE0}" type="slidenum">
              <a:rPr lang="es-UY" smtClean="0"/>
              <a:pPr/>
              <a:t>5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13758661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EBDA03-47B0-4951-BBCA-8DBECD057AE0}" type="slidenum">
              <a:rPr lang="es-UY" smtClean="0"/>
              <a:pPr/>
              <a:t>6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21342692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EBDA03-47B0-4951-BBCA-8DBECD057AE0}" type="slidenum">
              <a:rPr lang="es-UY" smtClean="0"/>
              <a:pPr/>
              <a:t>9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8124613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CB5A90-F119-4A46-B9F2-216C03D222F7}" type="slidenum">
              <a:rPr lang="es-AR" smtClean="0"/>
              <a:t>14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3724196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EBDA03-47B0-4951-BBCA-8DBECD057AE0}" type="slidenum">
              <a:rPr lang="es-UY" smtClean="0"/>
              <a:pPr/>
              <a:t>18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16756764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CB5A90-F119-4A46-B9F2-216C03D222F7}" type="slidenum">
              <a:rPr lang="es-AR" smtClean="0"/>
              <a:t>32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3724196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4BDF1-16B0-4C87-8077-8424754C3823}" type="datetimeFigureOut">
              <a:rPr lang="es-AR" smtClean="0"/>
              <a:t>21/10/2024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57345-789D-47B2-A6CA-F677C68531DE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770955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4BDF1-16B0-4C87-8077-8424754C3823}" type="datetimeFigureOut">
              <a:rPr lang="es-AR" smtClean="0"/>
              <a:t>21/10/2024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57345-789D-47B2-A6CA-F677C68531DE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6814026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4BDF1-16B0-4C87-8077-8424754C3823}" type="datetimeFigureOut">
              <a:rPr lang="es-AR" smtClean="0"/>
              <a:t>21/10/2024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57345-789D-47B2-A6CA-F677C68531DE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1735049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4BDF1-16B0-4C87-8077-8424754C3823}" type="datetimeFigureOut">
              <a:rPr lang="es-AR" smtClean="0"/>
              <a:t>21/10/2024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57345-789D-47B2-A6CA-F677C68531DE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4943207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4BDF1-16B0-4C87-8077-8424754C3823}" type="datetimeFigureOut">
              <a:rPr lang="es-AR" smtClean="0"/>
              <a:t>21/10/2024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57345-789D-47B2-A6CA-F677C68531DE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0491734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4BDF1-16B0-4C87-8077-8424754C3823}" type="datetimeFigureOut">
              <a:rPr lang="es-AR" smtClean="0"/>
              <a:t>21/10/2024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57345-789D-47B2-A6CA-F677C68531DE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9347737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4BDF1-16B0-4C87-8077-8424754C3823}" type="datetimeFigureOut">
              <a:rPr lang="es-AR" smtClean="0"/>
              <a:t>21/10/2024</a:t>
            </a:fld>
            <a:endParaRPr lang="es-AR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57345-789D-47B2-A6CA-F677C68531DE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5182536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4BDF1-16B0-4C87-8077-8424754C3823}" type="datetimeFigureOut">
              <a:rPr lang="es-AR" smtClean="0"/>
              <a:t>21/10/2024</a:t>
            </a:fld>
            <a:endParaRPr lang="es-A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57345-789D-47B2-A6CA-F677C68531DE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0376171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4BDF1-16B0-4C87-8077-8424754C3823}" type="datetimeFigureOut">
              <a:rPr lang="es-AR" smtClean="0"/>
              <a:t>21/10/2024</a:t>
            </a:fld>
            <a:endParaRPr lang="es-AR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57345-789D-47B2-A6CA-F677C68531DE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3142611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4BDF1-16B0-4C87-8077-8424754C3823}" type="datetimeFigureOut">
              <a:rPr lang="es-AR" smtClean="0"/>
              <a:t>21/10/2024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57345-789D-47B2-A6CA-F677C68531DE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9913513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4BDF1-16B0-4C87-8077-8424754C3823}" type="datetimeFigureOut">
              <a:rPr lang="es-AR" smtClean="0"/>
              <a:t>21/10/2024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57345-789D-47B2-A6CA-F677C68531DE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421272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B4BDF1-16B0-4C87-8077-8424754C3823}" type="datetimeFigureOut">
              <a:rPr lang="es-AR" smtClean="0"/>
              <a:t>21/10/2024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957345-789D-47B2-A6CA-F677C68531DE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957877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hyperlink" Target="https://pisa.anep.edu.uy/" TargetMode="External"/><Relationship Id="rId2" Type="http://schemas.openxmlformats.org/officeDocument/2006/relationships/hyperlink" Target="https://www.ineed.edu.uy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hyperlink" Target="https://www.anep.edu.uy/codicen/dspe/division-investigacion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611560" y="2564904"/>
            <a:ext cx="7848872" cy="4090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ts val="519"/>
              </a:spcBef>
              <a:tabLst>
                <a:tab pos="0" algn="l"/>
              </a:tabLst>
            </a:pPr>
            <a:r>
              <a:rPr lang="es-ES_tradnl" sz="2400" strike="noStrike" cap="all" spc="248" dirty="0" smtClean="0">
                <a:solidFill>
                  <a:srgbClr val="000000"/>
                </a:solidFill>
                <a:latin typeface="Book Antiqua" panose="02040602050305030304" pitchFamily="18" charset="0"/>
              </a:rPr>
              <a:t>SEMINARIO: </a:t>
            </a:r>
            <a:r>
              <a:rPr lang="es-ES_tradnl" sz="2400" b="1" strike="noStrike" cap="all" spc="248" dirty="0" smtClean="0">
                <a:solidFill>
                  <a:srgbClr val="000000"/>
                </a:solidFill>
                <a:latin typeface="Book Antiqua" panose="02040602050305030304" pitchFamily="18" charset="0"/>
              </a:rPr>
              <a:t>MIRADAS SOBRE LECTURA</a:t>
            </a:r>
            <a:endParaRPr lang="es-UY" sz="2400" b="1" strike="noStrike" spc="-1" dirty="0" smtClean="0">
              <a:latin typeface="Book Antiqua" panose="02040602050305030304" pitchFamily="18" charset="0"/>
            </a:endParaRPr>
          </a:p>
          <a:p>
            <a:pPr algn="ctr">
              <a:lnSpc>
                <a:spcPct val="100000"/>
              </a:lnSpc>
              <a:spcBef>
                <a:spcPts val="400"/>
              </a:spcBef>
              <a:tabLst>
                <a:tab pos="0" algn="l"/>
              </a:tabLst>
            </a:pPr>
            <a:endParaRPr lang="es-UY" sz="2400" strike="noStrike" spc="-1" dirty="0" smtClean="0">
              <a:latin typeface="Book Antiqua" panose="02040602050305030304" pitchFamily="18" charset="0"/>
            </a:endParaRPr>
          </a:p>
          <a:p>
            <a:pPr algn="ctr">
              <a:lnSpc>
                <a:spcPct val="100000"/>
              </a:lnSpc>
              <a:spcBef>
                <a:spcPts val="400"/>
              </a:spcBef>
              <a:tabLst>
                <a:tab pos="0" algn="l"/>
              </a:tabLst>
            </a:pPr>
            <a:endParaRPr lang="es-UY" sz="2400" strike="noStrike" spc="-1" dirty="0" smtClean="0">
              <a:latin typeface="Book Antiqua" panose="02040602050305030304" pitchFamily="18" charset="0"/>
            </a:endParaRPr>
          </a:p>
          <a:p>
            <a:pPr algn="r">
              <a:lnSpc>
                <a:spcPct val="100000"/>
              </a:lnSpc>
              <a:spcBef>
                <a:spcPts val="300"/>
              </a:spcBef>
              <a:tabLst>
                <a:tab pos="0" algn="l"/>
              </a:tabLst>
            </a:pPr>
            <a:endParaRPr lang="es-UY" sz="2400" strike="noStrike" spc="-1" dirty="0" smtClean="0">
              <a:latin typeface="Book Antiqua" panose="02040602050305030304" pitchFamily="18" charset="0"/>
            </a:endParaRPr>
          </a:p>
          <a:p>
            <a:pPr algn="r">
              <a:lnSpc>
                <a:spcPct val="100000"/>
              </a:lnSpc>
              <a:spcBef>
                <a:spcPts val="459"/>
              </a:spcBef>
              <a:tabLst>
                <a:tab pos="0" algn="l"/>
              </a:tabLst>
            </a:pPr>
            <a:r>
              <a:rPr lang="es-ES_tradnl" sz="2000" strike="noStrike" cap="all" spc="248" dirty="0" err="1" smtClean="0">
                <a:solidFill>
                  <a:srgbClr val="000000"/>
                </a:solidFill>
                <a:latin typeface="Book Antiqua" panose="02040602050305030304" pitchFamily="18" charset="0"/>
              </a:rPr>
              <a:t>módulO</a:t>
            </a:r>
            <a:r>
              <a:rPr lang="es-ES_tradnl" sz="2000" strike="noStrike" cap="all" spc="248" dirty="0" smtClean="0">
                <a:solidFill>
                  <a:srgbClr val="000000"/>
                </a:solidFill>
                <a:latin typeface="Book Antiqua" panose="02040602050305030304" pitchFamily="18" charset="0"/>
              </a:rPr>
              <a:t> 4: </a:t>
            </a:r>
            <a:r>
              <a:rPr lang="es-ES_tradnl" sz="2000" b="1" strike="noStrike" cap="all" spc="248" dirty="0" smtClean="0">
                <a:solidFill>
                  <a:srgbClr val="000000"/>
                </a:solidFill>
                <a:latin typeface="Book Antiqua" panose="02040602050305030304" pitchFamily="18" charset="0"/>
              </a:rPr>
              <a:t>POLÍTICAS DE UNIVERSALIZACIÓN DE LA LECTURA Y LA ESCRITURA</a:t>
            </a:r>
            <a:endParaRPr lang="es-UY" sz="2000" b="1" strike="noStrike" spc="-1" dirty="0" smtClean="0">
              <a:latin typeface="Book Antiqua" panose="02040602050305030304" pitchFamily="18" charset="0"/>
            </a:endParaRPr>
          </a:p>
          <a:p>
            <a:pPr algn="ctr">
              <a:lnSpc>
                <a:spcPct val="100000"/>
              </a:lnSpc>
              <a:spcBef>
                <a:spcPts val="300"/>
              </a:spcBef>
              <a:tabLst>
                <a:tab pos="0" algn="l"/>
              </a:tabLst>
            </a:pPr>
            <a:endParaRPr lang="es-UY" sz="2000" b="1" strike="noStrike" spc="-1" dirty="0" smtClean="0">
              <a:latin typeface="Book Antiqua" panose="02040602050305030304" pitchFamily="18" charset="0"/>
            </a:endParaRPr>
          </a:p>
          <a:p>
            <a:pPr algn="ctr">
              <a:lnSpc>
                <a:spcPct val="100000"/>
              </a:lnSpc>
              <a:spcBef>
                <a:spcPts val="300"/>
              </a:spcBef>
              <a:tabLst>
                <a:tab pos="0" algn="l"/>
              </a:tabLst>
            </a:pPr>
            <a:r>
              <a:rPr lang="es-UY" sz="2000" strike="noStrike" spc="-1" dirty="0" smtClean="0">
                <a:latin typeface="Book Antiqua" panose="02040602050305030304" pitchFamily="18" charset="0"/>
              </a:rPr>
              <a:t>Montevideo 2024</a:t>
            </a:r>
          </a:p>
          <a:p>
            <a:pPr algn="r">
              <a:lnSpc>
                <a:spcPct val="100000"/>
              </a:lnSpc>
              <a:spcBef>
                <a:spcPts val="300"/>
              </a:spcBef>
              <a:tabLst>
                <a:tab pos="0" algn="l"/>
              </a:tabLst>
            </a:pPr>
            <a:endParaRPr lang="es-UY" sz="2000" b="1" strike="noStrike" spc="-1" dirty="0" smtClean="0">
              <a:latin typeface="Book Antiqua" panose="02040602050305030304" pitchFamily="18" charset="0"/>
            </a:endParaRPr>
          </a:p>
          <a:p>
            <a:pPr algn="r">
              <a:lnSpc>
                <a:spcPct val="100000"/>
              </a:lnSpc>
              <a:spcBef>
                <a:spcPts val="300"/>
              </a:spcBef>
              <a:tabLst>
                <a:tab pos="0" algn="l"/>
              </a:tabLst>
            </a:pPr>
            <a:endParaRPr lang="es-UY" sz="2000" strike="noStrike" spc="-1" dirty="0" smtClean="0">
              <a:latin typeface="Book Antiqua" panose="02040602050305030304" pitchFamily="18" charset="0"/>
            </a:endParaRPr>
          </a:p>
          <a:p>
            <a:pPr algn="r">
              <a:lnSpc>
                <a:spcPct val="100000"/>
              </a:lnSpc>
              <a:spcBef>
                <a:spcPts val="300"/>
              </a:spcBef>
              <a:tabLst>
                <a:tab pos="0" algn="l"/>
              </a:tabLst>
            </a:pPr>
            <a:r>
              <a:rPr lang="es-UY" sz="2000" strike="noStrike" spc="-1" dirty="0" smtClean="0">
                <a:latin typeface="Book Antiqua" panose="02040602050305030304" pitchFamily="18" charset="0"/>
              </a:rPr>
              <a:t>María </a:t>
            </a:r>
            <a:r>
              <a:rPr lang="es-UY" sz="2000" strike="noStrike" spc="-1" dirty="0" err="1" smtClean="0">
                <a:latin typeface="Book Antiqua" panose="02040602050305030304" pitchFamily="18" charset="0"/>
              </a:rPr>
              <a:t>Guidali</a:t>
            </a:r>
            <a:endParaRPr lang="es-UY" sz="2000" strike="noStrike" spc="-1" dirty="0">
              <a:latin typeface="Book Antiqua" panose="02040602050305030304" pitchFamily="18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218" b="27489"/>
          <a:stretch/>
        </p:blipFill>
        <p:spPr bwMode="auto">
          <a:xfrm>
            <a:off x="3275856" y="290871"/>
            <a:ext cx="5544616" cy="1222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76228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51520" y="2708920"/>
            <a:ext cx="86409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000" spc="-1" dirty="0">
                <a:latin typeface="Book Antiqua" panose="02040602050305030304" pitchFamily="18" charset="0"/>
              </a:rPr>
              <a:t>¿Qué problema o necesidad personal, </a:t>
            </a:r>
            <a:r>
              <a:rPr lang="es-AR" sz="2000" spc="-1" dirty="0" smtClean="0">
                <a:latin typeface="Book Antiqua" panose="02040602050305030304" pitchFamily="18" charset="0"/>
              </a:rPr>
              <a:t>y </a:t>
            </a:r>
            <a:r>
              <a:rPr lang="es-AR" sz="2000" spc="-1" dirty="0">
                <a:latin typeface="Book Antiqua" panose="02040602050305030304" pitchFamily="18" charset="0"/>
              </a:rPr>
              <a:t>a la vez social, el Estado resuelve? </a:t>
            </a:r>
          </a:p>
        </p:txBody>
      </p:sp>
      <p:pic>
        <p:nvPicPr>
          <p:cNvPr id="3" name="Picture 2" descr="Acuarela Azul Y Sin Fisuras Patrón De Rayas De Color Amarillo Fotos,  retratos, imágenes y fotografía de archivo libres de derecho. Image 6501405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965" r="-4489" b="44024"/>
          <a:stretch/>
        </p:blipFill>
        <p:spPr bwMode="auto">
          <a:xfrm>
            <a:off x="339990" y="3123796"/>
            <a:ext cx="8780572" cy="243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22910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36D9A-6A88-40FC-AF1E-E081E0AE472A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706278" y="1124744"/>
            <a:ext cx="813690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000" b="1" spc="-1" dirty="0">
                <a:latin typeface="Book Antiqua" panose="02040602050305030304" pitchFamily="18" charset="0"/>
              </a:rPr>
              <a:t>Salud</a:t>
            </a:r>
            <a:r>
              <a:rPr lang="es-AR" sz="2000" spc="-1" dirty="0">
                <a:latin typeface="Book Antiqua" panose="02040602050305030304" pitchFamily="18" charset="0"/>
              </a:rPr>
              <a:t> – Creación de Hospitales y policlínicas – Formación de profesionales de la salud – </a:t>
            </a:r>
            <a:r>
              <a:rPr lang="es-AR" sz="2000" spc="-1" dirty="0" smtClean="0">
                <a:latin typeface="Book Antiqua" panose="02040602050305030304" pitchFamily="18" charset="0"/>
              </a:rPr>
              <a:t>Reformas </a:t>
            </a:r>
            <a:r>
              <a:rPr lang="es-AR" sz="2000" spc="-1" dirty="0">
                <a:latin typeface="Book Antiqua" panose="02040602050305030304" pitchFamily="18" charset="0"/>
              </a:rPr>
              <a:t>del sistema de salud</a:t>
            </a:r>
          </a:p>
          <a:p>
            <a:endParaRPr lang="es-AR" sz="2000" spc="-1" dirty="0">
              <a:latin typeface="Book Antiqua" panose="02040602050305030304" pitchFamily="18" charset="0"/>
            </a:endParaRPr>
          </a:p>
          <a:p>
            <a:r>
              <a:rPr lang="es-AR" sz="2000" b="1" spc="-1" dirty="0">
                <a:latin typeface="Book Antiqua" panose="02040602050305030304" pitchFamily="18" charset="0"/>
              </a:rPr>
              <a:t>Educación</a:t>
            </a:r>
            <a:r>
              <a:rPr lang="es-AR" sz="2000" spc="-1" dirty="0">
                <a:latin typeface="Book Antiqua" panose="02040602050305030304" pitchFamily="18" charset="0"/>
              </a:rPr>
              <a:t> –</a:t>
            </a:r>
          </a:p>
          <a:p>
            <a:endParaRPr lang="es-AR" sz="2000" spc="-1" dirty="0">
              <a:latin typeface="Book Antiqua" panose="02040602050305030304" pitchFamily="18" charset="0"/>
            </a:endParaRPr>
          </a:p>
          <a:p>
            <a:r>
              <a:rPr lang="es-AR" sz="2000" b="1" spc="-1" dirty="0">
                <a:latin typeface="Book Antiqua" panose="02040602050305030304" pitchFamily="18" charset="0"/>
              </a:rPr>
              <a:t>Vivienda</a:t>
            </a:r>
            <a:r>
              <a:rPr lang="es-AR" sz="2000" spc="-1" dirty="0">
                <a:latin typeface="Book Antiqua" panose="02040602050305030304" pitchFamily="18" charset="0"/>
              </a:rPr>
              <a:t> –</a:t>
            </a:r>
          </a:p>
          <a:p>
            <a:endParaRPr lang="es-AR" sz="2000" spc="-1" dirty="0">
              <a:latin typeface="Book Antiqua" panose="02040602050305030304" pitchFamily="18" charset="0"/>
            </a:endParaRPr>
          </a:p>
          <a:p>
            <a:r>
              <a:rPr lang="es-AR" sz="2000" b="1" spc="-1" dirty="0">
                <a:latin typeface="Book Antiqua" panose="02040602050305030304" pitchFamily="18" charset="0"/>
              </a:rPr>
              <a:t>Trabajo</a:t>
            </a:r>
            <a:r>
              <a:rPr lang="es-AR" sz="2000" spc="-1" dirty="0">
                <a:latin typeface="Book Antiqua" panose="02040602050305030304" pitchFamily="18" charset="0"/>
              </a:rPr>
              <a:t> –</a:t>
            </a:r>
          </a:p>
          <a:p>
            <a:endParaRPr lang="es-AR" sz="2000" spc="-1" dirty="0">
              <a:latin typeface="Book Antiqua" panose="02040602050305030304" pitchFamily="18" charset="0"/>
            </a:endParaRPr>
          </a:p>
          <a:p>
            <a:r>
              <a:rPr lang="es-AR" sz="2000" b="1" spc="-1" dirty="0">
                <a:latin typeface="Book Antiqua" panose="02040602050305030304" pitchFamily="18" charset="0"/>
              </a:rPr>
              <a:t>Seguridad</a:t>
            </a:r>
            <a:r>
              <a:rPr lang="es-AR" sz="2000" spc="-1" dirty="0">
                <a:latin typeface="Book Antiqua" panose="02040602050305030304" pitchFamily="18" charset="0"/>
              </a:rPr>
              <a:t> –</a:t>
            </a:r>
          </a:p>
          <a:p>
            <a:endParaRPr lang="es-AR" sz="2000" spc="-1" dirty="0">
              <a:latin typeface="Book Antiqua" panose="02040602050305030304" pitchFamily="18" charset="0"/>
            </a:endParaRPr>
          </a:p>
          <a:p>
            <a:r>
              <a:rPr lang="es-AR" sz="2000" b="1" spc="-1" dirty="0">
                <a:latin typeface="Book Antiqua" panose="02040602050305030304" pitchFamily="18" charset="0"/>
              </a:rPr>
              <a:t>Comunicaciones</a:t>
            </a:r>
            <a:r>
              <a:rPr lang="es-AR" sz="2000" spc="-1" dirty="0">
                <a:latin typeface="Book Antiqua" panose="02040602050305030304" pitchFamily="18" charset="0"/>
              </a:rPr>
              <a:t> – </a:t>
            </a:r>
          </a:p>
          <a:p>
            <a:endParaRPr lang="es-AR" sz="2000" spc="-1" dirty="0">
              <a:latin typeface="Book Antiqua" panose="02040602050305030304" pitchFamily="18" charset="0"/>
            </a:endParaRPr>
          </a:p>
          <a:p>
            <a:r>
              <a:rPr lang="es-AR" sz="2000" b="1" spc="-1" dirty="0">
                <a:latin typeface="Book Antiqua" panose="02040602050305030304" pitchFamily="18" charset="0"/>
              </a:rPr>
              <a:t>Cultura </a:t>
            </a:r>
            <a:r>
              <a:rPr lang="es-AR" sz="2000" spc="-1" dirty="0">
                <a:latin typeface="Book Antiqua" panose="02040602050305030304" pitchFamily="18" charset="0"/>
              </a:rPr>
              <a:t>–</a:t>
            </a:r>
          </a:p>
          <a:p>
            <a:endParaRPr lang="es-AR" sz="2000" dirty="0">
              <a:solidFill>
                <a:srgbClr val="222222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3836313" y="2268137"/>
            <a:ext cx="5034089" cy="3631763"/>
          </a:xfrm>
          <a:prstGeom prst="rect">
            <a:avLst/>
          </a:prstGeom>
          <a:noFill/>
          <a:ln w="38100">
            <a:solidFill>
              <a:schemeClr val="accent6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s-AR" sz="2000" b="1" spc="-1" dirty="0" smtClean="0">
                <a:latin typeface="Book Antiqua" panose="02040602050305030304" pitchFamily="18" charset="0"/>
              </a:rPr>
              <a:t>Recoge</a:t>
            </a:r>
            <a:r>
              <a:rPr lang="es-AR" sz="2000" spc="-1" dirty="0" smtClean="0">
                <a:latin typeface="Book Antiqua" panose="02040602050305030304" pitchFamily="18" charset="0"/>
              </a:rPr>
              <a:t> </a:t>
            </a:r>
            <a:r>
              <a:rPr lang="es-AR" sz="2000" spc="-1" dirty="0">
                <a:latin typeface="Book Antiqua" panose="02040602050305030304" pitchFamily="18" charset="0"/>
              </a:rPr>
              <a:t>la necesidad en la agenda pública (instituciones, autoridades, medios de comunicación, academia, sociedad civil organizada).</a:t>
            </a:r>
          </a:p>
          <a:p>
            <a:pPr>
              <a:lnSpc>
                <a:spcPct val="150000"/>
              </a:lnSpc>
            </a:pPr>
            <a:r>
              <a:rPr lang="es-AR" sz="2000" b="1" spc="-1" dirty="0">
                <a:latin typeface="Book Antiqua" panose="02040602050305030304" pitchFamily="18" charset="0"/>
              </a:rPr>
              <a:t>R</a:t>
            </a:r>
            <a:r>
              <a:rPr lang="es-AR" sz="2000" b="1" spc="-1" dirty="0" smtClean="0">
                <a:latin typeface="Book Antiqua" panose="02040602050305030304" pitchFamily="18" charset="0"/>
              </a:rPr>
              <a:t>econoce</a:t>
            </a:r>
            <a:r>
              <a:rPr lang="es-AR" sz="2000" spc="-1" dirty="0" smtClean="0">
                <a:latin typeface="Book Antiqua" panose="02040602050305030304" pitchFamily="18" charset="0"/>
              </a:rPr>
              <a:t> </a:t>
            </a:r>
            <a:r>
              <a:rPr lang="es-AR" sz="2000" spc="-1" dirty="0">
                <a:latin typeface="Book Antiqua" panose="02040602050305030304" pitchFamily="18" charset="0"/>
              </a:rPr>
              <a:t>un derecho</a:t>
            </a:r>
          </a:p>
          <a:p>
            <a:pPr>
              <a:lnSpc>
                <a:spcPct val="150000"/>
              </a:lnSpc>
            </a:pPr>
            <a:r>
              <a:rPr lang="es-AR" sz="2000" b="1" spc="-1" dirty="0">
                <a:latin typeface="Book Antiqua" panose="02040602050305030304" pitchFamily="18" charset="0"/>
              </a:rPr>
              <a:t>C</a:t>
            </a:r>
            <a:r>
              <a:rPr lang="es-AR" sz="2000" b="1" spc="-1" dirty="0" smtClean="0">
                <a:latin typeface="Book Antiqua" panose="02040602050305030304" pitchFamily="18" charset="0"/>
              </a:rPr>
              <a:t>rea </a:t>
            </a:r>
            <a:r>
              <a:rPr lang="es-AR" sz="2000" spc="-1" dirty="0">
                <a:latin typeface="Book Antiqua" panose="02040602050305030304" pitchFamily="18" charset="0"/>
              </a:rPr>
              <a:t>el ámbito de actuación </a:t>
            </a:r>
          </a:p>
          <a:p>
            <a:pPr>
              <a:lnSpc>
                <a:spcPct val="150000"/>
              </a:lnSpc>
            </a:pPr>
            <a:r>
              <a:rPr lang="es-AR" sz="2000" b="1" spc="-1" dirty="0">
                <a:latin typeface="Book Antiqua" panose="02040602050305030304" pitchFamily="18" charset="0"/>
              </a:rPr>
              <a:t>R</a:t>
            </a:r>
            <a:r>
              <a:rPr lang="es-AR" sz="2000" b="1" spc="-1" dirty="0" smtClean="0">
                <a:latin typeface="Book Antiqua" panose="02040602050305030304" pitchFamily="18" charset="0"/>
              </a:rPr>
              <a:t>egula</a:t>
            </a:r>
            <a:endParaRPr lang="es-AR" sz="2000" b="1" spc="-1" dirty="0">
              <a:latin typeface="Book Antiqua" panose="02040602050305030304" pitchFamily="18" charset="0"/>
            </a:endParaRPr>
          </a:p>
          <a:p>
            <a:pPr>
              <a:lnSpc>
                <a:spcPct val="150000"/>
              </a:lnSpc>
            </a:pPr>
            <a:r>
              <a:rPr lang="es-AR" sz="2000" b="1" spc="-1" dirty="0">
                <a:latin typeface="Book Antiqua" panose="02040602050305030304" pitchFamily="18" charset="0"/>
              </a:rPr>
              <a:t>P</a:t>
            </a:r>
            <a:r>
              <a:rPr lang="es-AR" sz="2000" b="1" spc="-1" dirty="0" smtClean="0">
                <a:latin typeface="Book Antiqua" panose="02040602050305030304" pitchFamily="18" charset="0"/>
              </a:rPr>
              <a:t>resupuesta</a:t>
            </a:r>
            <a:endParaRPr lang="es-AR" sz="2000" b="1" spc="-1" dirty="0">
              <a:latin typeface="Book Antiqua" panose="02040602050305030304" pitchFamily="18" charset="0"/>
            </a:endParaRPr>
          </a:p>
          <a:p>
            <a:pPr>
              <a:lnSpc>
                <a:spcPct val="150000"/>
              </a:lnSpc>
            </a:pPr>
            <a:r>
              <a:rPr lang="es-AR" sz="2000" b="1" spc="-1" dirty="0">
                <a:latin typeface="Book Antiqua" panose="02040602050305030304" pitchFamily="18" charset="0"/>
              </a:rPr>
              <a:t>E</a:t>
            </a:r>
            <a:r>
              <a:rPr lang="es-AR" sz="2000" b="1" spc="-1" dirty="0" smtClean="0">
                <a:latin typeface="Book Antiqua" panose="02040602050305030304" pitchFamily="18" charset="0"/>
              </a:rPr>
              <a:t>valúa</a:t>
            </a:r>
            <a:endParaRPr lang="es-AR" sz="2000" b="1" spc="-1" dirty="0">
              <a:latin typeface="Book Antiqua" panose="02040602050305030304" pitchFamily="18" charset="0"/>
            </a:endParaRPr>
          </a:p>
        </p:txBody>
      </p:sp>
      <p:grpSp>
        <p:nvGrpSpPr>
          <p:cNvPr id="11" name="10 Grupo"/>
          <p:cNvGrpSpPr/>
          <p:nvPr/>
        </p:nvGrpSpPr>
        <p:grpSpPr>
          <a:xfrm>
            <a:off x="4499992" y="4903424"/>
            <a:ext cx="3841830" cy="1693928"/>
            <a:chOff x="4499992" y="4903424"/>
            <a:chExt cx="3841830" cy="1693928"/>
          </a:xfrm>
        </p:grpSpPr>
        <p:grpSp>
          <p:nvGrpSpPr>
            <p:cNvPr id="9" name="8 Grupo"/>
            <p:cNvGrpSpPr/>
            <p:nvPr/>
          </p:nvGrpSpPr>
          <p:grpSpPr>
            <a:xfrm>
              <a:off x="4499992" y="4903424"/>
              <a:ext cx="3722119" cy="1693928"/>
              <a:chOff x="4499992" y="4903424"/>
              <a:chExt cx="3722119" cy="1693928"/>
            </a:xfrm>
          </p:grpSpPr>
          <p:sp>
            <p:nvSpPr>
              <p:cNvPr id="5" name="4 CuadroTexto"/>
              <p:cNvSpPr txBox="1"/>
              <p:nvPr/>
            </p:nvSpPr>
            <p:spPr>
              <a:xfrm>
                <a:off x="4499992" y="6197242"/>
                <a:ext cx="3226909" cy="400110"/>
              </a:xfrm>
              <a:prstGeom prst="rect">
                <a:avLst/>
              </a:prstGeom>
              <a:noFill/>
              <a:ln w="28575">
                <a:solidFill>
                  <a:schemeClr val="accent6"/>
                </a:solidFill>
                <a:prstDash val="dash"/>
              </a:ln>
            </p:spPr>
            <p:txBody>
              <a:bodyPr wrap="none" rtlCol="0">
                <a:spAutoFit/>
              </a:bodyPr>
              <a:lstStyle/>
              <a:p>
                <a:r>
                  <a:rPr lang="es-AR" sz="2000" spc="-1" dirty="0">
                    <a:latin typeface="Book Antiqua" panose="02040602050305030304" pitchFamily="18" charset="0"/>
                  </a:rPr>
                  <a:t>¿Y qué pasa con la lectura?</a:t>
                </a:r>
              </a:p>
            </p:txBody>
          </p:sp>
          <p:grpSp>
            <p:nvGrpSpPr>
              <p:cNvPr id="6" name="5 Grupo"/>
              <p:cNvGrpSpPr/>
              <p:nvPr/>
            </p:nvGrpSpPr>
            <p:grpSpPr>
              <a:xfrm rot="8038742">
                <a:off x="7088087" y="5113444"/>
                <a:ext cx="1344043" cy="924004"/>
                <a:chOff x="3395625" y="2704810"/>
                <a:chExt cx="1453577" cy="918894"/>
              </a:xfrm>
            </p:grpSpPr>
            <p:pic>
              <p:nvPicPr>
                <p:cNvPr id="7" name="Picture 2" descr="Dibujado A Mano Simples Bocetos De Flecha. Ilustración De Vector A Mano  Alzada De Flecha Aislada Sobre Fondo Blanco. Ilustraciones Svg,  Vectoriales, Clip Art Vectorizado Libre De Derechos. Image 81300676."/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0842" t="20645" r="42478" b="61889"/>
                <a:stretch/>
              </p:blipFill>
              <p:spPr bwMode="auto">
                <a:xfrm>
                  <a:off x="3395625" y="2796598"/>
                  <a:ext cx="1453577" cy="82710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8" name="7 Rectángulo"/>
                <p:cNvSpPr/>
                <p:nvPr/>
              </p:nvSpPr>
              <p:spPr>
                <a:xfrm>
                  <a:off x="3661621" y="2704810"/>
                  <a:ext cx="324036" cy="33833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AR"/>
                </a:p>
              </p:txBody>
            </p:sp>
          </p:grpSp>
        </p:grpSp>
        <p:sp>
          <p:nvSpPr>
            <p:cNvPr id="10" name="9 Rectángulo"/>
            <p:cNvSpPr/>
            <p:nvPr/>
          </p:nvSpPr>
          <p:spPr>
            <a:xfrm>
              <a:off x="7884622" y="5727637"/>
              <a:ext cx="457200" cy="29365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</p:grpSp>
    </p:spTree>
    <p:extLst>
      <p:ext uri="{BB962C8B-B14F-4D97-AF65-F5344CB8AC3E}">
        <p14:creationId xmlns:p14="http://schemas.microsoft.com/office/powerpoint/2010/main" val="1790541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944997" y="2204864"/>
            <a:ext cx="72008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UY" sz="2000" spc="-1" dirty="0">
                <a:latin typeface="Book Antiqua" panose="02040602050305030304" pitchFamily="18" charset="0"/>
              </a:rPr>
              <a:t>Las políticas públicas tienen que hacer explícitas las dimensiones sociales de los procesos culturales,  entendiéndolos como dinámicas de inclusión  y cohesión social, de participación ciudadana  y acrecentamiento del capital cultural de las  comunidades. Es decir, deben convertirse en </a:t>
            </a:r>
            <a:r>
              <a:rPr lang="es-UY" sz="2000" spc="-1" dirty="0" smtClean="0">
                <a:latin typeface="Book Antiqua" panose="02040602050305030304" pitchFamily="18" charset="0"/>
              </a:rPr>
              <a:t>un </a:t>
            </a:r>
            <a:r>
              <a:rPr lang="es-UY" sz="2000" b="1" spc="-1" dirty="0">
                <a:latin typeface="Book Antiqua" panose="02040602050305030304" pitchFamily="18" charset="0"/>
              </a:rPr>
              <a:t>escenario de interlocución entre las instituciones gubernamentales, la sociedad civil y las industrias culturales o creativas</a:t>
            </a:r>
            <a:r>
              <a:rPr lang="es-UY" sz="2000" spc="-1" dirty="0">
                <a:latin typeface="Book Antiqua" panose="02040602050305030304" pitchFamily="18" charset="0"/>
              </a:rPr>
              <a:t>. </a:t>
            </a:r>
          </a:p>
          <a:p>
            <a:pPr algn="just"/>
            <a:endParaRPr lang="es-UY" sz="2000" spc="-1" dirty="0">
              <a:latin typeface="Book Antiqua" panose="02040602050305030304" pitchFamily="18" charset="0"/>
            </a:endParaRPr>
          </a:p>
          <a:p>
            <a:pPr lvl="8" algn="just"/>
            <a:r>
              <a:rPr lang="es-UY" sz="2000" spc="-1" dirty="0">
                <a:latin typeface="Book Antiqua" panose="02040602050305030304" pitchFamily="18" charset="0"/>
              </a:rPr>
              <a:t>        Martín-Barbero (2011) 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3491880" y="620688"/>
            <a:ext cx="51027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2400" spc="-1" dirty="0">
                <a:latin typeface="Book Antiqua" panose="02040602050305030304" pitchFamily="18" charset="0"/>
              </a:rPr>
              <a:t>El cometido de las políticas públicas</a:t>
            </a:r>
          </a:p>
        </p:txBody>
      </p:sp>
      <p:pic>
        <p:nvPicPr>
          <p:cNvPr id="4" name="Picture 2" descr="Acuarela Azul Y Sin Fisuras Patrón De Rayas De Color Amarillo Fotos,  retratos, imágenes y fotografía de archivo libres de derecho. Image 6501405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965" r="-4489" b="44024"/>
          <a:stretch/>
        </p:blipFill>
        <p:spPr bwMode="auto">
          <a:xfrm>
            <a:off x="3495348" y="1020798"/>
            <a:ext cx="5253116" cy="334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96618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51520" y="332656"/>
            <a:ext cx="8640960" cy="670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s-UY" sz="2400" dirty="0" smtClean="0"/>
          </a:p>
          <a:p>
            <a:r>
              <a:rPr lang="es-UY" sz="2000" spc="-1" dirty="0">
                <a:latin typeface="Book Antiqua" panose="02040602050305030304" pitchFamily="18" charset="0"/>
              </a:rPr>
              <a:t>La PP debe entender  las  experiencias  de lectura,  no como procesos aislados  sino  como  ámbitos  de  comunicación  en  los  que  se  provocan  cambios  culturales vinculados al bienestar social  y a la calidad de vida colectiva. (Rovira , 2011;  </a:t>
            </a:r>
            <a:r>
              <a:rPr lang="es-UY" sz="2000" spc="-1" dirty="0" err="1">
                <a:latin typeface="Book Antiqua" panose="02040602050305030304" pitchFamily="18" charset="0"/>
              </a:rPr>
              <a:t>Lluch</a:t>
            </a:r>
            <a:r>
              <a:rPr lang="es-UY" sz="2000" spc="-1" dirty="0">
                <a:latin typeface="Book Antiqua" panose="02040602050305030304" pitchFamily="18" charset="0"/>
              </a:rPr>
              <a:t>, 2014; Álvarez  y  Pascual, 2015; </a:t>
            </a:r>
            <a:r>
              <a:rPr lang="it-IT" sz="2000" spc="-1" dirty="0">
                <a:latin typeface="Book Antiqua" panose="02040602050305030304" pitchFamily="18" charset="0"/>
              </a:rPr>
              <a:t>García-Canclini et al., 2015</a:t>
            </a:r>
            <a:r>
              <a:rPr lang="es-UY" sz="2000" spc="-1" dirty="0" smtClean="0">
                <a:latin typeface="Book Antiqua" panose="02040602050305030304" pitchFamily="18" charset="0"/>
              </a:rPr>
              <a:t>).</a:t>
            </a:r>
          </a:p>
          <a:p>
            <a:endParaRPr lang="es-UY" sz="2000" spc="-1" dirty="0">
              <a:latin typeface="Book Antiqua" panose="02040602050305030304" pitchFamily="18" charset="0"/>
            </a:endParaRPr>
          </a:p>
          <a:p>
            <a:r>
              <a:rPr lang="es-UY" sz="2400" spc="-1" dirty="0">
                <a:latin typeface="Book Antiqua" panose="02040602050305030304" pitchFamily="18" charset="0"/>
              </a:rPr>
              <a:t>Componentes del diseño de políticas públicas</a:t>
            </a:r>
          </a:p>
          <a:p>
            <a:endParaRPr lang="es-UY" sz="2400" spc="-1" dirty="0">
              <a:latin typeface="Book Antiqua" panose="02040602050305030304" pitchFamily="18" charset="0"/>
            </a:endParaRPr>
          </a:p>
          <a:p>
            <a:pPr marL="285750" indent="-285750">
              <a:buFontTx/>
              <a:buChar char="-"/>
            </a:pPr>
            <a:r>
              <a:rPr lang="es-UY" sz="2000" spc="-1" dirty="0">
                <a:latin typeface="Book Antiqua" panose="02040602050305030304" pitchFamily="18" charset="0"/>
              </a:rPr>
              <a:t>Equipos de investigación que aporten datos concretos e informes institucionales sobre el tema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s-UY" sz="2000" spc="-1" dirty="0">
                <a:latin typeface="Book Antiqua" panose="02040602050305030304" pitchFamily="18" charset="0"/>
              </a:rPr>
              <a:t>formular   líneas   estratégicas   de   trabajo,  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s-UY" sz="2000" spc="-1" dirty="0">
                <a:latin typeface="Book Antiqua" panose="02040602050305030304" pitchFamily="18" charset="0"/>
              </a:rPr>
              <a:t>orientar  políticas  para  el  ámbito  de  la  educación  formal  y  no  formal  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s-UY" sz="2000" spc="-1" dirty="0">
                <a:latin typeface="Book Antiqua" panose="02040602050305030304" pitchFamily="18" charset="0"/>
              </a:rPr>
              <a:t>pensar  el  diseño de prácticas que amplíen y diversifiquen las políticas de lectura.</a:t>
            </a:r>
          </a:p>
          <a:p>
            <a:r>
              <a:rPr lang="es-UY" sz="2000" spc="-1" dirty="0">
                <a:latin typeface="Book Antiqua" panose="02040602050305030304" pitchFamily="18" charset="0"/>
              </a:rPr>
              <a:t>-  Metodologías para su diseño, seguimiento y evaluación</a:t>
            </a:r>
          </a:p>
          <a:p>
            <a:pPr marL="285750" indent="-285750">
              <a:buFontTx/>
              <a:buChar char="-"/>
            </a:pPr>
            <a:r>
              <a:rPr lang="es-UY" sz="2000" spc="-1" dirty="0">
                <a:latin typeface="Book Antiqua" panose="02040602050305030304" pitchFamily="18" charset="0"/>
              </a:rPr>
              <a:t>Protocolos para su mejora </a:t>
            </a:r>
          </a:p>
          <a:p>
            <a:pPr marL="285750" indent="-285750">
              <a:buFontTx/>
              <a:buChar char="-"/>
            </a:pPr>
            <a:r>
              <a:rPr lang="es-UY" sz="2000" spc="-1" dirty="0">
                <a:latin typeface="Book Antiqua" panose="02040602050305030304" pitchFamily="18" charset="0"/>
              </a:rPr>
              <a:t>Indicadores para la medición de los objetivos y los resultados</a:t>
            </a:r>
          </a:p>
          <a:p>
            <a:pPr marL="285750" indent="-285750">
              <a:buFontTx/>
              <a:buChar char="-"/>
            </a:pPr>
            <a:r>
              <a:rPr lang="es-UY" sz="2000" spc="-1" dirty="0">
                <a:latin typeface="Book Antiqua" panose="02040602050305030304" pitchFamily="18" charset="0"/>
              </a:rPr>
              <a:t>Recursos financieros y profesionales </a:t>
            </a:r>
          </a:p>
          <a:p>
            <a:endParaRPr lang="es-UY" dirty="0"/>
          </a:p>
        </p:txBody>
      </p:sp>
      <p:pic>
        <p:nvPicPr>
          <p:cNvPr id="4" name="Picture 2" descr="Acuarela Azul Y Sin Fisuras Patrón De Rayas De Color Amarillo Fotos,  retratos, imágenes y fotografía de archivo libres de derecho. Image 6501405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965" r="-4489" b="44024"/>
          <a:stretch/>
        </p:blipFill>
        <p:spPr bwMode="auto">
          <a:xfrm>
            <a:off x="251520" y="2892614"/>
            <a:ext cx="6696744" cy="245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85709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05" t="26232" r="36281"/>
          <a:stretch/>
        </p:blipFill>
        <p:spPr bwMode="auto">
          <a:xfrm>
            <a:off x="683568" y="616685"/>
            <a:ext cx="2795884" cy="3814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85" t="47912" r="42254" b="41912"/>
          <a:stretch/>
        </p:blipFill>
        <p:spPr bwMode="auto">
          <a:xfrm>
            <a:off x="3881027" y="870951"/>
            <a:ext cx="4572000" cy="1267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3881027" y="2524053"/>
            <a:ext cx="4572000" cy="40934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AR" sz="2000" spc="-1" dirty="0">
                <a:latin typeface="Book Antiqua" panose="02040602050305030304" pitchFamily="18" charset="0"/>
              </a:rPr>
              <a:t>Se centra en las prácticas de lectura de libros impresos:</a:t>
            </a:r>
          </a:p>
          <a:p>
            <a:pPr marL="285750" indent="-285750">
              <a:buFontTx/>
              <a:buChar char="-"/>
            </a:pPr>
            <a:r>
              <a:rPr lang="es-AR" sz="2000" spc="-1" dirty="0">
                <a:latin typeface="Book Antiqua" panose="02040602050305030304" pitchFamily="18" charset="0"/>
              </a:rPr>
              <a:t>las frecuencias de lectura, </a:t>
            </a:r>
          </a:p>
          <a:p>
            <a:pPr marL="285750" indent="-285750">
              <a:buFontTx/>
              <a:buChar char="-"/>
            </a:pPr>
            <a:r>
              <a:rPr lang="es-AR" sz="2000" spc="-1" dirty="0">
                <a:latin typeface="Book Antiqua" panose="02040602050305030304" pitchFamily="18" charset="0"/>
              </a:rPr>
              <a:t>las razones aducidas por los encuestados para no leer, </a:t>
            </a:r>
          </a:p>
          <a:p>
            <a:pPr marL="285750" indent="-285750">
              <a:buFontTx/>
              <a:buChar char="-"/>
            </a:pPr>
            <a:r>
              <a:rPr lang="es-AR" sz="2000" spc="-1" dirty="0">
                <a:latin typeface="Book Antiqua" panose="02040602050305030304" pitchFamily="18" charset="0"/>
              </a:rPr>
              <a:t>la lectura dirigida a los niños, </a:t>
            </a:r>
          </a:p>
          <a:p>
            <a:pPr marL="285750" indent="-285750">
              <a:buFontTx/>
              <a:buChar char="-"/>
            </a:pPr>
            <a:r>
              <a:rPr lang="es-AR" sz="2000" spc="-1" dirty="0">
                <a:latin typeface="Book Antiqua" panose="02040602050305030304" pitchFamily="18" charset="0"/>
              </a:rPr>
              <a:t>la posesión de libros en el hogar, </a:t>
            </a:r>
          </a:p>
          <a:p>
            <a:pPr marL="285750" indent="-285750">
              <a:buFontTx/>
              <a:buChar char="-"/>
            </a:pPr>
            <a:r>
              <a:rPr lang="es-AR" sz="2000" spc="-1" dirty="0">
                <a:latin typeface="Book Antiqua" panose="02040602050305030304" pitchFamily="18" charset="0"/>
              </a:rPr>
              <a:t>los medios de obtención de los libros y el uso de las bibliotecas,</a:t>
            </a:r>
          </a:p>
          <a:p>
            <a:pPr marL="285750" indent="-285750">
              <a:buFontTx/>
              <a:buChar char="-"/>
            </a:pPr>
            <a:r>
              <a:rPr lang="es-AR" sz="2000" spc="-1" dirty="0">
                <a:latin typeface="Book Antiqua" panose="02040602050305030304" pitchFamily="18" charset="0"/>
              </a:rPr>
              <a:t>los gustos y preferencias en géneros de lectura,</a:t>
            </a:r>
          </a:p>
          <a:p>
            <a:pPr marL="285750" indent="-285750">
              <a:buFontTx/>
              <a:buChar char="-"/>
            </a:pPr>
            <a:r>
              <a:rPr lang="es-AR" sz="2000" spc="-1" dirty="0">
                <a:latin typeface="Book Antiqua" panose="02040602050305030304" pitchFamily="18" charset="0"/>
              </a:rPr>
              <a:t>la lectura de diarios, revistas y semanarios. </a:t>
            </a:r>
          </a:p>
        </p:txBody>
      </p:sp>
      <p:sp>
        <p:nvSpPr>
          <p:cNvPr id="4" name="3 Rectángulo"/>
          <p:cNvSpPr/>
          <p:nvPr/>
        </p:nvSpPr>
        <p:spPr>
          <a:xfrm>
            <a:off x="323528" y="4509120"/>
            <a:ext cx="37444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dirty="0"/>
              <a:t>Tercer Informe Nacional sobre</a:t>
            </a:r>
          </a:p>
          <a:p>
            <a:r>
              <a:rPr lang="es-AR" dirty="0"/>
              <a:t>Consumo y Comportamiento </a:t>
            </a:r>
            <a:r>
              <a:rPr lang="es-AR" dirty="0" smtClean="0"/>
              <a:t>Cultural</a:t>
            </a:r>
          </a:p>
          <a:p>
            <a:r>
              <a:rPr lang="es-AR" dirty="0" smtClean="0"/>
              <a:t>Convenio </a:t>
            </a:r>
            <a:r>
              <a:rPr lang="es-AR" dirty="0" err="1" smtClean="0"/>
              <a:t>Udelar</a:t>
            </a:r>
            <a:r>
              <a:rPr lang="es-AR" dirty="0" smtClean="0"/>
              <a:t>/MEC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7051551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3DD8B-7F91-4DFD-865E-C4082F33A623}" type="slidenum">
              <a:rPr lang="es-UY" smtClean="0"/>
              <a:pPr/>
              <a:t>15</a:t>
            </a:fld>
            <a:endParaRPr lang="es-UY"/>
          </a:p>
        </p:txBody>
      </p:sp>
      <p:sp>
        <p:nvSpPr>
          <p:cNvPr id="5" name="4 Rectángulo"/>
          <p:cNvSpPr/>
          <p:nvPr/>
        </p:nvSpPr>
        <p:spPr>
          <a:xfrm>
            <a:off x="3231214" y="358767"/>
            <a:ext cx="56886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AR" sz="3200" spc="-1" dirty="0">
                <a:latin typeface="Book Antiqua" panose="02040602050305030304" pitchFamily="18" charset="0"/>
              </a:rPr>
              <a:t>universalización (del acceso) </a:t>
            </a:r>
          </a:p>
        </p:txBody>
      </p:sp>
      <p:sp>
        <p:nvSpPr>
          <p:cNvPr id="7" name="6 Rectángulo"/>
          <p:cNvSpPr/>
          <p:nvPr/>
        </p:nvSpPr>
        <p:spPr>
          <a:xfrm>
            <a:off x="514107" y="3356992"/>
            <a:ext cx="823050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sz="2400" spc="-1" dirty="0">
                <a:latin typeface="Book Antiqua" panose="02040602050305030304" pitchFamily="18" charset="0"/>
              </a:rPr>
              <a:t>¿Cómo buscar mayor equidad? </a:t>
            </a:r>
          </a:p>
          <a:p>
            <a:endParaRPr lang="es-AR" sz="2400" spc="-1" dirty="0">
              <a:latin typeface="Book Antiqua" panose="02040602050305030304" pitchFamily="18" charset="0"/>
            </a:endParaRPr>
          </a:p>
          <a:p>
            <a:r>
              <a:rPr lang="es-AR" sz="2400" spc="-1" dirty="0">
                <a:latin typeface="Book Antiqua" panose="02040602050305030304" pitchFamily="18" charset="0"/>
              </a:rPr>
              <a:t>- Universalización, proceso que garantiza a todos el acceso gratuito a determinado servicio o bien. </a:t>
            </a:r>
          </a:p>
          <a:p>
            <a:endParaRPr lang="es-AR" sz="2400" spc="-1" dirty="0">
              <a:latin typeface="Book Antiqua" panose="02040602050305030304" pitchFamily="18" charset="0"/>
            </a:endParaRPr>
          </a:p>
          <a:p>
            <a:r>
              <a:rPr lang="es-AR" sz="2400" spc="-1" dirty="0">
                <a:latin typeface="Book Antiqua" panose="02040602050305030304" pitchFamily="18" charset="0"/>
              </a:rPr>
              <a:t>- Particularización, proceso que procura atender prioritaria y especialmente a determinados grupos sociales de acuerdo a los intereses de los actores. </a:t>
            </a:r>
          </a:p>
        </p:txBody>
      </p:sp>
      <p:sp>
        <p:nvSpPr>
          <p:cNvPr id="8" name="7 Rectángulo"/>
          <p:cNvSpPr/>
          <p:nvPr/>
        </p:nvSpPr>
        <p:spPr>
          <a:xfrm>
            <a:off x="539552" y="1576809"/>
            <a:ext cx="838029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AR" sz="2400" spc="-1" dirty="0">
                <a:latin typeface="Book Antiqua" panose="02040602050305030304" pitchFamily="18" charset="0"/>
              </a:rPr>
              <a:t>Cabe a la política pública el papel de estrechar la brecha de inequidad vigente a través de un proceso simultáneo de universalización-particularización.</a:t>
            </a:r>
          </a:p>
        </p:txBody>
      </p:sp>
      <p:pic>
        <p:nvPicPr>
          <p:cNvPr id="9" name="Picture 2" descr="Acuarela Azul Y Sin Fisuras Patrón De Rayas De Color Amarillo Fotos,  retratos, imágenes y fotografía de archivo libres de derecho. Image 6501405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965" r="-4489" b="44024"/>
          <a:stretch/>
        </p:blipFill>
        <p:spPr bwMode="auto">
          <a:xfrm>
            <a:off x="3519449" y="836712"/>
            <a:ext cx="5649723" cy="478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6020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921874" y="4470211"/>
            <a:ext cx="737227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AR" sz="2400" spc="-1" dirty="0" smtClean="0">
                <a:ln>
                  <a:solidFill>
                    <a:schemeClr val="accent1"/>
                  </a:solidFill>
                </a:ln>
                <a:latin typeface="Book Antiqua" panose="02040602050305030304" pitchFamily="18" charset="0"/>
              </a:rPr>
              <a:t>¿El Estado concibe </a:t>
            </a:r>
            <a:r>
              <a:rPr lang="es-AR" sz="2400" spc="-1" dirty="0">
                <a:ln>
                  <a:solidFill>
                    <a:schemeClr val="accent1"/>
                  </a:solidFill>
                </a:ln>
                <a:latin typeface="Book Antiqua" panose="02040602050305030304" pitchFamily="18" charset="0"/>
              </a:rPr>
              <a:t>la lectura como un instrumento </a:t>
            </a:r>
            <a:endParaRPr lang="es-AR" sz="2400" spc="-1" dirty="0" smtClean="0">
              <a:ln>
                <a:solidFill>
                  <a:schemeClr val="accent1"/>
                </a:solidFill>
              </a:ln>
              <a:latin typeface="Book Antiqua" panose="02040602050305030304" pitchFamily="18" charset="0"/>
            </a:endParaRPr>
          </a:p>
          <a:p>
            <a:pPr algn="ctr"/>
            <a:r>
              <a:rPr lang="es-AR" sz="2400" spc="-1" dirty="0" smtClean="0">
                <a:ln>
                  <a:solidFill>
                    <a:schemeClr val="accent1"/>
                  </a:solidFill>
                </a:ln>
                <a:latin typeface="Book Antiqua" panose="02040602050305030304" pitchFamily="18" charset="0"/>
              </a:rPr>
              <a:t>de </a:t>
            </a:r>
            <a:r>
              <a:rPr lang="es-AR" sz="2400" spc="-1" dirty="0">
                <a:ln>
                  <a:solidFill>
                    <a:schemeClr val="accent1"/>
                  </a:solidFill>
                </a:ln>
                <a:latin typeface="Book Antiqua" panose="02040602050305030304" pitchFamily="18" charset="0"/>
              </a:rPr>
              <a:t>clase o de emancipación</a:t>
            </a:r>
            <a:r>
              <a:rPr lang="es-AR" sz="2400" spc="-1" dirty="0" smtClean="0">
                <a:ln>
                  <a:solidFill>
                    <a:schemeClr val="accent1"/>
                  </a:solidFill>
                </a:ln>
                <a:latin typeface="Book Antiqua" panose="02040602050305030304" pitchFamily="18" charset="0"/>
              </a:rPr>
              <a:t>?</a:t>
            </a:r>
          </a:p>
          <a:p>
            <a:pPr algn="ctr"/>
            <a:endParaRPr lang="es-AR" sz="2400" spc="-1" dirty="0" smtClean="0">
              <a:ln>
                <a:solidFill>
                  <a:schemeClr val="accent1"/>
                </a:solidFill>
              </a:ln>
              <a:latin typeface="Book Antiqua" panose="02040602050305030304" pitchFamily="18" charset="0"/>
            </a:endParaRPr>
          </a:p>
          <a:p>
            <a:pPr algn="ctr"/>
            <a:r>
              <a:rPr lang="es-AR" sz="2400" spc="-1" dirty="0" smtClean="0">
                <a:ln>
                  <a:solidFill>
                    <a:schemeClr val="accent1"/>
                  </a:solidFill>
                </a:ln>
                <a:latin typeface="Book Antiqua" panose="02040602050305030304" pitchFamily="18" charset="0"/>
              </a:rPr>
              <a:t>¿Las acciones de promoción de la lectura es pensada </a:t>
            </a:r>
          </a:p>
          <a:p>
            <a:pPr algn="ctr"/>
            <a:r>
              <a:rPr lang="es-AR" sz="2400" spc="-1" dirty="0" smtClean="0">
                <a:ln>
                  <a:solidFill>
                    <a:schemeClr val="accent1"/>
                  </a:solidFill>
                </a:ln>
                <a:latin typeface="Book Antiqua" panose="02040602050305030304" pitchFamily="18" charset="0"/>
              </a:rPr>
              <a:t>para los que ya leen o para los que aún no?</a:t>
            </a:r>
            <a:endParaRPr lang="es-AR" sz="2400" spc="-1" dirty="0">
              <a:ln>
                <a:solidFill>
                  <a:schemeClr val="accent1"/>
                </a:solidFill>
              </a:ln>
              <a:latin typeface="Book Antiqua" panose="02040602050305030304" pitchFamily="18" charset="0"/>
            </a:endParaRPr>
          </a:p>
        </p:txBody>
      </p:sp>
      <p:grpSp>
        <p:nvGrpSpPr>
          <p:cNvPr id="10" name="9 Grupo"/>
          <p:cNvGrpSpPr/>
          <p:nvPr/>
        </p:nvGrpSpPr>
        <p:grpSpPr>
          <a:xfrm rot="10800000">
            <a:off x="2741496" y="1103818"/>
            <a:ext cx="3733016" cy="2685221"/>
            <a:chOff x="2741495" y="2183939"/>
            <a:chExt cx="3733016" cy="2685221"/>
          </a:xfrm>
        </p:grpSpPr>
        <p:pic>
          <p:nvPicPr>
            <p:cNvPr id="1026" name="Picture 2" descr="Vectores &amp; Gráficos de flechas para descargar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744" t="57191" r="26128" b="21316"/>
            <a:stretch/>
          </p:blipFill>
          <p:spPr bwMode="auto">
            <a:xfrm rot="1313072">
              <a:off x="2741495" y="2183939"/>
              <a:ext cx="3733016" cy="21701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8 Rectángulo"/>
            <p:cNvSpPr/>
            <p:nvPr/>
          </p:nvSpPr>
          <p:spPr>
            <a:xfrm>
              <a:off x="3281876" y="3717032"/>
              <a:ext cx="3018316" cy="11521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</p:grpSp>
      <p:sp>
        <p:nvSpPr>
          <p:cNvPr id="5" name="4 CuadroTexto"/>
          <p:cNvSpPr txBox="1"/>
          <p:nvPr/>
        </p:nvSpPr>
        <p:spPr>
          <a:xfrm>
            <a:off x="1475656" y="1177588"/>
            <a:ext cx="62646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2800" b="1" spc="-1" dirty="0" smtClean="0">
                <a:latin typeface="Book Antiqua" panose="02040602050305030304" pitchFamily="18" charset="0"/>
              </a:rPr>
              <a:t>Estado/Políticas </a:t>
            </a:r>
            <a:r>
              <a:rPr lang="es-AR" sz="2800" b="1" spc="-1" dirty="0">
                <a:latin typeface="Book Antiqua" panose="02040602050305030304" pitchFamily="18" charset="0"/>
              </a:rPr>
              <a:t>públicas </a:t>
            </a:r>
            <a:r>
              <a:rPr lang="es-AR" sz="2800" b="1" spc="-1" dirty="0" smtClean="0">
                <a:latin typeface="Book Antiqua" panose="02040602050305030304" pitchFamily="18" charset="0"/>
              </a:rPr>
              <a:t>/Lectura</a:t>
            </a:r>
            <a:endParaRPr lang="es-AR" sz="2800" b="1" spc="-1" dirty="0">
              <a:latin typeface="Book Antiqua" panose="02040602050305030304" pitchFamily="18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1052050" y="692696"/>
            <a:ext cx="69043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AR" sz="2400" spc="-1" dirty="0">
                <a:latin typeface="Book Antiqua" panose="02040602050305030304" pitchFamily="18" charset="0"/>
              </a:rPr>
              <a:t>Algunas claves para la reflexión sobre la relación:</a:t>
            </a:r>
          </a:p>
        </p:txBody>
      </p:sp>
    </p:spTree>
    <p:extLst>
      <p:ext uri="{BB962C8B-B14F-4D97-AF65-F5344CB8AC3E}">
        <p14:creationId xmlns:p14="http://schemas.microsoft.com/office/powerpoint/2010/main" val="1590909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683568" y="1916832"/>
            <a:ext cx="763284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UY" sz="2000" dirty="0"/>
              <a:t>- </a:t>
            </a:r>
            <a:r>
              <a:rPr lang="es-UY" sz="2000" spc="-1" dirty="0">
                <a:latin typeface="Book Antiqua" panose="02040602050305030304" pitchFamily="18" charset="0"/>
              </a:rPr>
              <a:t>Tienen una duración temporal suficiente para alcanzar los objetivos que las sustentan; </a:t>
            </a:r>
          </a:p>
          <a:p>
            <a:pPr algn="just"/>
            <a:endParaRPr lang="es-UY" sz="2000" spc="-1" dirty="0">
              <a:latin typeface="Book Antiqua" panose="02040602050305030304" pitchFamily="18" charset="0"/>
            </a:endParaRPr>
          </a:p>
          <a:p>
            <a:pPr algn="just"/>
            <a:r>
              <a:rPr lang="es-UY" sz="2000" spc="-1" dirty="0">
                <a:latin typeface="Book Antiqua" panose="02040602050305030304" pitchFamily="18" charset="0"/>
              </a:rPr>
              <a:t>-  </a:t>
            </a:r>
            <a:r>
              <a:rPr lang="es-UY" sz="2000" spc="-1" dirty="0" smtClean="0">
                <a:latin typeface="Book Antiqua" panose="02040602050305030304" pitchFamily="18" charset="0"/>
              </a:rPr>
              <a:t>Se </a:t>
            </a:r>
            <a:r>
              <a:rPr lang="es-UY" sz="2000" spc="-1" dirty="0">
                <a:latin typeface="Book Antiqua" panose="02040602050305030304" pitchFamily="18" charset="0"/>
              </a:rPr>
              <a:t>transforman en una experiencia individual y social para los actores; </a:t>
            </a:r>
          </a:p>
          <a:p>
            <a:pPr algn="just"/>
            <a:endParaRPr lang="es-UY" sz="2000" spc="-1" dirty="0">
              <a:latin typeface="Book Antiqua" panose="02040602050305030304" pitchFamily="18" charset="0"/>
            </a:endParaRPr>
          </a:p>
          <a:p>
            <a:pPr algn="just"/>
            <a:r>
              <a:rPr lang="es-UY" sz="2000" spc="-1" dirty="0">
                <a:latin typeface="Book Antiqua" panose="02040602050305030304" pitchFamily="18" charset="0"/>
              </a:rPr>
              <a:t>- Dan visibilidad a la diversidad de los actores que participan, a los territorios en los que se llevan a cabo y a las culturas que las acogen y contextualizan;</a:t>
            </a:r>
          </a:p>
          <a:p>
            <a:pPr algn="just"/>
            <a:endParaRPr lang="es-UY" sz="2000" spc="-1" dirty="0">
              <a:latin typeface="Book Antiqua" panose="02040602050305030304" pitchFamily="18" charset="0"/>
            </a:endParaRPr>
          </a:p>
          <a:p>
            <a:pPr algn="just"/>
            <a:r>
              <a:rPr lang="es-UY" sz="2000" spc="-1" dirty="0">
                <a:latin typeface="Book Antiqua" panose="02040602050305030304" pitchFamily="18" charset="0"/>
              </a:rPr>
              <a:t>- Prevén la mediación para promover y evaluar  los resultados de las acciones programadas.</a:t>
            </a:r>
          </a:p>
        </p:txBody>
      </p:sp>
      <p:sp>
        <p:nvSpPr>
          <p:cNvPr id="3" name="2 Rectángulo"/>
          <p:cNvSpPr/>
          <p:nvPr/>
        </p:nvSpPr>
        <p:spPr>
          <a:xfrm>
            <a:off x="413538" y="713344"/>
            <a:ext cx="856895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UY" sz="2400" spc="-1" dirty="0">
                <a:latin typeface="Book Antiqua" panose="02040602050305030304" pitchFamily="18" charset="0"/>
              </a:rPr>
              <a:t>Las acciones duales de </a:t>
            </a:r>
            <a:r>
              <a:rPr lang="es-AR" sz="2400" spc="-1" dirty="0">
                <a:latin typeface="Book Antiqua" panose="02040602050305030304" pitchFamily="18" charset="0"/>
              </a:rPr>
              <a:t>universalización-particularización</a:t>
            </a:r>
            <a:r>
              <a:rPr lang="es-AR" sz="2000" dirty="0"/>
              <a:t>.</a:t>
            </a:r>
          </a:p>
          <a:p>
            <a:pPr algn="ctr"/>
            <a:r>
              <a:rPr lang="es-UY" sz="2000" dirty="0" smtClean="0">
                <a:solidFill>
                  <a:prstClr val="black"/>
                </a:solidFill>
                <a:ea typeface="Calibri"/>
                <a:cs typeface="Times New Roman"/>
              </a:rPr>
              <a:t> </a:t>
            </a:r>
            <a:endParaRPr lang="es-UY" sz="2000" dirty="0" smtClean="0">
              <a:solidFill>
                <a:prstClr val="black"/>
              </a:solidFill>
              <a:latin typeface="Aharoni" pitchFamily="2" charset="-79"/>
              <a:ea typeface="Calibri"/>
              <a:cs typeface="Aharoni" pitchFamily="2" charset="-79"/>
            </a:endParaRPr>
          </a:p>
        </p:txBody>
      </p:sp>
      <p:pic>
        <p:nvPicPr>
          <p:cNvPr id="7" name="Picture 2" descr="Acuarela Azul Y Sin Fisuras Patrón De Rayas De Color Amarillo Fotos,  retratos, imágenes y fotografía de archivo libres de derecho. Image 6501405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965" r="-4489" b="44024"/>
          <a:stretch/>
        </p:blipFill>
        <p:spPr bwMode="auto">
          <a:xfrm>
            <a:off x="539552" y="1185224"/>
            <a:ext cx="8568952" cy="340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55678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75690" y="1055823"/>
            <a:ext cx="88569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AR" sz="2400" spc="-1" dirty="0">
                <a:latin typeface="Book Antiqua" panose="02040602050305030304" pitchFamily="18" charset="0"/>
              </a:rPr>
              <a:t>Entre 1996 y 2015 se quemaron en Francia 75 bibliotecas. </a:t>
            </a: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78" t="14385" r="50165" b="15605"/>
          <a:stretch/>
        </p:blipFill>
        <p:spPr bwMode="auto">
          <a:xfrm>
            <a:off x="4251440" y="2003366"/>
            <a:ext cx="4821383" cy="4854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1043607" y="4005064"/>
            <a:ext cx="4213313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sz="2000" spc="-1" dirty="0">
                <a:latin typeface="Book Antiqua" panose="02040602050305030304" pitchFamily="18" charset="0"/>
              </a:rPr>
              <a:t>Cuando la cultura hegemónica</a:t>
            </a:r>
          </a:p>
          <a:p>
            <a:r>
              <a:rPr lang="es-AR" sz="2000" spc="-1" dirty="0">
                <a:latin typeface="Book Antiqua" panose="02040602050305030304" pitchFamily="18" charset="0"/>
              </a:rPr>
              <a:t>excluye a los beneficiarios y los valores surgen de la alianza entre profesionales, </a:t>
            </a:r>
            <a:r>
              <a:rPr lang="es-AR" sz="2000" spc="-1" dirty="0" smtClean="0">
                <a:latin typeface="Book Antiqua" panose="02040602050305030304" pitchFamily="18" charset="0"/>
              </a:rPr>
              <a:t>educadores, dirigentes </a:t>
            </a:r>
            <a:r>
              <a:rPr lang="es-AR" sz="2000" spc="-1" dirty="0">
                <a:latin typeface="Book Antiqua" panose="02040602050305030304" pitchFamily="18" charset="0"/>
              </a:rPr>
              <a:t>políticos e intelectuales.</a:t>
            </a:r>
            <a:endParaRPr lang="es-AR" sz="2400" spc="-1" dirty="0">
              <a:latin typeface="Book Antiqua" panose="02040602050305030304" pitchFamily="18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4392934" y="2699628"/>
            <a:ext cx="15472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dirty="0"/>
              <a:t>Denis </a:t>
            </a:r>
            <a:r>
              <a:rPr lang="es-AR" dirty="0" err="1"/>
              <a:t>Merklen</a:t>
            </a:r>
            <a:endParaRPr lang="es-AR" dirty="0"/>
          </a:p>
        </p:txBody>
      </p:sp>
      <p:sp>
        <p:nvSpPr>
          <p:cNvPr id="5" name="4 Rectángulo"/>
          <p:cNvSpPr/>
          <p:nvPr/>
        </p:nvSpPr>
        <p:spPr>
          <a:xfrm>
            <a:off x="4465171" y="1634034"/>
            <a:ext cx="39952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dirty="0" err="1"/>
              <a:t>Pourquoi</a:t>
            </a:r>
            <a:r>
              <a:rPr lang="es-AR" dirty="0"/>
              <a:t> </a:t>
            </a:r>
            <a:r>
              <a:rPr lang="es-AR" dirty="0" err="1"/>
              <a:t>brûle</a:t>
            </a:r>
            <a:r>
              <a:rPr lang="es-AR" dirty="0"/>
              <a:t>-t-</a:t>
            </a:r>
            <a:r>
              <a:rPr lang="es-AR" dirty="0" err="1"/>
              <a:t>on</a:t>
            </a:r>
            <a:r>
              <a:rPr lang="es-AR" dirty="0"/>
              <a:t> des </a:t>
            </a:r>
            <a:r>
              <a:rPr lang="es-AR" dirty="0" err="1"/>
              <a:t>bibliothèques</a:t>
            </a:r>
            <a:r>
              <a:rPr lang="es-AR" dirty="0"/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2629081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827584" y="1268760"/>
            <a:ext cx="7200800" cy="37394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es-AR" dirty="0"/>
          </a:p>
          <a:p>
            <a:pPr>
              <a:lnSpc>
                <a:spcPct val="150000"/>
              </a:lnSpc>
            </a:pPr>
            <a:r>
              <a:rPr lang="es-AR" sz="2000" spc="-1" dirty="0" smtClean="0">
                <a:latin typeface="Book Antiqua" panose="02040602050305030304" pitchFamily="18" charset="0"/>
              </a:rPr>
              <a:t>«Introducción</a:t>
            </a:r>
            <a:r>
              <a:rPr lang="es-AR" sz="2000" spc="-1" dirty="0">
                <a:latin typeface="Book Antiqua" panose="02040602050305030304" pitchFamily="18" charset="0"/>
              </a:rPr>
              <a:t>: una piedra en la biblioteca» </a:t>
            </a:r>
            <a:endParaRPr lang="es-AR" sz="2000" spc="-1" dirty="0" smtClean="0">
              <a:latin typeface="Book Antiqua" panose="02040602050305030304" pitchFamily="18" charset="0"/>
            </a:endParaRPr>
          </a:p>
          <a:p>
            <a:pPr>
              <a:lnSpc>
                <a:spcPct val="150000"/>
              </a:lnSpc>
            </a:pPr>
            <a:r>
              <a:rPr lang="es-AR" sz="2000" spc="-1" dirty="0" smtClean="0">
                <a:latin typeface="Book Antiqua" panose="02040602050305030304" pitchFamily="18" charset="0"/>
              </a:rPr>
              <a:t>1</a:t>
            </a:r>
            <a:r>
              <a:rPr lang="es-AR" sz="2000" spc="-1" dirty="0">
                <a:latin typeface="Book Antiqua" panose="02040602050305030304" pitchFamily="18" charset="0"/>
              </a:rPr>
              <a:t>] Territorios en conflicto, </a:t>
            </a:r>
            <a:endParaRPr lang="es-AR" sz="2000" spc="-1" dirty="0" smtClean="0">
              <a:latin typeface="Book Antiqua" panose="02040602050305030304" pitchFamily="18" charset="0"/>
            </a:endParaRPr>
          </a:p>
          <a:p>
            <a:pPr>
              <a:lnSpc>
                <a:spcPct val="150000"/>
              </a:lnSpc>
            </a:pPr>
            <a:r>
              <a:rPr lang="es-AR" sz="2000" spc="-1" dirty="0" smtClean="0">
                <a:latin typeface="Book Antiqua" panose="02040602050305030304" pitchFamily="18" charset="0"/>
              </a:rPr>
              <a:t>2</a:t>
            </a:r>
            <a:r>
              <a:rPr lang="es-AR" sz="2000" spc="-1" dirty="0">
                <a:latin typeface="Book Antiqua" panose="02040602050305030304" pitchFamily="18" charset="0"/>
              </a:rPr>
              <a:t>] Adentro y </a:t>
            </a:r>
            <a:r>
              <a:rPr lang="es-AR" sz="2000" spc="-1" dirty="0" smtClean="0">
                <a:latin typeface="Book Antiqua" panose="02040602050305030304" pitchFamily="18" charset="0"/>
              </a:rPr>
              <a:t>afuera, </a:t>
            </a:r>
          </a:p>
          <a:p>
            <a:pPr>
              <a:lnSpc>
                <a:spcPct val="150000"/>
              </a:lnSpc>
            </a:pPr>
            <a:r>
              <a:rPr lang="es-AR" sz="2000" spc="-1" dirty="0" smtClean="0">
                <a:latin typeface="Book Antiqua" panose="02040602050305030304" pitchFamily="18" charset="0"/>
              </a:rPr>
              <a:t>3</a:t>
            </a:r>
            <a:r>
              <a:rPr lang="es-AR" sz="2000" spc="-1" dirty="0">
                <a:latin typeface="Book Antiqua" panose="02040602050305030304" pitchFamily="18" charset="0"/>
              </a:rPr>
              <a:t>] Palabra escrita y revuelta popular, </a:t>
            </a:r>
            <a:endParaRPr lang="es-AR" sz="2000" spc="-1" dirty="0" smtClean="0">
              <a:latin typeface="Book Antiqua" panose="02040602050305030304" pitchFamily="18" charset="0"/>
            </a:endParaRPr>
          </a:p>
          <a:p>
            <a:pPr>
              <a:lnSpc>
                <a:spcPct val="150000"/>
              </a:lnSpc>
            </a:pPr>
            <a:r>
              <a:rPr lang="es-AR" sz="2000" spc="-1" dirty="0" smtClean="0">
                <a:latin typeface="Book Antiqua" panose="02040602050305030304" pitchFamily="18" charset="0"/>
              </a:rPr>
              <a:t>4</a:t>
            </a:r>
            <a:r>
              <a:rPr lang="es-AR" sz="2000" spc="-1" dirty="0">
                <a:latin typeface="Book Antiqua" panose="02040602050305030304" pitchFamily="18" charset="0"/>
              </a:rPr>
              <a:t>] Los bibliotecarios frente a sus barrios, </a:t>
            </a:r>
            <a:endParaRPr lang="es-AR" sz="2000" spc="-1" dirty="0" smtClean="0">
              <a:latin typeface="Book Antiqua" panose="02040602050305030304" pitchFamily="18" charset="0"/>
            </a:endParaRPr>
          </a:p>
          <a:p>
            <a:pPr>
              <a:lnSpc>
                <a:spcPct val="150000"/>
              </a:lnSpc>
            </a:pPr>
            <a:r>
              <a:rPr lang="es-AR" sz="2000" spc="-1" dirty="0" smtClean="0">
                <a:latin typeface="Book Antiqua" panose="02040602050305030304" pitchFamily="18" charset="0"/>
              </a:rPr>
              <a:t>5</a:t>
            </a:r>
            <a:r>
              <a:rPr lang="es-AR" sz="2000" spc="-1" dirty="0">
                <a:latin typeface="Book Antiqua" panose="02040602050305030304" pitchFamily="18" charset="0"/>
              </a:rPr>
              <a:t>] La biblioteca en el corazón de lo político, </a:t>
            </a:r>
            <a:endParaRPr lang="es-AR" sz="2000" spc="-1" dirty="0" smtClean="0">
              <a:latin typeface="Book Antiqua" panose="02040602050305030304" pitchFamily="18" charset="0"/>
            </a:endParaRPr>
          </a:p>
          <a:p>
            <a:pPr>
              <a:lnSpc>
                <a:spcPct val="150000"/>
              </a:lnSpc>
            </a:pPr>
            <a:r>
              <a:rPr lang="es-AR" sz="2000" spc="-1" dirty="0" smtClean="0">
                <a:latin typeface="Book Antiqua" panose="02040602050305030304" pitchFamily="18" charset="0"/>
              </a:rPr>
              <a:t>6</a:t>
            </a:r>
            <a:r>
              <a:rPr lang="es-AR" sz="2000" spc="-1" dirty="0">
                <a:latin typeface="Book Antiqua" panose="02040602050305030304" pitchFamily="18" charset="0"/>
              </a:rPr>
              <a:t>] La lección de escritura de los sectores populares. 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95" t="27821" r="53835" b="19559"/>
          <a:stretch/>
        </p:blipFill>
        <p:spPr bwMode="auto">
          <a:xfrm>
            <a:off x="6588224" y="1424945"/>
            <a:ext cx="1758578" cy="2806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90563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2581" y="1340768"/>
            <a:ext cx="9144000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s-AR" sz="2400" b="1" spc="-1" dirty="0">
                <a:latin typeface="Book Antiqua" panose="02040602050305030304" pitchFamily="18" charset="0"/>
              </a:rPr>
              <a:t>Clase </a:t>
            </a:r>
            <a:r>
              <a:rPr lang="es-AR" sz="2400" b="1" spc="-1" dirty="0" smtClean="0">
                <a:latin typeface="Book Antiqua" panose="02040602050305030304" pitchFamily="18" charset="0"/>
              </a:rPr>
              <a:t>1</a:t>
            </a:r>
            <a:endParaRPr lang="es-AR" sz="2400" b="1" spc="-1" dirty="0">
              <a:latin typeface="Book Antiqua" panose="02040602050305030304" pitchFamily="18" charset="0"/>
            </a:endParaRPr>
          </a:p>
          <a:p>
            <a:pPr lvl="2">
              <a:lnSpc>
                <a:spcPct val="200000"/>
              </a:lnSpc>
            </a:pPr>
            <a:r>
              <a:rPr lang="es-AR" sz="2000" spc="-1" dirty="0">
                <a:latin typeface="Book Antiqua" panose="02040602050305030304" pitchFamily="18" charset="0"/>
              </a:rPr>
              <a:t>¿Qué entendemos por lectura?</a:t>
            </a:r>
          </a:p>
          <a:p>
            <a:pPr lvl="2">
              <a:lnSpc>
                <a:spcPct val="200000"/>
              </a:lnSpc>
            </a:pPr>
            <a:r>
              <a:rPr lang="es-AR" sz="2000" spc="-1" dirty="0">
                <a:latin typeface="Book Antiqua" panose="02040602050305030304" pitchFamily="18" charset="0"/>
              </a:rPr>
              <a:t>¿Qué entendemos por política pública?</a:t>
            </a:r>
          </a:p>
          <a:p>
            <a:pPr lvl="2">
              <a:lnSpc>
                <a:spcPct val="200000"/>
              </a:lnSpc>
            </a:pPr>
            <a:r>
              <a:rPr lang="es-AR" sz="2000" spc="-1" dirty="0" smtClean="0">
                <a:latin typeface="Book Antiqua" panose="02040602050305030304" pitchFamily="18" charset="0"/>
              </a:rPr>
              <a:t>La lectura y las políticas: definiciones históricamente construidas</a:t>
            </a:r>
            <a:endParaRPr lang="es-AR" sz="2000" spc="-1" dirty="0">
              <a:latin typeface="Book Antiqua" panose="02040602050305030304" pitchFamily="18" charset="0"/>
            </a:endParaRPr>
          </a:p>
          <a:p>
            <a:pPr lvl="2">
              <a:lnSpc>
                <a:spcPct val="200000"/>
              </a:lnSpc>
            </a:pPr>
            <a:r>
              <a:rPr lang="es-AR" sz="2000" spc="-1" dirty="0" smtClean="0">
                <a:latin typeface="Book Antiqua" panose="02040602050305030304" pitchFamily="18" charset="0"/>
              </a:rPr>
              <a:t>Universalización/Particularización: un proceso ambivalente</a:t>
            </a:r>
          </a:p>
          <a:p>
            <a:pPr lvl="2">
              <a:lnSpc>
                <a:spcPct val="200000"/>
              </a:lnSpc>
            </a:pPr>
            <a:r>
              <a:rPr lang="es-AR" sz="2000" spc="-1" dirty="0" smtClean="0">
                <a:latin typeface="Book Antiqua" panose="02040602050305030304" pitchFamily="18" charset="0"/>
              </a:rPr>
              <a:t>Aspectos a tener en cuenta en el diseño de las políticas</a:t>
            </a:r>
          </a:p>
        </p:txBody>
      </p:sp>
    </p:spTree>
    <p:extLst>
      <p:ext uri="{BB962C8B-B14F-4D97-AF65-F5344CB8AC3E}">
        <p14:creationId xmlns:p14="http://schemas.microsoft.com/office/powerpoint/2010/main" val="9765364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899592" y="2551837"/>
            <a:ext cx="7488832" cy="18934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AR" sz="2000" spc="-1" dirty="0">
                <a:latin typeface="Book Antiqua" panose="02040602050305030304" pitchFamily="18" charset="0"/>
              </a:rPr>
              <a:t>El problema gira en torno a una compleja serie de relaciones sociales y políticas, en las que el servicio público de biblioteca </a:t>
            </a:r>
            <a:endParaRPr lang="es-AR" sz="2000" spc="-1" dirty="0" smtClean="0">
              <a:latin typeface="Book Antiqua" panose="02040602050305030304" pitchFamily="18" charset="0"/>
            </a:endParaRPr>
          </a:p>
          <a:p>
            <a:pPr>
              <a:lnSpc>
                <a:spcPct val="150000"/>
              </a:lnSpc>
            </a:pPr>
            <a:r>
              <a:rPr lang="es-AR" sz="2000" spc="-1" dirty="0" smtClean="0">
                <a:latin typeface="Book Antiqua" panose="02040602050305030304" pitchFamily="18" charset="0"/>
              </a:rPr>
              <a:t>–así como el proceso de desarrollo de las colecciones- actúa </a:t>
            </a:r>
            <a:r>
              <a:rPr lang="es-AR" sz="2000" spc="-1" dirty="0">
                <a:latin typeface="Book Antiqua" panose="02040602050305030304" pitchFamily="18" charset="0"/>
              </a:rPr>
              <a:t>permanentemente a favor de unos y contra otros. </a:t>
            </a:r>
          </a:p>
        </p:txBody>
      </p:sp>
    </p:spTree>
    <p:extLst>
      <p:ext uri="{BB962C8B-B14F-4D97-AF65-F5344CB8AC3E}">
        <p14:creationId xmlns:p14="http://schemas.microsoft.com/office/powerpoint/2010/main" val="15667067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365611" y="2348880"/>
            <a:ext cx="84969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2400" spc="-1" dirty="0">
                <a:latin typeface="Book Antiqua" panose="02040602050305030304" pitchFamily="18" charset="0"/>
              </a:rPr>
              <a:t>Todas </a:t>
            </a:r>
            <a:r>
              <a:rPr lang="es-AR" sz="2400" b="1" spc="-1" dirty="0">
                <a:latin typeface="Book Antiqua" panose="02040602050305030304" pitchFamily="18" charset="0"/>
              </a:rPr>
              <a:t>las acciones </a:t>
            </a:r>
            <a:r>
              <a:rPr lang="es-AR" sz="2400" spc="-1" dirty="0">
                <a:latin typeface="Book Antiqua" panose="02040602050305030304" pitchFamily="18" charset="0"/>
              </a:rPr>
              <a:t>pasadas de la política pública </a:t>
            </a:r>
          </a:p>
          <a:p>
            <a:pPr algn="ctr"/>
            <a:r>
              <a:rPr lang="es-AR" sz="2400" spc="-1" dirty="0">
                <a:latin typeface="Book Antiqua" panose="02040602050305030304" pitchFamily="18" charset="0"/>
              </a:rPr>
              <a:t>anteceden y/o configuran, de alguna manera, las nuevas acciones</a:t>
            </a:r>
          </a:p>
          <a:p>
            <a:pPr algn="ctr"/>
            <a:r>
              <a:rPr lang="es-AR" sz="2400" spc="-1" dirty="0">
                <a:latin typeface="Book Antiqua" panose="02040602050305030304" pitchFamily="18" charset="0"/>
              </a:rPr>
              <a:t>porque </a:t>
            </a:r>
            <a:r>
              <a:rPr lang="es-AR" sz="2400" b="1" spc="-1" dirty="0">
                <a:latin typeface="Book Antiqua" panose="02040602050305030304" pitchFamily="18" charset="0"/>
              </a:rPr>
              <a:t>los problemas y necesidades </a:t>
            </a:r>
            <a:r>
              <a:rPr lang="es-AR" sz="2400" spc="-1" dirty="0">
                <a:latin typeface="Book Antiqua" panose="02040602050305030304" pitchFamily="18" charset="0"/>
              </a:rPr>
              <a:t>individuales y sociales que el Estado intenta resolver a través de las políticas públicas , </a:t>
            </a:r>
            <a:r>
              <a:rPr lang="es-AR" sz="2400" b="1" spc="-1" dirty="0">
                <a:latin typeface="Book Antiqua" panose="02040602050305030304" pitchFamily="18" charset="0"/>
              </a:rPr>
              <a:t>también cambian.</a:t>
            </a:r>
          </a:p>
        </p:txBody>
      </p:sp>
      <p:pic>
        <p:nvPicPr>
          <p:cNvPr id="4" name="Picture 2" descr="Acuarela Azul Y Sin Fisuras Patrón De Rayas De Color Amarillo Fotos,  retratos, imágenes y fotografía de archivo libres de derecho. Image 6501405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965" r="-4489" b="44024"/>
          <a:stretch/>
        </p:blipFill>
        <p:spPr bwMode="auto">
          <a:xfrm rot="21349031">
            <a:off x="2411760" y="5085184"/>
            <a:ext cx="5177729" cy="538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127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2555776" y="2852936"/>
            <a:ext cx="41232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2400" dirty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Un primer período: 1816 - 1916</a:t>
            </a:r>
          </a:p>
        </p:txBody>
      </p:sp>
      <p:pic>
        <p:nvPicPr>
          <p:cNvPr id="4" name="Picture 2" descr="Acuarela Azul Y Sin Fisuras Patrón De Rayas De Color Amarillo Fotos,  retratos, imágenes y fotografía de archivo libres de derecho. Image 6501405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965" r="-4489" b="44024"/>
          <a:stretch/>
        </p:blipFill>
        <p:spPr bwMode="auto">
          <a:xfrm>
            <a:off x="2267744" y="3417774"/>
            <a:ext cx="5110548" cy="206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94943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3DD8B-7F91-4DFD-865E-C4082F33A623}" type="slidenum">
              <a:rPr lang="es-UY" smtClean="0"/>
              <a:pPr/>
              <a:t>23</a:t>
            </a:fld>
            <a:endParaRPr lang="es-UY"/>
          </a:p>
        </p:txBody>
      </p:sp>
      <p:sp>
        <p:nvSpPr>
          <p:cNvPr id="6" name="5 Rectángulo"/>
          <p:cNvSpPr/>
          <p:nvPr/>
        </p:nvSpPr>
        <p:spPr>
          <a:xfrm>
            <a:off x="772895" y="764704"/>
            <a:ext cx="7776864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AR" sz="2000" dirty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El 26 de mayo de </a:t>
            </a:r>
            <a:r>
              <a:rPr lang="es-AR" sz="2000" b="1" dirty="0">
                <a:solidFill>
                  <a:schemeClr val="accent6"/>
                </a:solidFill>
                <a:latin typeface="Times New Roman"/>
                <a:ea typeface="Times New Roman"/>
                <a:cs typeface="Times New Roman"/>
              </a:rPr>
              <a:t>1816</a:t>
            </a:r>
            <a:r>
              <a:rPr lang="es-AR" sz="2000" dirty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, en pleno gobierno </a:t>
            </a:r>
            <a:r>
              <a:rPr lang="es-AR" sz="2000" dirty="0" err="1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artiguista</a:t>
            </a:r>
            <a:r>
              <a:rPr lang="es-AR" sz="2000" dirty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, se inauguró la primera Biblioteca </a:t>
            </a:r>
            <a:r>
              <a:rPr lang="es-AR" sz="2000" dirty="0" smtClean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Pública.</a:t>
            </a:r>
          </a:p>
          <a:p>
            <a:pPr algn="just"/>
            <a:endParaRPr lang="es-AR" sz="2000" dirty="0">
              <a:solidFill>
                <a:srgbClr val="222222"/>
              </a:solidFill>
              <a:latin typeface="Times New Roman"/>
              <a:ea typeface="Times New Roman"/>
              <a:cs typeface="Times New Roman"/>
            </a:endParaRPr>
          </a:p>
          <a:p>
            <a:pPr algn="just"/>
            <a:r>
              <a:rPr lang="es-AR" sz="2000" dirty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Desde que la República Oriental del Uruguay se consagró como Estado en </a:t>
            </a:r>
            <a:r>
              <a:rPr lang="es-AR" sz="2000" b="1" dirty="0">
                <a:solidFill>
                  <a:schemeClr val="accent6"/>
                </a:solidFill>
                <a:latin typeface="Times New Roman"/>
                <a:ea typeface="Times New Roman"/>
                <a:cs typeface="Times New Roman"/>
              </a:rPr>
              <a:t>1830</a:t>
            </a:r>
            <a:r>
              <a:rPr lang="es-AR" sz="2000" dirty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 la producción y edición de libros, periódicos y folletos, como base material para la formación de lectores, fue una finalidad constante de las </a:t>
            </a:r>
            <a:r>
              <a:rPr lang="es-AR" sz="2000" b="1" dirty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é</a:t>
            </a:r>
            <a:r>
              <a:rPr lang="es-AR" sz="2000" b="1" dirty="0" smtClean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lites</a:t>
            </a:r>
            <a:r>
              <a:rPr lang="es-AR" sz="2000" dirty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.</a:t>
            </a:r>
          </a:p>
          <a:p>
            <a:pPr algn="just"/>
            <a:endParaRPr lang="es-AR" sz="2000" dirty="0">
              <a:solidFill>
                <a:srgbClr val="222222"/>
              </a:solidFill>
              <a:latin typeface="Times New Roman"/>
              <a:ea typeface="Times New Roman"/>
              <a:cs typeface="Times New Roman"/>
            </a:endParaRPr>
          </a:p>
          <a:p>
            <a:pPr algn="just"/>
            <a:r>
              <a:rPr lang="es-AR" sz="2000" dirty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Montevideo contaba con un deficitario sistema </a:t>
            </a:r>
            <a:r>
              <a:rPr lang="es-AR" sz="2000" dirty="0" smtClean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educativo; las escasas bibliotecas </a:t>
            </a:r>
            <a:r>
              <a:rPr lang="es-AR" sz="2000" dirty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públicas </a:t>
            </a:r>
            <a:r>
              <a:rPr lang="es-AR" sz="2000" dirty="0" smtClean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estaban </a:t>
            </a:r>
            <a:r>
              <a:rPr lang="es-AR" sz="2000" dirty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desprovistas de materiales; </a:t>
            </a:r>
            <a:r>
              <a:rPr lang="es-AR" sz="2000" dirty="0" smtClean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la </a:t>
            </a:r>
            <a:r>
              <a:rPr lang="es-AR" sz="2000" dirty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lectura era privilegio de pocos; </a:t>
            </a:r>
            <a:r>
              <a:rPr lang="es-AR" sz="2000" dirty="0" smtClean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las </a:t>
            </a:r>
            <a:r>
              <a:rPr lang="es-AR" sz="2000" dirty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novelas en folletín que aparecían en la prensa nutrían la imaginación y las expectativas del mayor número de consumidores. </a:t>
            </a:r>
            <a:endParaRPr lang="es-AR" sz="2000" dirty="0" smtClean="0">
              <a:solidFill>
                <a:srgbClr val="222222"/>
              </a:solidFill>
              <a:latin typeface="Times New Roman"/>
              <a:ea typeface="Times New Roman"/>
              <a:cs typeface="Times New Roman"/>
            </a:endParaRPr>
          </a:p>
          <a:p>
            <a:pPr algn="just"/>
            <a:endParaRPr lang="es-AR" sz="2000" dirty="0" smtClean="0">
              <a:solidFill>
                <a:srgbClr val="222222"/>
              </a:solidFill>
              <a:latin typeface="Times New Roman"/>
              <a:ea typeface="Times New Roman"/>
              <a:cs typeface="Times New Roman"/>
            </a:endParaRPr>
          </a:p>
          <a:p>
            <a:pPr algn="just"/>
            <a:r>
              <a:rPr lang="es-AR" sz="2000" dirty="0" smtClean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Pero </a:t>
            </a:r>
            <a:r>
              <a:rPr lang="es-AR" sz="2000" dirty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sólo cuando el país alcanzó una razonable organización estatal, hacia </a:t>
            </a:r>
            <a:r>
              <a:rPr lang="es-AR" sz="2000" b="1" dirty="0">
                <a:solidFill>
                  <a:schemeClr val="accent6"/>
                </a:solidFill>
                <a:latin typeface="Times New Roman"/>
                <a:ea typeface="Times New Roman"/>
                <a:cs typeface="Times New Roman"/>
              </a:rPr>
              <a:t>fines de los años 70 del siglo XIX</a:t>
            </a:r>
            <a:r>
              <a:rPr lang="es-AR" sz="2000" dirty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, es que procuró ponerse a la vanguardia de la </a:t>
            </a:r>
            <a:r>
              <a:rPr lang="es-AR" sz="2000" b="1" dirty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enseñanza y de los planes de lectura </a:t>
            </a:r>
            <a:r>
              <a:rPr lang="es-AR" sz="2000" dirty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de América Latina.</a:t>
            </a:r>
          </a:p>
          <a:p>
            <a:pPr algn="just"/>
            <a:endParaRPr lang="es-AR" sz="2000" dirty="0">
              <a:solidFill>
                <a:srgbClr val="222222"/>
              </a:solidFill>
              <a:latin typeface="Times New Roman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277569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36D9A-6A88-40FC-AF1E-E081E0AE472A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24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323528" y="836712"/>
            <a:ext cx="446449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sz="2000" b="1" dirty="0">
                <a:solidFill>
                  <a:schemeClr val="accent6"/>
                </a:solidFill>
                <a:latin typeface="Times New Roman"/>
                <a:ea typeface="Times New Roman"/>
                <a:cs typeface="Times New Roman"/>
              </a:rPr>
              <a:t>1876</a:t>
            </a:r>
            <a:r>
              <a:rPr lang="es-AR" sz="2000" dirty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, el coronel Lorenzo Latorre impulsó la reforma escolar bajo la conducción de José Pedro Varela.</a:t>
            </a:r>
          </a:p>
        </p:txBody>
      </p:sp>
      <p:sp>
        <p:nvSpPr>
          <p:cNvPr id="4" name="3 Rectángulo"/>
          <p:cNvSpPr/>
          <p:nvPr/>
        </p:nvSpPr>
        <p:spPr>
          <a:xfrm>
            <a:off x="5076056" y="836712"/>
            <a:ext cx="3888431" cy="5324535"/>
          </a:xfrm>
          <a:prstGeom prst="rect">
            <a:avLst/>
          </a:prstGeom>
          <a:ln w="28575">
            <a:solidFill>
              <a:schemeClr val="accent6"/>
            </a:solidFill>
            <a:prstDash val="dash"/>
          </a:ln>
        </p:spPr>
        <p:txBody>
          <a:bodyPr wrap="square">
            <a:spAutoFit/>
          </a:bodyPr>
          <a:lstStyle/>
          <a:p>
            <a:r>
              <a:rPr lang="es-AR" sz="2000" dirty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Labores de uso común</a:t>
            </a:r>
          </a:p>
          <a:p>
            <a:r>
              <a:rPr lang="es-AR" sz="2000" b="1" dirty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Lectura,</a:t>
            </a:r>
          </a:p>
          <a:p>
            <a:r>
              <a:rPr lang="es-AR" sz="2000" b="1" dirty="0" smtClean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Escritura</a:t>
            </a:r>
            <a:r>
              <a:rPr lang="es-AR" sz="2000" b="1" dirty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, </a:t>
            </a:r>
          </a:p>
          <a:p>
            <a:r>
              <a:rPr lang="es-AR" sz="2000" dirty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Aritmética, </a:t>
            </a:r>
          </a:p>
          <a:p>
            <a:r>
              <a:rPr lang="es-AR" sz="2000" dirty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Geografía, </a:t>
            </a:r>
          </a:p>
          <a:p>
            <a:r>
              <a:rPr lang="es-AR" sz="2000" b="1" dirty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Gramática, </a:t>
            </a:r>
          </a:p>
          <a:p>
            <a:r>
              <a:rPr lang="es-AR" sz="2000" b="1" dirty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Composición, </a:t>
            </a:r>
          </a:p>
          <a:p>
            <a:r>
              <a:rPr lang="es-AR" sz="2000" dirty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Historia, </a:t>
            </a:r>
          </a:p>
          <a:p>
            <a:r>
              <a:rPr lang="es-AR" sz="2000" dirty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Teneduría de Libros, </a:t>
            </a:r>
          </a:p>
          <a:p>
            <a:r>
              <a:rPr lang="es-AR" sz="2000" dirty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Derechos y Deberes del Ciudadano, </a:t>
            </a:r>
          </a:p>
          <a:p>
            <a:r>
              <a:rPr lang="es-AR" sz="2000" dirty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Nociones de Filosofía, </a:t>
            </a:r>
          </a:p>
          <a:p>
            <a:r>
              <a:rPr lang="es-AR" sz="2000" dirty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Higiene, </a:t>
            </a:r>
          </a:p>
          <a:p>
            <a:r>
              <a:rPr lang="es-AR" sz="2000" dirty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Física e Historia Natural, </a:t>
            </a:r>
          </a:p>
          <a:p>
            <a:r>
              <a:rPr lang="es-AR" sz="2000" dirty="0" smtClean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Gimnasia, </a:t>
            </a:r>
            <a:endParaRPr lang="es-AR" sz="2000" dirty="0">
              <a:solidFill>
                <a:srgbClr val="222222"/>
              </a:solidFill>
              <a:latin typeface="Times New Roman"/>
              <a:ea typeface="Times New Roman"/>
              <a:cs typeface="Times New Roman"/>
            </a:endParaRPr>
          </a:p>
          <a:p>
            <a:r>
              <a:rPr lang="es-AR" sz="2000" dirty="0" smtClean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Música</a:t>
            </a:r>
            <a:r>
              <a:rPr lang="es-AR" sz="2000" dirty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, </a:t>
            </a:r>
          </a:p>
          <a:p>
            <a:r>
              <a:rPr lang="es-AR" sz="2000" dirty="0" smtClean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Religión </a:t>
            </a:r>
            <a:endParaRPr lang="es-AR" sz="2000" dirty="0">
              <a:solidFill>
                <a:srgbClr val="222222"/>
              </a:solidFill>
              <a:latin typeface="Times New Roman"/>
              <a:ea typeface="Times New Roman"/>
              <a:cs typeface="Times New Roman"/>
            </a:endParaRPr>
          </a:p>
          <a:p>
            <a:r>
              <a:rPr lang="es-AR" sz="2000" dirty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Moral.</a:t>
            </a:r>
          </a:p>
        </p:txBody>
      </p:sp>
      <p:sp>
        <p:nvSpPr>
          <p:cNvPr id="5" name="4 Rectángulo"/>
          <p:cNvSpPr/>
          <p:nvPr/>
        </p:nvSpPr>
        <p:spPr>
          <a:xfrm>
            <a:off x="269776" y="4437112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s-AR" dirty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José Enrique </a:t>
            </a:r>
            <a:r>
              <a:rPr lang="es-AR" dirty="0" smtClean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Rodó, </a:t>
            </a:r>
            <a:r>
              <a:rPr lang="es-AR" b="1" dirty="0" smtClean="0">
                <a:solidFill>
                  <a:schemeClr val="accent6"/>
                </a:solidFill>
                <a:latin typeface="Times New Roman"/>
                <a:ea typeface="Times New Roman"/>
                <a:cs typeface="Times New Roman"/>
              </a:rPr>
              <a:t>1903</a:t>
            </a:r>
            <a:r>
              <a:rPr lang="es-AR" dirty="0" smtClean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s-AR" dirty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- “Cómo ha de ser un diario”, propone que la prensa tiene el deber de “democratizar la cultura, haciendo llegar los reflejos de ella allí a donde rara vez logra penetrar el libro”.</a:t>
            </a:r>
          </a:p>
        </p:txBody>
      </p:sp>
      <p:grpSp>
        <p:nvGrpSpPr>
          <p:cNvPr id="7" name="6 Grupo"/>
          <p:cNvGrpSpPr/>
          <p:nvPr/>
        </p:nvGrpSpPr>
        <p:grpSpPr>
          <a:xfrm>
            <a:off x="251520" y="2722766"/>
            <a:ext cx="4674678" cy="1015663"/>
            <a:chOff x="251520" y="2722766"/>
            <a:chExt cx="4674678" cy="1015663"/>
          </a:xfrm>
        </p:grpSpPr>
        <p:sp>
          <p:nvSpPr>
            <p:cNvPr id="6" name="5 CuadroTexto"/>
            <p:cNvSpPr txBox="1"/>
            <p:nvPr/>
          </p:nvSpPr>
          <p:spPr>
            <a:xfrm>
              <a:off x="251520" y="2722766"/>
              <a:ext cx="4674678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AR" sz="2000" b="1" dirty="0">
                  <a:solidFill>
                    <a:srgbClr val="222222"/>
                  </a:solidFill>
                  <a:latin typeface="Times New Roman"/>
                  <a:ea typeface="Times New Roman"/>
                  <a:cs typeface="Times New Roman"/>
                </a:rPr>
                <a:t>Demandas de escolarización de la lectura</a:t>
              </a:r>
            </a:p>
            <a:p>
              <a:pPr algn="ctr"/>
              <a:endParaRPr lang="es-AR" sz="2000" b="1" dirty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endParaRPr>
            </a:p>
            <a:p>
              <a:pPr algn="ctr"/>
              <a:r>
                <a:rPr lang="es-AR" sz="2000" b="1" dirty="0">
                  <a:solidFill>
                    <a:srgbClr val="222222"/>
                  </a:solidFill>
                  <a:latin typeface="Times New Roman"/>
                  <a:ea typeface="Times New Roman"/>
                  <a:cs typeface="Times New Roman"/>
                </a:rPr>
                <a:t>Demandas sociales</a:t>
              </a:r>
            </a:p>
          </p:txBody>
        </p:sp>
        <p:pic>
          <p:nvPicPr>
            <p:cNvPr id="2050" name="Picture 2" descr="Icono De Signo Más En La Ilustración Del Vector De Fondo Blanco Ilustración  del Vector - Ilustración de sello, elemento: 171200140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633" t="30167" r="28198" b="21178"/>
            <a:stretch/>
          </p:blipFill>
          <p:spPr bwMode="auto">
            <a:xfrm>
              <a:off x="2403995" y="3100837"/>
              <a:ext cx="336889" cy="3981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857752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36D9A-6A88-40FC-AF1E-E081E0AE472A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25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1045786" y="3573016"/>
            <a:ext cx="72008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AR" sz="2000" b="1" dirty="0" smtClean="0">
                <a:solidFill>
                  <a:schemeClr val="accent6"/>
                </a:solidFill>
                <a:latin typeface="Times New Roman"/>
                <a:ea typeface="Times New Roman"/>
                <a:cs typeface="Times New Roman"/>
              </a:rPr>
              <a:t>1911-1915</a:t>
            </a:r>
            <a:r>
              <a:rPr lang="es-AR" sz="2000" dirty="0" smtClean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 El </a:t>
            </a:r>
            <a:r>
              <a:rPr lang="es-AR" sz="2000" dirty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Estado uruguayo en su mayor expansión, desde el segundo gobierno de José Batlle y Ordóñez  se mantuvo al margen de las políticas de estímulo de la lectura, fuera de su </a:t>
            </a:r>
            <a:r>
              <a:rPr lang="es-AR" sz="2000" dirty="0" smtClean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intervención </a:t>
            </a:r>
            <a:r>
              <a:rPr lang="es-AR" sz="2000" dirty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en la enseñanza primaria y media con la subsiguiente producción de textos para uso escolar, en la que los escritores tuvieron un papel activo: José Pedro </a:t>
            </a:r>
            <a:r>
              <a:rPr lang="es-AR" sz="2000" dirty="0" err="1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Bellán</a:t>
            </a:r>
            <a:r>
              <a:rPr lang="es-AR" sz="2000" dirty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, Juana de </a:t>
            </a:r>
            <a:r>
              <a:rPr lang="es-AR" sz="2000" dirty="0" err="1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Ibarbourou</a:t>
            </a:r>
            <a:r>
              <a:rPr lang="es-AR" sz="2000" dirty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, Fernán Silva Valdés, Alberto </a:t>
            </a:r>
            <a:r>
              <a:rPr lang="es-AR" sz="2000" dirty="0" err="1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Lasplaces</a:t>
            </a:r>
            <a:r>
              <a:rPr lang="es-AR" sz="2000" dirty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, Humberto </a:t>
            </a:r>
            <a:r>
              <a:rPr lang="es-AR" sz="2000" dirty="0" err="1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Zarrilli</a:t>
            </a:r>
            <a:r>
              <a:rPr lang="es-AR" sz="2000" dirty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, entre otros. </a:t>
            </a:r>
          </a:p>
        </p:txBody>
      </p:sp>
      <p:sp>
        <p:nvSpPr>
          <p:cNvPr id="4" name="3 Rectángulo"/>
          <p:cNvSpPr/>
          <p:nvPr/>
        </p:nvSpPr>
        <p:spPr>
          <a:xfrm>
            <a:off x="1691680" y="711624"/>
            <a:ext cx="532859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AR" dirty="0" smtClean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“</a:t>
            </a:r>
            <a:r>
              <a:rPr lang="es-AR" dirty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No hay </a:t>
            </a:r>
            <a:r>
              <a:rPr lang="es-AR" dirty="0" smtClean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lectores, porque no hay autores”, </a:t>
            </a:r>
            <a:r>
              <a:rPr lang="es-AR" dirty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le dijo Carlos </a:t>
            </a:r>
            <a:r>
              <a:rPr lang="es-AR" dirty="0" err="1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Reyles</a:t>
            </a:r>
            <a:r>
              <a:rPr lang="es-AR" dirty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 al periodista José Virginio Díaz, </a:t>
            </a:r>
            <a:r>
              <a:rPr lang="es-AR" b="1" dirty="0">
                <a:solidFill>
                  <a:schemeClr val="accent6"/>
                </a:solidFill>
                <a:latin typeface="Times New Roman"/>
                <a:ea typeface="Times New Roman"/>
                <a:cs typeface="Times New Roman"/>
              </a:rPr>
              <a:t>1903.</a:t>
            </a:r>
            <a:r>
              <a:rPr lang="es-AR" dirty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 Y agregó: “</a:t>
            </a:r>
            <a:r>
              <a:rPr lang="es-AR" dirty="0" err="1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Roxlo</a:t>
            </a:r>
            <a:r>
              <a:rPr lang="es-AR" dirty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 y Florencio Sánchez han debido emigrar. Rodó deberá igualmente emigrar... Javier de Viana lo ha hecho, lo hizo Acevedo Díaz... Es una calamidad escribir obras en este país; se necesita ser un verdadero héroe nacional y estar dispuesto a tirar plata a la calle”. </a:t>
            </a:r>
          </a:p>
        </p:txBody>
      </p:sp>
    </p:spTree>
    <p:extLst>
      <p:ext uri="{BB962C8B-B14F-4D97-AF65-F5344CB8AC3E}">
        <p14:creationId xmlns:p14="http://schemas.microsoft.com/office/powerpoint/2010/main" val="3107708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2267744" y="3212976"/>
            <a:ext cx="41761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2400" dirty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Un segundo período: 2000-2020</a:t>
            </a:r>
          </a:p>
        </p:txBody>
      </p:sp>
      <p:pic>
        <p:nvPicPr>
          <p:cNvPr id="4" name="Picture 2" descr="Acuarela Azul Y Sin Fisuras Patrón De Rayas De Color Amarillo Fotos,  retratos, imágenes y fotografía de archivo libres de derecho. Image 6501405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965" r="-4489" b="44024"/>
          <a:stretch/>
        </p:blipFill>
        <p:spPr bwMode="auto">
          <a:xfrm>
            <a:off x="2397012" y="3679195"/>
            <a:ext cx="4263220" cy="172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921309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36D9A-6A88-40FC-AF1E-E081E0AE472A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27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286489" y="44624"/>
            <a:ext cx="8533983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sz="2000" b="1" dirty="0">
                <a:solidFill>
                  <a:schemeClr val="accent6"/>
                </a:solidFill>
                <a:latin typeface="Times New Roman"/>
                <a:ea typeface="Times New Roman"/>
                <a:cs typeface="Times New Roman"/>
              </a:rPr>
              <a:t>2000</a:t>
            </a:r>
          </a:p>
          <a:p>
            <a:r>
              <a:rPr lang="es-AR" sz="2000" dirty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Campaña nacional </a:t>
            </a:r>
            <a:r>
              <a:rPr lang="es-AR" sz="2000" i="1" dirty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Un niño, un libro </a:t>
            </a:r>
            <a:r>
              <a:rPr lang="es-AR" sz="2000" dirty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– BID</a:t>
            </a:r>
          </a:p>
          <a:p>
            <a:endParaRPr lang="es-AR" sz="2000" dirty="0">
              <a:solidFill>
                <a:srgbClr val="222222"/>
              </a:solidFill>
              <a:latin typeface="Times New Roman"/>
              <a:ea typeface="Times New Roman"/>
              <a:cs typeface="Times New Roman"/>
            </a:endParaRPr>
          </a:p>
          <a:p>
            <a:r>
              <a:rPr lang="es-AR" sz="2000" b="1" dirty="0">
                <a:solidFill>
                  <a:schemeClr val="accent6"/>
                </a:solidFill>
                <a:latin typeface="Times New Roman"/>
                <a:ea typeface="Times New Roman"/>
                <a:cs typeface="Times New Roman"/>
              </a:rPr>
              <a:t>2005</a:t>
            </a:r>
          </a:p>
          <a:p>
            <a:r>
              <a:rPr lang="es-AR" sz="2000" dirty="0" smtClean="0">
                <a:solidFill>
                  <a:srgbClr val="00B0F0"/>
                </a:solidFill>
                <a:latin typeface="Times New Roman"/>
                <a:ea typeface="Times New Roman"/>
                <a:cs typeface="Times New Roman"/>
              </a:rPr>
              <a:t>Programa</a:t>
            </a:r>
            <a:r>
              <a:rPr lang="es-AR" sz="2000" i="1" dirty="0" smtClean="0">
                <a:solidFill>
                  <a:srgbClr val="00B0F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s-AR" sz="2000" i="1" dirty="0">
                <a:solidFill>
                  <a:srgbClr val="00B0F0"/>
                </a:solidFill>
                <a:latin typeface="Times New Roman"/>
                <a:ea typeface="Times New Roman"/>
                <a:cs typeface="Times New Roman"/>
              </a:rPr>
              <a:t>Maestros Comunitarios </a:t>
            </a:r>
            <a:r>
              <a:rPr lang="es-AR" sz="2000" dirty="0">
                <a:solidFill>
                  <a:srgbClr val="00B0F0"/>
                </a:solidFill>
                <a:latin typeface="Times New Roman"/>
                <a:ea typeface="Times New Roman"/>
                <a:cs typeface="Times New Roman"/>
              </a:rPr>
              <a:t>(2005) /</a:t>
            </a:r>
            <a:r>
              <a:rPr lang="pt-BR" sz="2000" dirty="0">
                <a:solidFill>
                  <a:srgbClr val="00B0F0"/>
                </a:solidFill>
                <a:latin typeface="Times New Roman"/>
                <a:ea typeface="Times New Roman"/>
                <a:cs typeface="Times New Roman"/>
              </a:rPr>
              <a:t>  Programa</a:t>
            </a:r>
            <a:r>
              <a:rPr lang="pt-BR" sz="2000" i="1" dirty="0">
                <a:solidFill>
                  <a:srgbClr val="00B0F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pt-BR" sz="2000" i="1" dirty="0" smtClean="0">
                <a:solidFill>
                  <a:srgbClr val="00B0F0"/>
                </a:solidFill>
                <a:latin typeface="Times New Roman"/>
                <a:ea typeface="Times New Roman"/>
                <a:cs typeface="Times New Roman"/>
              </a:rPr>
              <a:t>Aulas </a:t>
            </a:r>
            <a:r>
              <a:rPr lang="pt-BR" sz="2000" i="1" dirty="0" err="1">
                <a:solidFill>
                  <a:srgbClr val="00B0F0"/>
                </a:solidFill>
                <a:latin typeface="Times New Roman"/>
                <a:ea typeface="Times New Roman"/>
                <a:cs typeface="Times New Roman"/>
              </a:rPr>
              <a:t>Comunitarias</a:t>
            </a:r>
            <a:endParaRPr lang="pt-BR" sz="2000" i="1" dirty="0">
              <a:solidFill>
                <a:srgbClr val="00B0F0"/>
              </a:solidFill>
              <a:latin typeface="Times New Roman"/>
              <a:ea typeface="Times New Roman"/>
              <a:cs typeface="Times New Roman"/>
            </a:endParaRPr>
          </a:p>
          <a:p>
            <a:r>
              <a:rPr lang="es-AR" sz="2000" dirty="0">
                <a:solidFill>
                  <a:srgbClr val="00B0F0"/>
                </a:solidFill>
                <a:latin typeface="Times New Roman"/>
                <a:ea typeface="Times New Roman"/>
                <a:cs typeface="Times New Roman"/>
              </a:rPr>
              <a:t>Se crea para CES (DGES) la figura del </a:t>
            </a:r>
            <a:r>
              <a:rPr lang="es-AR" sz="2000" i="1" dirty="0">
                <a:solidFill>
                  <a:srgbClr val="00B0F0"/>
                </a:solidFill>
                <a:latin typeface="Times New Roman"/>
                <a:ea typeface="Times New Roman"/>
                <a:cs typeface="Times New Roman"/>
              </a:rPr>
              <a:t>Profesor Orientador Bibliográfico </a:t>
            </a:r>
            <a:r>
              <a:rPr lang="es-AR" sz="2000" dirty="0">
                <a:solidFill>
                  <a:srgbClr val="00B0F0"/>
                </a:solidFill>
                <a:latin typeface="Times New Roman"/>
                <a:ea typeface="Times New Roman"/>
                <a:cs typeface="Times New Roman"/>
              </a:rPr>
              <a:t>(POB) </a:t>
            </a:r>
          </a:p>
          <a:p>
            <a:r>
              <a:rPr lang="es-AR" sz="2000" dirty="0">
                <a:solidFill>
                  <a:srgbClr val="00B0F0"/>
                </a:solidFill>
                <a:latin typeface="Times New Roman"/>
                <a:ea typeface="Times New Roman"/>
                <a:cs typeface="Times New Roman"/>
              </a:rPr>
              <a:t>Plan </a:t>
            </a:r>
            <a:r>
              <a:rPr lang="es-AR" sz="2000" i="1" dirty="0" smtClean="0">
                <a:solidFill>
                  <a:srgbClr val="00B0F0"/>
                </a:solidFill>
                <a:latin typeface="Times New Roman"/>
                <a:ea typeface="Times New Roman"/>
                <a:cs typeface="Times New Roman"/>
              </a:rPr>
              <a:t>Fortalecimiento de </a:t>
            </a:r>
            <a:r>
              <a:rPr lang="es-AR" sz="2000" i="1" dirty="0">
                <a:solidFill>
                  <a:srgbClr val="00B0F0"/>
                </a:solidFill>
                <a:latin typeface="Times New Roman"/>
                <a:ea typeface="Times New Roman"/>
                <a:cs typeface="Times New Roman"/>
              </a:rPr>
              <a:t>bibliotecas </a:t>
            </a:r>
            <a:r>
              <a:rPr lang="es-AR" sz="2000" dirty="0">
                <a:solidFill>
                  <a:srgbClr val="00B0F0"/>
                </a:solidFill>
                <a:latin typeface="Times New Roman"/>
                <a:ea typeface="Times New Roman"/>
                <a:cs typeface="Times New Roman"/>
              </a:rPr>
              <a:t>de ciclo básico de educación media</a:t>
            </a:r>
          </a:p>
          <a:p>
            <a:r>
              <a:rPr lang="es-AR" sz="2000" dirty="0">
                <a:solidFill>
                  <a:srgbClr val="00B0F0"/>
                </a:solidFill>
                <a:latin typeface="Times New Roman"/>
                <a:ea typeface="Times New Roman"/>
                <a:cs typeface="Times New Roman"/>
              </a:rPr>
              <a:t>Se conforma la </a:t>
            </a:r>
            <a:r>
              <a:rPr lang="es-AR" sz="2000" i="1" dirty="0">
                <a:solidFill>
                  <a:srgbClr val="00B0F0"/>
                </a:solidFill>
                <a:latin typeface="Times New Roman"/>
                <a:ea typeface="Times New Roman"/>
                <a:cs typeface="Times New Roman"/>
              </a:rPr>
              <a:t>Red de bibliotecólogos </a:t>
            </a:r>
            <a:r>
              <a:rPr lang="es-AR" sz="2000" dirty="0">
                <a:solidFill>
                  <a:srgbClr val="00B0F0"/>
                </a:solidFill>
                <a:latin typeface="Times New Roman"/>
                <a:ea typeface="Times New Roman"/>
                <a:cs typeface="Times New Roman"/>
              </a:rPr>
              <a:t>de </a:t>
            </a:r>
            <a:r>
              <a:rPr lang="es-AR" sz="2000" dirty="0" smtClean="0">
                <a:solidFill>
                  <a:srgbClr val="00B0F0"/>
                </a:solidFill>
                <a:latin typeface="Times New Roman"/>
                <a:ea typeface="Times New Roman"/>
                <a:cs typeface="Times New Roman"/>
              </a:rPr>
              <a:t>UTU</a:t>
            </a:r>
          </a:p>
          <a:p>
            <a:r>
              <a:rPr lang="es-AR" sz="2000" b="1" i="1" dirty="0" smtClean="0">
                <a:solidFill>
                  <a:srgbClr val="00B0F0"/>
                </a:solidFill>
                <a:latin typeface="Times New Roman"/>
                <a:ea typeface="Times New Roman"/>
                <a:cs typeface="Times New Roman"/>
              </a:rPr>
              <a:t>Plan Nacional de Lectura </a:t>
            </a:r>
            <a:r>
              <a:rPr lang="es-AR" sz="2000" b="1" dirty="0" smtClean="0">
                <a:solidFill>
                  <a:srgbClr val="00B0F0"/>
                </a:solidFill>
                <a:latin typeface="Times New Roman"/>
                <a:ea typeface="Times New Roman"/>
                <a:cs typeface="Times New Roman"/>
              </a:rPr>
              <a:t>(MEC)</a:t>
            </a:r>
          </a:p>
          <a:p>
            <a:r>
              <a:rPr lang="es-AR" sz="2000" i="1" dirty="0" smtClean="0">
                <a:solidFill>
                  <a:srgbClr val="00B0F0"/>
                </a:solidFill>
                <a:latin typeface="Times New Roman"/>
                <a:ea typeface="Times New Roman"/>
                <a:cs typeface="Times New Roman"/>
              </a:rPr>
              <a:t>Centros MEC</a:t>
            </a:r>
          </a:p>
          <a:p>
            <a:r>
              <a:rPr lang="pt-BR" sz="2000" dirty="0" err="1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Ley</a:t>
            </a:r>
            <a:r>
              <a:rPr lang="pt-BR" sz="2000" dirty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 Nº </a:t>
            </a:r>
            <a:r>
              <a:rPr lang="pt-BR" sz="2000" dirty="0" smtClean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18.632. </a:t>
            </a:r>
            <a:r>
              <a:rPr lang="pt-BR" sz="2000" i="1" dirty="0" smtClean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Sistema </a:t>
            </a:r>
            <a:r>
              <a:rPr lang="pt-BR" sz="2000" i="1" dirty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Nacional de Bibliotecas </a:t>
            </a:r>
            <a:r>
              <a:rPr lang="pt-BR" sz="2000" i="1" dirty="0" smtClean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Públicas</a:t>
            </a:r>
            <a:endParaRPr lang="es-AR" sz="2000" i="1" dirty="0">
              <a:solidFill>
                <a:srgbClr val="222222"/>
              </a:solidFill>
              <a:latin typeface="Times New Roman"/>
              <a:ea typeface="Times New Roman"/>
              <a:cs typeface="Times New Roman"/>
            </a:endParaRPr>
          </a:p>
          <a:p>
            <a:endParaRPr lang="es-AR" sz="2000" dirty="0">
              <a:solidFill>
                <a:srgbClr val="222222"/>
              </a:solidFill>
              <a:latin typeface="Times New Roman"/>
              <a:ea typeface="Times New Roman"/>
              <a:cs typeface="Times New Roman"/>
            </a:endParaRPr>
          </a:p>
          <a:p>
            <a:r>
              <a:rPr lang="es-AR" sz="2000" b="1" dirty="0">
                <a:solidFill>
                  <a:schemeClr val="accent6"/>
                </a:solidFill>
                <a:latin typeface="Times New Roman"/>
                <a:ea typeface="Times New Roman"/>
                <a:cs typeface="Times New Roman"/>
              </a:rPr>
              <a:t>2010</a:t>
            </a:r>
          </a:p>
          <a:p>
            <a:r>
              <a:rPr lang="es-AR" sz="2000" dirty="0">
                <a:solidFill>
                  <a:srgbClr val="00B0F0"/>
                </a:solidFill>
                <a:latin typeface="Times New Roman"/>
                <a:ea typeface="Times New Roman"/>
                <a:cs typeface="Times New Roman"/>
              </a:rPr>
              <a:t>Programa </a:t>
            </a:r>
            <a:r>
              <a:rPr lang="es-AR" sz="2000" i="1" dirty="0" smtClean="0">
                <a:solidFill>
                  <a:srgbClr val="00B0F0"/>
                </a:solidFill>
                <a:latin typeface="Times New Roman"/>
                <a:ea typeface="Times New Roman"/>
                <a:cs typeface="Times New Roman"/>
              </a:rPr>
              <a:t>Maestros </a:t>
            </a:r>
            <a:r>
              <a:rPr lang="es-AR" sz="2000" i="1" dirty="0">
                <a:solidFill>
                  <a:srgbClr val="00B0F0"/>
                </a:solidFill>
                <a:latin typeface="Times New Roman"/>
                <a:ea typeface="Times New Roman"/>
                <a:cs typeface="Times New Roman"/>
              </a:rPr>
              <a:t>Comunitarios </a:t>
            </a:r>
            <a:r>
              <a:rPr lang="es-AR" sz="2000" dirty="0">
                <a:solidFill>
                  <a:srgbClr val="00B0F0"/>
                </a:solidFill>
                <a:latin typeface="Times New Roman"/>
                <a:ea typeface="Times New Roman"/>
                <a:cs typeface="Times New Roman"/>
              </a:rPr>
              <a:t>(2005) /  Programa </a:t>
            </a:r>
            <a:r>
              <a:rPr lang="es-AR" sz="2000" i="1" dirty="0" smtClean="0">
                <a:solidFill>
                  <a:srgbClr val="00B0F0"/>
                </a:solidFill>
                <a:latin typeface="Times New Roman"/>
                <a:ea typeface="Times New Roman"/>
                <a:cs typeface="Times New Roman"/>
              </a:rPr>
              <a:t>Aulas </a:t>
            </a:r>
            <a:r>
              <a:rPr lang="es-AR" sz="2000" i="1" dirty="0">
                <a:solidFill>
                  <a:srgbClr val="00B0F0"/>
                </a:solidFill>
                <a:latin typeface="Times New Roman"/>
                <a:ea typeface="Times New Roman"/>
                <a:cs typeface="Times New Roman"/>
              </a:rPr>
              <a:t>Comunitarias</a:t>
            </a:r>
          </a:p>
          <a:p>
            <a:r>
              <a:rPr lang="es-AR" sz="2000" i="1" dirty="0">
                <a:solidFill>
                  <a:srgbClr val="00B0F0"/>
                </a:solidFill>
                <a:latin typeface="Times New Roman"/>
                <a:ea typeface="Times New Roman"/>
                <a:cs typeface="Times New Roman"/>
              </a:rPr>
              <a:t>Profesor Orientador Bibliográfico </a:t>
            </a:r>
            <a:r>
              <a:rPr lang="es-AR" sz="2000" dirty="0">
                <a:solidFill>
                  <a:srgbClr val="00B0F0"/>
                </a:solidFill>
                <a:latin typeface="Times New Roman"/>
                <a:ea typeface="Times New Roman"/>
                <a:cs typeface="Times New Roman"/>
              </a:rPr>
              <a:t>(POB) 2006 </a:t>
            </a:r>
          </a:p>
          <a:p>
            <a:r>
              <a:rPr lang="es-AR" sz="2000" dirty="0">
                <a:solidFill>
                  <a:srgbClr val="00B0F0"/>
                </a:solidFill>
                <a:latin typeface="Times New Roman"/>
                <a:ea typeface="Times New Roman"/>
                <a:cs typeface="Times New Roman"/>
              </a:rPr>
              <a:t>Plan </a:t>
            </a:r>
            <a:r>
              <a:rPr lang="es-AR" sz="2000" i="1" dirty="0">
                <a:solidFill>
                  <a:srgbClr val="00B0F0"/>
                </a:solidFill>
                <a:latin typeface="Times New Roman"/>
                <a:ea typeface="Times New Roman"/>
                <a:cs typeface="Times New Roman"/>
              </a:rPr>
              <a:t>Fortalecimiento de </a:t>
            </a:r>
            <a:r>
              <a:rPr lang="es-AR" sz="2000" i="1" dirty="0" smtClean="0">
                <a:solidFill>
                  <a:srgbClr val="00B0F0"/>
                </a:solidFill>
                <a:latin typeface="Times New Roman"/>
                <a:ea typeface="Times New Roman"/>
                <a:cs typeface="Times New Roman"/>
              </a:rPr>
              <a:t>bibliotecas </a:t>
            </a:r>
            <a:r>
              <a:rPr lang="es-AR" sz="2000" dirty="0">
                <a:solidFill>
                  <a:srgbClr val="00B0F0"/>
                </a:solidFill>
                <a:latin typeface="Times New Roman"/>
                <a:ea typeface="Times New Roman"/>
                <a:cs typeface="Times New Roman"/>
              </a:rPr>
              <a:t>de ciclo básico de educación media</a:t>
            </a:r>
          </a:p>
          <a:p>
            <a:r>
              <a:rPr lang="es-AR" sz="2000" i="1" dirty="0">
                <a:solidFill>
                  <a:srgbClr val="00B0F0"/>
                </a:solidFill>
                <a:latin typeface="Times New Roman"/>
                <a:ea typeface="Times New Roman"/>
                <a:cs typeface="Times New Roman"/>
              </a:rPr>
              <a:t>Red de bibliotecólogos </a:t>
            </a:r>
            <a:r>
              <a:rPr lang="es-AR" sz="2000" dirty="0">
                <a:solidFill>
                  <a:srgbClr val="00B0F0"/>
                </a:solidFill>
                <a:latin typeface="Times New Roman"/>
                <a:ea typeface="Times New Roman"/>
                <a:cs typeface="Times New Roman"/>
              </a:rPr>
              <a:t>de UTU</a:t>
            </a:r>
          </a:p>
          <a:p>
            <a:r>
              <a:rPr lang="es-AR" sz="2000" b="1" i="1" dirty="0">
                <a:solidFill>
                  <a:srgbClr val="00B0F0"/>
                </a:solidFill>
                <a:latin typeface="Times New Roman"/>
                <a:ea typeface="Times New Roman"/>
                <a:cs typeface="Times New Roman"/>
              </a:rPr>
              <a:t>Plan Nacional de Lectura </a:t>
            </a:r>
            <a:r>
              <a:rPr lang="es-AR" sz="2000" b="1" dirty="0">
                <a:solidFill>
                  <a:srgbClr val="00B0F0"/>
                </a:solidFill>
                <a:latin typeface="Times New Roman"/>
                <a:ea typeface="Times New Roman"/>
                <a:cs typeface="Times New Roman"/>
              </a:rPr>
              <a:t>(MEC)</a:t>
            </a:r>
          </a:p>
          <a:p>
            <a:r>
              <a:rPr lang="es-AR" sz="2000" i="1" dirty="0">
                <a:solidFill>
                  <a:srgbClr val="00B0F0"/>
                </a:solidFill>
                <a:latin typeface="Times New Roman"/>
                <a:ea typeface="Times New Roman"/>
                <a:cs typeface="Times New Roman"/>
              </a:rPr>
              <a:t>Centros MEC </a:t>
            </a:r>
          </a:p>
          <a:p>
            <a:r>
              <a:rPr lang="es-AR" sz="2000" dirty="0" smtClean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Comienza </a:t>
            </a:r>
            <a:r>
              <a:rPr lang="es-AR" sz="2000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a instrumentarse el </a:t>
            </a:r>
            <a:r>
              <a:rPr lang="es-AR" sz="2000" i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Programa </a:t>
            </a:r>
            <a:r>
              <a:rPr lang="es-AR" sz="2000" i="1" dirty="0" smtClean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Políticas </a:t>
            </a:r>
            <a:r>
              <a:rPr lang="es-AR" sz="2000" i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Ling</a:t>
            </a:r>
            <a:r>
              <a:rPr lang="es-AR" sz="2000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üísticas de la ANEP.</a:t>
            </a:r>
          </a:p>
          <a:p>
            <a:r>
              <a:rPr lang="es-AR" sz="2000" i="1" dirty="0" smtClean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Programa </a:t>
            </a:r>
            <a:r>
              <a:rPr lang="es-AR" sz="2000" i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de Lectura y Escritura en Español </a:t>
            </a:r>
            <a:r>
              <a:rPr lang="es-AR" sz="2000" dirty="0" smtClean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(ANEP - </a:t>
            </a:r>
            <a:r>
              <a:rPr lang="es-AR" sz="2000" dirty="0" err="1" smtClean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ProLEE</a:t>
            </a:r>
            <a:r>
              <a:rPr lang="es-AR" sz="2000" dirty="0" smtClean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)</a:t>
            </a:r>
          </a:p>
          <a:p>
            <a:r>
              <a:rPr lang="es-AR" sz="2000" i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Programa Lectura y Escritura Académicas – </a:t>
            </a:r>
            <a:r>
              <a:rPr lang="es-AR" sz="2000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LEA (</a:t>
            </a:r>
            <a:r>
              <a:rPr lang="es-AR" sz="2000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Udelar</a:t>
            </a:r>
            <a:r>
              <a:rPr lang="es-AR" sz="2000" dirty="0" smtClean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)</a:t>
            </a:r>
            <a:endParaRPr lang="es-AR" sz="2000" dirty="0">
              <a:solidFill>
                <a:srgbClr val="7030A0"/>
              </a:solidFill>
              <a:latin typeface="Times New Roman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32797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36D9A-6A88-40FC-AF1E-E081E0AE472A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28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586735" y="692696"/>
            <a:ext cx="7920880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sz="2000" b="1" dirty="0">
                <a:solidFill>
                  <a:schemeClr val="accent6"/>
                </a:solidFill>
                <a:latin typeface="Times New Roman"/>
                <a:ea typeface="Times New Roman"/>
                <a:cs typeface="Times New Roman"/>
              </a:rPr>
              <a:t>2015</a:t>
            </a:r>
          </a:p>
          <a:p>
            <a:r>
              <a:rPr lang="es-AR" sz="2000" dirty="0">
                <a:solidFill>
                  <a:srgbClr val="00B0F0"/>
                </a:solidFill>
                <a:latin typeface="Times New Roman"/>
                <a:ea typeface="Times New Roman"/>
                <a:cs typeface="Times New Roman"/>
              </a:rPr>
              <a:t>Programa </a:t>
            </a:r>
            <a:r>
              <a:rPr lang="es-AR" sz="2000" i="1" dirty="0" smtClean="0">
                <a:solidFill>
                  <a:srgbClr val="00B0F0"/>
                </a:solidFill>
                <a:latin typeface="Times New Roman"/>
                <a:ea typeface="Times New Roman"/>
                <a:cs typeface="Times New Roman"/>
              </a:rPr>
              <a:t>Maestros </a:t>
            </a:r>
            <a:r>
              <a:rPr lang="es-AR" sz="2000" i="1" dirty="0">
                <a:solidFill>
                  <a:srgbClr val="00B0F0"/>
                </a:solidFill>
                <a:latin typeface="Times New Roman"/>
                <a:ea typeface="Times New Roman"/>
                <a:cs typeface="Times New Roman"/>
              </a:rPr>
              <a:t>Comunitarios </a:t>
            </a:r>
            <a:r>
              <a:rPr lang="es-AR" sz="2000" dirty="0">
                <a:solidFill>
                  <a:srgbClr val="00B0F0"/>
                </a:solidFill>
                <a:latin typeface="Times New Roman"/>
                <a:ea typeface="Times New Roman"/>
                <a:cs typeface="Times New Roman"/>
              </a:rPr>
              <a:t>(2005) /  </a:t>
            </a:r>
            <a:r>
              <a:rPr lang="es-AR" sz="2000" dirty="0" smtClean="0">
                <a:solidFill>
                  <a:srgbClr val="00B0F0"/>
                </a:solidFill>
                <a:latin typeface="Times New Roman"/>
                <a:ea typeface="Times New Roman"/>
                <a:cs typeface="Times New Roman"/>
              </a:rPr>
              <a:t>Programa </a:t>
            </a:r>
            <a:r>
              <a:rPr lang="es-AR" sz="2000" i="1" dirty="0">
                <a:solidFill>
                  <a:srgbClr val="00B0F0"/>
                </a:solidFill>
                <a:latin typeface="Times New Roman"/>
                <a:ea typeface="Times New Roman"/>
                <a:cs typeface="Times New Roman"/>
              </a:rPr>
              <a:t>Aulas Comunitarias</a:t>
            </a:r>
          </a:p>
          <a:p>
            <a:r>
              <a:rPr lang="es-AR" sz="2000" i="1" dirty="0">
                <a:solidFill>
                  <a:srgbClr val="00B0F0"/>
                </a:solidFill>
                <a:latin typeface="Times New Roman"/>
                <a:ea typeface="Times New Roman"/>
                <a:cs typeface="Times New Roman"/>
              </a:rPr>
              <a:t>Profesor Orientador Bibli</a:t>
            </a:r>
            <a:r>
              <a:rPr lang="es-AR" sz="2000" dirty="0">
                <a:solidFill>
                  <a:srgbClr val="00B0F0"/>
                </a:solidFill>
                <a:latin typeface="Times New Roman"/>
                <a:ea typeface="Times New Roman"/>
                <a:cs typeface="Times New Roman"/>
              </a:rPr>
              <a:t>ográfico </a:t>
            </a:r>
            <a:r>
              <a:rPr lang="es-AR" sz="2000" dirty="0" smtClean="0">
                <a:solidFill>
                  <a:srgbClr val="00B0F0"/>
                </a:solidFill>
                <a:latin typeface="Times New Roman"/>
                <a:ea typeface="Times New Roman"/>
                <a:cs typeface="Times New Roman"/>
              </a:rPr>
              <a:t>– (Proyecto </a:t>
            </a:r>
            <a:r>
              <a:rPr lang="es-AR" sz="2000" i="1" dirty="0">
                <a:solidFill>
                  <a:srgbClr val="00B0F0"/>
                </a:solidFill>
                <a:latin typeface="Times New Roman"/>
                <a:ea typeface="Times New Roman"/>
                <a:cs typeface="Times New Roman"/>
              </a:rPr>
              <a:t>Aquí se </a:t>
            </a:r>
            <a:r>
              <a:rPr lang="es-AR" sz="2000" i="1" dirty="0" smtClean="0">
                <a:solidFill>
                  <a:srgbClr val="00B0F0"/>
                </a:solidFill>
                <a:latin typeface="Times New Roman"/>
                <a:ea typeface="Times New Roman"/>
                <a:cs typeface="Times New Roman"/>
              </a:rPr>
              <a:t>lee – CES)</a:t>
            </a:r>
            <a:endParaRPr lang="es-AR" sz="2000" i="1" dirty="0">
              <a:solidFill>
                <a:srgbClr val="00B0F0"/>
              </a:solidFill>
              <a:latin typeface="Times New Roman"/>
              <a:ea typeface="Times New Roman"/>
              <a:cs typeface="Times New Roman"/>
            </a:endParaRPr>
          </a:p>
          <a:p>
            <a:r>
              <a:rPr lang="es-AR" sz="2000" dirty="0">
                <a:solidFill>
                  <a:srgbClr val="00B0F0"/>
                </a:solidFill>
                <a:latin typeface="Times New Roman"/>
                <a:ea typeface="Times New Roman"/>
                <a:cs typeface="Times New Roman"/>
              </a:rPr>
              <a:t>Plan </a:t>
            </a:r>
            <a:r>
              <a:rPr lang="es-AR" sz="2000" i="1" dirty="0">
                <a:solidFill>
                  <a:srgbClr val="00B0F0"/>
                </a:solidFill>
                <a:latin typeface="Times New Roman"/>
                <a:ea typeface="Times New Roman"/>
                <a:cs typeface="Times New Roman"/>
              </a:rPr>
              <a:t>Fortalecimiento de </a:t>
            </a:r>
            <a:r>
              <a:rPr lang="es-AR" sz="2000" i="1" dirty="0" smtClean="0">
                <a:solidFill>
                  <a:srgbClr val="00B0F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s-AR" sz="2000" i="1" dirty="0">
                <a:solidFill>
                  <a:srgbClr val="00B0F0"/>
                </a:solidFill>
                <a:latin typeface="Times New Roman"/>
                <a:ea typeface="Times New Roman"/>
                <a:cs typeface="Times New Roman"/>
              </a:rPr>
              <a:t>bibliotecas </a:t>
            </a:r>
            <a:r>
              <a:rPr lang="es-AR" sz="2000" dirty="0">
                <a:solidFill>
                  <a:srgbClr val="00B0F0"/>
                </a:solidFill>
                <a:latin typeface="Times New Roman"/>
                <a:ea typeface="Times New Roman"/>
                <a:cs typeface="Times New Roman"/>
              </a:rPr>
              <a:t>de ciclo básico de educación media</a:t>
            </a:r>
          </a:p>
          <a:p>
            <a:r>
              <a:rPr lang="es-AR" sz="2000" i="1" dirty="0">
                <a:solidFill>
                  <a:srgbClr val="00B0F0"/>
                </a:solidFill>
                <a:latin typeface="Times New Roman"/>
                <a:ea typeface="Times New Roman"/>
                <a:cs typeface="Times New Roman"/>
              </a:rPr>
              <a:t>Red de bibliotecólogos </a:t>
            </a:r>
            <a:r>
              <a:rPr lang="es-AR" sz="2000" dirty="0" smtClean="0">
                <a:solidFill>
                  <a:srgbClr val="00B0F0"/>
                </a:solidFill>
                <a:latin typeface="Times New Roman"/>
                <a:ea typeface="Times New Roman"/>
                <a:cs typeface="Times New Roman"/>
              </a:rPr>
              <a:t> (UTU)</a:t>
            </a:r>
            <a:endParaRPr lang="es-AR" sz="2000" dirty="0">
              <a:solidFill>
                <a:srgbClr val="00B0F0"/>
              </a:solidFill>
              <a:latin typeface="Times New Roman"/>
              <a:ea typeface="Times New Roman"/>
              <a:cs typeface="Times New Roman"/>
            </a:endParaRPr>
          </a:p>
          <a:p>
            <a:r>
              <a:rPr lang="es-AR" sz="2000" b="1" i="1" dirty="0">
                <a:solidFill>
                  <a:srgbClr val="00B0F0"/>
                </a:solidFill>
                <a:latin typeface="Times New Roman"/>
                <a:ea typeface="Times New Roman"/>
                <a:cs typeface="Times New Roman"/>
              </a:rPr>
              <a:t>Plan Nacional de Lectura </a:t>
            </a:r>
            <a:r>
              <a:rPr lang="es-AR" sz="2000" b="1" dirty="0">
                <a:solidFill>
                  <a:srgbClr val="00B0F0"/>
                </a:solidFill>
                <a:latin typeface="Times New Roman"/>
                <a:ea typeface="Times New Roman"/>
                <a:cs typeface="Times New Roman"/>
              </a:rPr>
              <a:t>(MEC)</a:t>
            </a:r>
          </a:p>
          <a:p>
            <a:r>
              <a:rPr lang="es-AR" sz="2000" i="1" dirty="0">
                <a:solidFill>
                  <a:srgbClr val="00B0F0"/>
                </a:solidFill>
                <a:latin typeface="Times New Roman"/>
                <a:ea typeface="Times New Roman"/>
                <a:cs typeface="Times New Roman"/>
              </a:rPr>
              <a:t>Centros MEC</a:t>
            </a:r>
          </a:p>
          <a:p>
            <a:r>
              <a:rPr lang="es-AR" sz="2000" dirty="0" smtClean="0">
                <a:solidFill>
                  <a:srgbClr val="00B050"/>
                </a:solidFill>
                <a:latin typeface="Times New Roman"/>
                <a:ea typeface="Times New Roman"/>
                <a:cs typeface="Times New Roman"/>
              </a:rPr>
              <a:t>Se </a:t>
            </a:r>
            <a:r>
              <a:rPr lang="es-AR" sz="2000" dirty="0">
                <a:solidFill>
                  <a:srgbClr val="00B050"/>
                </a:solidFill>
                <a:latin typeface="Times New Roman"/>
                <a:ea typeface="Times New Roman"/>
                <a:cs typeface="Times New Roman"/>
              </a:rPr>
              <a:t>consolida el Programa de Políticas </a:t>
            </a:r>
            <a:r>
              <a:rPr lang="es-AR" sz="2000" dirty="0" smtClean="0">
                <a:solidFill>
                  <a:srgbClr val="00B050"/>
                </a:solidFill>
                <a:latin typeface="Times New Roman"/>
                <a:ea typeface="Times New Roman"/>
                <a:cs typeface="Times New Roman"/>
              </a:rPr>
              <a:t>Lingüísticas de </a:t>
            </a:r>
            <a:r>
              <a:rPr lang="es-AR" sz="2000" dirty="0">
                <a:solidFill>
                  <a:srgbClr val="00B050"/>
                </a:solidFill>
                <a:latin typeface="Times New Roman"/>
                <a:ea typeface="Times New Roman"/>
                <a:cs typeface="Times New Roman"/>
              </a:rPr>
              <a:t>la ANEP y se transforma en una </a:t>
            </a:r>
            <a:r>
              <a:rPr lang="es-AR" sz="2000" i="1" dirty="0">
                <a:solidFill>
                  <a:srgbClr val="00B050"/>
                </a:solidFill>
                <a:latin typeface="Times New Roman"/>
                <a:ea typeface="Times New Roman"/>
                <a:cs typeface="Times New Roman"/>
              </a:rPr>
              <a:t>Dirección sectorial de Políticas Lingüísticas</a:t>
            </a:r>
          </a:p>
          <a:p>
            <a:r>
              <a:rPr lang="es-AR" sz="2000" i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Programa de Lectura y Escritura en Esp</a:t>
            </a:r>
            <a:r>
              <a:rPr lang="es-AR" sz="2000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añol (</a:t>
            </a:r>
            <a:r>
              <a:rPr lang="es-AR" sz="2000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ProLEE</a:t>
            </a:r>
            <a:r>
              <a:rPr lang="es-AR" sz="2000" dirty="0" smtClean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)</a:t>
            </a:r>
          </a:p>
          <a:p>
            <a:r>
              <a:rPr lang="es-AR" sz="2000" i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Programa Lectura y Escritura Académicas </a:t>
            </a:r>
            <a:r>
              <a:rPr lang="es-AR" sz="2000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– </a:t>
            </a:r>
            <a:r>
              <a:rPr lang="es-AR" sz="2000" dirty="0" smtClean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(LEA - </a:t>
            </a:r>
            <a:r>
              <a:rPr lang="es-AR" sz="2000" dirty="0" err="1" smtClean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Udelar</a:t>
            </a:r>
            <a:r>
              <a:rPr lang="es-AR" sz="2000" dirty="0" smtClean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)</a:t>
            </a:r>
          </a:p>
          <a:p>
            <a:endParaRPr lang="es-AR" sz="2000" dirty="0">
              <a:solidFill>
                <a:srgbClr val="222222"/>
              </a:solidFill>
              <a:latin typeface="Times New Roman"/>
              <a:ea typeface="Times New Roman"/>
              <a:cs typeface="Times New Roman"/>
            </a:endParaRPr>
          </a:p>
          <a:p>
            <a:r>
              <a:rPr lang="es-AR" sz="2000" b="1" dirty="0">
                <a:solidFill>
                  <a:schemeClr val="accent6"/>
                </a:solidFill>
                <a:latin typeface="Times New Roman"/>
                <a:ea typeface="Times New Roman"/>
                <a:cs typeface="Times New Roman"/>
              </a:rPr>
              <a:t>2020</a:t>
            </a:r>
          </a:p>
          <a:p>
            <a:r>
              <a:rPr lang="es-AR" sz="2000" dirty="0">
                <a:solidFill>
                  <a:srgbClr val="00B0F0"/>
                </a:solidFill>
                <a:latin typeface="Times New Roman"/>
                <a:ea typeface="Times New Roman"/>
                <a:cs typeface="Times New Roman"/>
              </a:rPr>
              <a:t>Programa </a:t>
            </a:r>
            <a:r>
              <a:rPr lang="es-AR" sz="2000" i="1" dirty="0" smtClean="0">
                <a:solidFill>
                  <a:srgbClr val="00B0F0"/>
                </a:solidFill>
                <a:latin typeface="Times New Roman"/>
                <a:ea typeface="Times New Roman"/>
                <a:cs typeface="Times New Roman"/>
              </a:rPr>
              <a:t>Maestros </a:t>
            </a:r>
            <a:r>
              <a:rPr lang="es-AR" sz="2000" i="1" dirty="0">
                <a:solidFill>
                  <a:srgbClr val="00B0F0"/>
                </a:solidFill>
                <a:latin typeface="Times New Roman"/>
                <a:ea typeface="Times New Roman"/>
                <a:cs typeface="Times New Roman"/>
              </a:rPr>
              <a:t>Comunitarios </a:t>
            </a:r>
            <a:r>
              <a:rPr lang="es-AR" sz="2000" dirty="0">
                <a:solidFill>
                  <a:srgbClr val="00B0F0"/>
                </a:solidFill>
                <a:latin typeface="Times New Roman"/>
                <a:ea typeface="Times New Roman"/>
                <a:cs typeface="Times New Roman"/>
              </a:rPr>
              <a:t>(2005)</a:t>
            </a:r>
          </a:p>
          <a:p>
            <a:r>
              <a:rPr lang="es-AR" sz="2000" i="1" dirty="0">
                <a:solidFill>
                  <a:srgbClr val="00B0F0"/>
                </a:solidFill>
                <a:latin typeface="Times New Roman"/>
                <a:ea typeface="Times New Roman"/>
                <a:cs typeface="Times New Roman"/>
              </a:rPr>
              <a:t>Profesor Orientador Bibliográfico </a:t>
            </a:r>
            <a:r>
              <a:rPr lang="es-AR" sz="2000" dirty="0" smtClean="0">
                <a:solidFill>
                  <a:srgbClr val="00B0F0"/>
                </a:solidFill>
                <a:latin typeface="Times New Roman"/>
                <a:ea typeface="Times New Roman"/>
                <a:cs typeface="Times New Roman"/>
              </a:rPr>
              <a:t>– (Proyecto </a:t>
            </a:r>
            <a:r>
              <a:rPr lang="es-AR" sz="2000" i="1" dirty="0">
                <a:solidFill>
                  <a:srgbClr val="00B0F0"/>
                </a:solidFill>
                <a:latin typeface="Times New Roman"/>
                <a:ea typeface="Times New Roman"/>
                <a:cs typeface="Times New Roman"/>
              </a:rPr>
              <a:t>Aquí se </a:t>
            </a:r>
            <a:r>
              <a:rPr lang="es-AR" sz="2000" i="1" dirty="0" smtClean="0">
                <a:solidFill>
                  <a:srgbClr val="00B0F0"/>
                </a:solidFill>
                <a:latin typeface="Times New Roman"/>
                <a:ea typeface="Times New Roman"/>
                <a:cs typeface="Times New Roman"/>
              </a:rPr>
              <a:t>lee – DGES)</a:t>
            </a:r>
            <a:endParaRPr lang="es-AR" sz="2000" i="1" dirty="0">
              <a:solidFill>
                <a:srgbClr val="00B0F0"/>
              </a:solidFill>
              <a:latin typeface="Times New Roman"/>
              <a:ea typeface="Times New Roman"/>
              <a:cs typeface="Times New Roman"/>
            </a:endParaRPr>
          </a:p>
          <a:p>
            <a:r>
              <a:rPr lang="es-AR" sz="2000" b="1" i="1" dirty="0">
                <a:solidFill>
                  <a:srgbClr val="00B050"/>
                </a:solidFill>
                <a:latin typeface="Times New Roman"/>
                <a:ea typeface="Times New Roman"/>
                <a:cs typeface="Times New Roman"/>
              </a:rPr>
              <a:t>Programa de Lectura y educación lingüística </a:t>
            </a:r>
            <a:r>
              <a:rPr lang="es-AR" sz="2000" b="1" dirty="0">
                <a:solidFill>
                  <a:srgbClr val="00B050"/>
                </a:solidFill>
                <a:latin typeface="Times New Roman"/>
                <a:ea typeface="Times New Roman"/>
                <a:cs typeface="Times New Roman"/>
              </a:rPr>
              <a:t>(MEC)</a:t>
            </a:r>
          </a:p>
          <a:p>
            <a:r>
              <a:rPr lang="es-AR" sz="2000" i="1" dirty="0" smtClean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Dirección de </a:t>
            </a:r>
            <a:r>
              <a:rPr lang="es-AR" sz="2000" i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Políticas </a:t>
            </a:r>
            <a:r>
              <a:rPr lang="es-AR" sz="2000" i="1" dirty="0" smtClean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Lingüísticas (ANEP)</a:t>
            </a:r>
            <a:endParaRPr lang="es-AR" sz="2000" i="1" dirty="0">
              <a:solidFill>
                <a:srgbClr val="7030A0"/>
              </a:solidFill>
              <a:latin typeface="Times New Roman"/>
              <a:ea typeface="Times New Roman"/>
              <a:cs typeface="Times New Roman"/>
            </a:endParaRPr>
          </a:p>
          <a:p>
            <a:r>
              <a:rPr lang="es-AR" sz="2000" i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Programa de Lectura y Escritura en </a:t>
            </a:r>
            <a:r>
              <a:rPr lang="es-AR" sz="2000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Español </a:t>
            </a:r>
            <a:r>
              <a:rPr lang="es-AR" sz="2000" dirty="0" smtClean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(ANEP - </a:t>
            </a:r>
            <a:r>
              <a:rPr lang="es-AR" sz="2000" dirty="0" err="1" smtClean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ProLEE</a:t>
            </a:r>
            <a:r>
              <a:rPr lang="es-AR" sz="2000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) </a:t>
            </a:r>
            <a:endParaRPr lang="es-AR" sz="2000" dirty="0" smtClean="0">
              <a:solidFill>
                <a:srgbClr val="7030A0"/>
              </a:solidFill>
              <a:latin typeface="Times New Roman"/>
              <a:ea typeface="Times New Roman"/>
              <a:cs typeface="Times New Roman"/>
            </a:endParaRPr>
          </a:p>
          <a:p>
            <a:r>
              <a:rPr lang="es-AR" sz="2000" i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Programa Lectura y Escritura Académicas </a:t>
            </a:r>
            <a:r>
              <a:rPr lang="es-AR" sz="2000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– </a:t>
            </a:r>
            <a:r>
              <a:rPr lang="es-AR" sz="2000" dirty="0" smtClean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(LEA - </a:t>
            </a:r>
            <a:r>
              <a:rPr lang="es-AR" sz="2000" dirty="0" err="1" smtClean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Udelar</a:t>
            </a:r>
            <a:r>
              <a:rPr lang="es-AR" sz="2000" dirty="0" smtClean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404659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3DD8B-7F91-4DFD-865E-C4082F33A623}" type="slidenum">
              <a:rPr lang="es-UY" smtClean="0"/>
              <a:pPr/>
              <a:t>29</a:t>
            </a:fld>
            <a:endParaRPr lang="es-UY"/>
          </a:p>
        </p:txBody>
      </p:sp>
      <p:sp>
        <p:nvSpPr>
          <p:cNvPr id="4" name="3 Rectángulo"/>
          <p:cNvSpPr/>
          <p:nvPr/>
        </p:nvSpPr>
        <p:spPr>
          <a:xfrm>
            <a:off x="733872" y="2276872"/>
            <a:ext cx="770485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AR" sz="2400" spc="-1" dirty="0">
                <a:latin typeface="Book Antiqua" panose="02040602050305030304" pitchFamily="18" charset="0"/>
              </a:rPr>
              <a:t>«La construcción de un conjunto de posturas con respecto a la cultura es fruto de una </a:t>
            </a:r>
            <a:r>
              <a:rPr lang="es-AR" sz="2400" b="1" spc="-1" dirty="0">
                <a:latin typeface="Book Antiqua" panose="02040602050305030304" pitchFamily="18" charset="0"/>
              </a:rPr>
              <a:t>lenta familiarización</a:t>
            </a:r>
            <a:r>
              <a:rPr lang="es-AR" sz="2400" spc="-1" dirty="0">
                <a:latin typeface="Book Antiqua" panose="02040602050305030304" pitchFamily="18" charset="0"/>
              </a:rPr>
              <a:t> con diversos </a:t>
            </a:r>
            <a:r>
              <a:rPr lang="es-AR" sz="2400" b="1" spc="-1" dirty="0">
                <a:latin typeface="Book Antiqua" panose="02040602050305030304" pitchFamily="18" charset="0"/>
              </a:rPr>
              <a:t>objetos, actores y prácticas</a:t>
            </a:r>
            <a:r>
              <a:rPr lang="es-AR" sz="2400" spc="-1" dirty="0">
                <a:latin typeface="Book Antiqua" panose="02040602050305030304" pitchFamily="18" charset="0"/>
              </a:rPr>
              <a:t> que la ponen en juego; esta familiarización no puede sino darse </a:t>
            </a:r>
            <a:r>
              <a:rPr lang="es-AR" sz="2400" b="1" spc="-1" dirty="0">
                <a:latin typeface="Book Antiqua" panose="02040602050305030304" pitchFamily="18" charset="0"/>
              </a:rPr>
              <a:t>en el marco de las prácticas culturales propias del grupo familiar y social de pertenencia</a:t>
            </a:r>
            <a:r>
              <a:rPr lang="es-AR" sz="2400" spc="-1" dirty="0">
                <a:latin typeface="Book Antiqua" panose="02040602050305030304" pitchFamily="18" charset="0"/>
              </a:rPr>
              <a:t>» </a:t>
            </a:r>
          </a:p>
          <a:p>
            <a:pPr algn="r"/>
            <a:r>
              <a:rPr lang="es-AR" sz="2400" spc="-1" dirty="0">
                <a:latin typeface="Book Antiqua" panose="02040602050305030304" pitchFamily="18" charset="0"/>
              </a:rPr>
              <a:t>(</a:t>
            </a:r>
            <a:r>
              <a:rPr lang="es-AR" sz="2400" spc="-1" dirty="0" err="1">
                <a:latin typeface="Book Antiqua" panose="02040602050305030304" pitchFamily="18" charset="0"/>
              </a:rPr>
              <a:t>Bordieu-Passeron</a:t>
            </a:r>
            <a:r>
              <a:rPr lang="es-AR" sz="2400" spc="-1" dirty="0">
                <a:latin typeface="Book Antiqua" panose="02040602050305030304" pitchFamily="18" charset="0"/>
              </a:rPr>
              <a:t>, 1977)</a:t>
            </a:r>
            <a:r>
              <a:rPr lang="es-AR" sz="2800" dirty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.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1691680" y="1124744"/>
            <a:ext cx="58671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2400" spc="-1" dirty="0" smtClean="0">
                <a:latin typeface="Book Antiqua" panose="02040602050305030304" pitchFamily="18" charset="0"/>
              </a:rPr>
              <a:t>Acciones: planes</a:t>
            </a:r>
            <a:r>
              <a:rPr lang="es-AR" sz="2400" spc="-1" dirty="0">
                <a:latin typeface="Book Antiqua" panose="02040602050305030304" pitchFamily="18" charset="0"/>
              </a:rPr>
              <a:t>, programas, </a:t>
            </a:r>
            <a:r>
              <a:rPr lang="es-AR" sz="2400" spc="-1" dirty="0" smtClean="0">
                <a:latin typeface="Book Antiqua" panose="02040602050305030304" pitchFamily="18" charset="0"/>
              </a:rPr>
              <a:t>proyectos…</a:t>
            </a:r>
            <a:endParaRPr lang="es-AR" sz="2400" spc="-1" dirty="0">
              <a:latin typeface="Book Antiqua" panose="02040602050305030304" pitchFamily="18" charset="0"/>
            </a:endParaRPr>
          </a:p>
        </p:txBody>
      </p:sp>
      <p:pic>
        <p:nvPicPr>
          <p:cNvPr id="5" name="Picture 2" descr="Acuarela Azul Y Sin Fisuras Patrón De Rayas De Color Amarillo Fotos,  retratos, imágenes y fotografía de archivo libres de derecho. Image 6501405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965" r="-4489" b="44024"/>
          <a:stretch/>
        </p:blipFill>
        <p:spPr bwMode="auto">
          <a:xfrm>
            <a:off x="1682132" y="1556792"/>
            <a:ext cx="6058219" cy="122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8910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2 Marcador de contenido"/>
          <p:cNvSpPr txBox="1">
            <a:spLocks/>
          </p:cNvSpPr>
          <p:nvPr/>
        </p:nvSpPr>
        <p:spPr bwMode="auto">
          <a:xfrm>
            <a:off x="455113" y="1772816"/>
            <a:ext cx="8229600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indent="265113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0" fontAlgn="base" hangingPunct="0">
              <a:lnSpc>
                <a:spcPct val="150000"/>
              </a:lnSpc>
              <a:spcAft>
                <a:spcPct val="0"/>
              </a:spcAft>
              <a:buFontTx/>
              <a:buNone/>
            </a:pPr>
            <a:r>
              <a:rPr lang="es-UY" altLang="es-UY" sz="2000" spc="-1" dirty="0">
                <a:latin typeface="Book Antiqua" panose="02040602050305030304" pitchFamily="18" charset="0"/>
              </a:rPr>
              <a:t>Concebimos a la lectura, en primer lugar, como una </a:t>
            </a:r>
            <a:r>
              <a:rPr lang="es-UY" altLang="es-UY" sz="2000" b="1" spc="-1" dirty="0">
                <a:latin typeface="Book Antiqua" panose="02040602050305030304" pitchFamily="18" charset="0"/>
              </a:rPr>
              <a:t>práctica social y cultural</a:t>
            </a:r>
            <a:r>
              <a:rPr lang="es-UY" altLang="es-UY" sz="2000" spc="-1" dirty="0">
                <a:latin typeface="Book Antiqua" panose="02040602050305030304" pitchFamily="18" charset="0"/>
              </a:rPr>
              <a:t>, como una </a:t>
            </a:r>
            <a:r>
              <a:rPr lang="es-UY" altLang="es-UY" sz="2000" b="1" spc="-1" dirty="0">
                <a:latin typeface="Book Antiqua" panose="02040602050305030304" pitchFamily="18" charset="0"/>
              </a:rPr>
              <a:t>actividad inteligente </a:t>
            </a:r>
            <a:r>
              <a:rPr lang="es-UY" altLang="es-UY" sz="2000" spc="-1" dirty="0">
                <a:latin typeface="Book Antiqua" panose="02040602050305030304" pitchFamily="18" charset="0"/>
              </a:rPr>
              <a:t>que involucra las habilidades psicológicas superiores y que incluye la participación de los diferentes </a:t>
            </a:r>
            <a:r>
              <a:rPr lang="es-UY" altLang="es-UY" sz="2000" b="1" spc="-1" dirty="0">
                <a:latin typeface="Book Antiqua" panose="02040602050305030304" pitchFamily="18" charset="0"/>
              </a:rPr>
              <a:t>niveles lingüísticos</a:t>
            </a:r>
            <a:r>
              <a:rPr lang="es-UY" altLang="es-UY" sz="2000" spc="-1" dirty="0">
                <a:latin typeface="Book Antiqua" panose="02040602050305030304" pitchFamily="18" charset="0"/>
              </a:rPr>
              <a:t> así como del </a:t>
            </a:r>
            <a:r>
              <a:rPr lang="es-UY" altLang="es-UY" sz="2000" b="1" spc="-1" dirty="0">
                <a:latin typeface="Book Antiqua" panose="02040602050305030304" pitchFamily="18" charset="0"/>
              </a:rPr>
              <a:t>conocimiento del mundo </a:t>
            </a:r>
            <a:r>
              <a:rPr lang="es-UY" altLang="es-UY" sz="2000" spc="-1" dirty="0">
                <a:latin typeface="Book Antiqua" panose="02040602050305030304" pitchFamily="18" charset="0"/>
              </a:rPr>
              <a:t>que el lector posee. Implica </a:t>
            </a:r>
            <a:r>
              <a:rPr lang="es-UY" altLang="es-UY" sz="2000" b="1" spc="-1" dirty="0">
                <a:latin typeface="Book Antiqua" panose="02040602050305030304" pitchFamily="18" charset="0"/>
              </a:rPr>
              <a:t>aspectos discursivos </a:t>
            </a:r>
            <a:r>
              <a:rPr lang="es-UY" altLang="es-UY" sz="2000" spc="-1" dirty="0">
                <a:latin typeface="Book Antiqua" panose="02040602050305030304" pitchFamily="18" charset="0"/>
              </a:rPr>
              <a:t>y consta a su vez, desde nuestra perspectiva, de </a:t>
            </a:r>
            <a:r>
              <a:rPr lang="es-UY" altLang="es-UY" sz="2000" b="1" spc="-1" dirty="0">
                <a:latin typeface="Book Antiqua" panose="02040602050305030304" pitchFamily="18" charset="0"/>
              </a:rPr>
              <a:t>cinco componentes indisociables</a:t>
            </a:r>
            <a:r>
              <a:rPr lang="es-UY" altLang="es-UY" sz="2000" spc="-1" dirty="0">
                <a:latin typeface="Book Antiqua" panose="02040602050305030304" pitchFamily="18" charset="0"/>
              </a:rPr>
              <a:t>: </a:t>
            </a:r>
            <a:r>
              <a:rPr lang="es-ES" altLang="es-UY" sz="2000" spc="-1" dirty="0">
                <a:latin typeface="Book Antiqua" panose="02040602050305030304" pitchFamily="18" charset="0"/>
              </a:rPr>
              <a:t>el comportamiento lector, el conocimiento del sistema de escritura, la comprensión textual, el conocimiento lingüístico y el conocimiento </a:t>
            </a:r>
            <a:r>
              <a:rPr lang="es-ES" altLang="es-UY" sz="2000" spc="-1" dirty="0" smtClean="0">
                <a:latin typeface="Book Antiqua" panose="02040602050305030304" pitchFamily="18" charset="0"/>
              </a:rPr>
              <a:t>discursivo… (ANEP-PROLEE, 2016)</a:t>
            </a:r>
            <a:endParaRPr lang="es-UY" altLang="es-UY" sz="2000" spc="-1" dirty="0">
              <a:latin typeface="Book Antiqua" panose="02040602050305030304" pitchFamily="18" charset="0"/>
            </a:endParaRPr>
          </a:p>
          <a:p>
            <a:pPr algn="just" eaLnBrk="0" fontAlgn="base" hangingPunct="0">
              <a:lnSpc>
                <a:spcPct val="150000"/>
              </a:lnSpc>
              <a:spcAft>
                <a:spcPct val="0"/>
              </a:spcAft>
              <a:buFontTx/>
              <a:buNone/>
            </a:pPr>
            <a:endParaRPr lang="es-UY" altLang="es-UY" sz="2000" spc="-1" dirty="0">
              <a:latin typeface="Book Antiqua" panose="02040602050305030304" pitchFamily="18" charset="0"/>
            </a:endParaRPr>
          </a:p>
          <a:p>
            <a:pPr algn="just" fontAlgn="base">
              <a:lnSpc>
                <a:spcPct val="150000"/>
              </a:lnSpc>
              <a:spcAft>
                <a:spcPct val="0"/>
              </a:spcAft>
              <a:buFont typeface="Arial" charset="0"/>
              <a:buNone/>
            </a:pPr>
            <a:r>
              <a:rPr lang="es-UY" altLang="es-UY" sz="2800" dirty="0" smtClean="0">
                <a:solidFill>
                  <a:prstClr val="black"/>
                </a:solidFill>
                <a:cs typeface="Arial" charset="0"/>
              </a:rPr>
              <a:t>	</a:t>
            </a:r>
            <a:endParaRPr lang="es-ES" altLang="es-UY" sz="2800" dirty="0" smtClean="0">
              <a:solidFill>
                <a:prstClr val="black"/>
              </a:solidFill>
              <a:cs typeface="Arial" charset="0"/>
            </a:endParaRPr>
          </a:p>
          <a:p>
            <a:pPr algn="just" fontAlgn="base">
              <a:lnSpc>
                <a:spcPct val="150000"/>
              </a:lnSpc>
              <a:spcAft>
                <a:spcPct val="0"/>
              </a:spcAft>
              <a:buFont typeface="Arial" charset="0"/>
              <a:buNone/>
            </a:pPr>
            <a:endParaRPr lang="es-ES" altLang="es-UY" sz="2800" dirty="0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971600" y="358767"/>
            <a:ext cx="787623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AR" sz="2800" spc="-1" dirty="0">
                <a:latin typeface="Book Antiqua" panose="02040602050305030304" pitchFamily="18" charset="0"/>
              </a:rPr>
              <a:t>¿</a:t>
            </a:r>
            <a:r>
              <a:rPr lang="es-AR" sz="2800" spc="-1" dirty="0" smtClean="0">
                <a:latin typeface="Book Antiqua" panose="02040602050305030304" pitchFamily="18" charset="0"/>
              </a:rPr>
              <a:t>Qué entendemos por lectura?</a:t>
            </a:r>
            <a:endParaRPr lang="es-AR" sz="2800" spc="-1" dirty="0">
              <a:latin typeface="Book Antiqua" panose="02040602050305030304" pitchFamily="18" charset="0"/>
            </a:endParaRPr>
          </a:p>
        </p:txBody>
      </p:sp>
      <p:pic>
        <p:nvPicPr>
          <p:cNvPr id="7" name="Picture 2" descr="Acuarela Azul Y Sin Fisuras Patrón De Rayas De Color Amarillo Fotos,  retratos, imágenes y fotografía de archivo libres de derecho. Image 6501405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965" r="-4489" b="44024"/>
          <a:stretch/>
        </p:blipFill>
        <p:spPr bwMode="auto">
          <a:xfrm>
            <a:off x="3491880" y="876584"/>
            <a:ext cx="5652120" cy="314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2883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230881" y="2564904"/>
            <a:ext cx="681802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AR" sz="2400" spc="-1" dirty="0">
                <a:latin typeface="Book Antiqua" panose="02040602050305030304" pitchFamily="18" charset="0"/>
              </a:rPr>
              <a:t>¿Cómo y de dónde se obtienen los datos </a:t>
            </a:r>
          </a:p>
          <a:p>
            <a:pPr algn="ctr"/>
            <a:r>
              <a:rPr lang="es-AR" sz="2400" spc="-1" dirty="0">
                <a:latin typeface="Book Antiqua" panose="02040602050305030304" pitchFamily="18" charset="0"/>
              </a:rPr>
              <a:t>para el diseño de políticas públicas </a:t>
            </a:r>
          </a:p>
          <a:p>
            <a:pPr algn="ctr"/>
            <a:r>
              <a:rPr lang="es-AR" sz="2400" spc="-1" dirty="0">
                <a:latin typeface="Book Antiqua" panose="02040602050305030304" pitchFamily="18" charset="0"/>
              </a:rPr>
              <a:t>para promover la inclusión en la cultura letrada?</a:t>
            </a:r>
          </a:p>
        </p:txBody>
      </p:sp>
    </p:spTree>
    <p:extLst>
      <p:ext uri="{BB962C8B-B14F-4D97-AF65-F5344CB8AC3E}">
        <p14:creationId xmlns:p14="http://schemas.microsoft.com/office/powerpoint/2010/main" val="3099532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027973" y="694540"/>
            <a:ext cx="538234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sz="2000" dirty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Evaluar la calidad de la educación nacional a través de estudios específicos y el desarrollo de líneas de investigación educativas. </a:t>
            </a:r>
          </a:p>
          <a:p>
            <a:r>
              <a:rPr lang="es-AR" dirty="0" smtClean="0">
                <a:hlinkClick r:id="rId2"/>
              </a:rPr>
              <a:t>https</a:t>
            </a:r>
            <a:r>
              <a:rPr lang="es-AR" dirty="0">
                <a:hlinkClick r:id="rId2"/>
              </a:rPr>
              <a:t>://www.ineed.edu.uy</a:t>
            </a:r>
            <a:r>
              <a:rPr lang="es-AR" dirty="0" smtClean="0">
                <a:hlinkClick r:id="rId2"/>
              </a:rPr>
              <a:t>/</a:t>
            </a:r>
            <a:endParaRPr lang="es-AR" dirty="0" smtClean="0"/>
          </a:p>
          <a:p>
            <a:endParaRPr lang="es-AR" dirty="0"/>
          </a:p>
        </p:txBody>
      </p:sp>
      <p:pic>
        <p:nvPicPr>
          <p:cNvPr id="1026" name="Picture 2" descr="https://www.ineed.edu.uy/images/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966" y="1047442"/>
            <a:ext cx="1866900" cy="77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4139952" y="2315214"/>
            <a:ext cx="4572000" cy="249299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/>
            <a:r>
              <a:rPr lang="es-AR" sz="2000" dirty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Implementar evaluaciones de aprendizajes con la finalidad de aportar información a la Dirección de Planificación Educativa para la programación, monitoreo, seguimiento y evaluación de los objetivos estratégicos </a:t>
            </a:r>
            <a:r>
              <a:rPr lang="es-AR" sz="2000" dirty="0" smtClean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educativos.</a:t>
            </a:r>
          </a:p>
          <a:p>
            <a:pPr fontAlgn="base"/>
            <a:r>
              <a:rPr lang="es-AR" dirty="0" smtClean="0">
                <a:hlinkClick r:id="rId4"/>
              </a:rPr>
              <a:t>https</a:t>
            </a:r>
            <a:r>
              <a:rPr lang="es-AR" dirty="0">
                <a:hlinkClick r:id="rId4"/>
              </a:rPr>
              <a:t>://</a:t>
            </a:r>
            <a:r>
              <a:rPr lang="es-AR" dirty="0" smtClean="0">
                <a:hlinkClick r:id="rId4"/>
              </a:rPr>
              <a:t>www.anep.edu.uy/codicen/dspe/division-investigacion</a:t>
            </a:r>
            <a:endParaRPr lang="es-AR" dirty="0" smtClean="0"/>
          </a:p>
        </p:txBody>
      </p:sp>
      <p:sp>
        <p:nvSpPr>
          <p:cNvPr id="8" name="AutoShape 4" descr="ANEP autorizó celebración de actos de cierre de cursos en educación  primaria y media | Uruguay Presidenc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grpSp>
        <p:nvGrpSpPr>
          <p:cNvPr id="9" name="8 Grupo"/>
          <p:cNvGrpSpPr/>
          <p:nvPr/>
        </p:nvGrpSpPr>
        <p:grpSpPr>
          <a:xfrm>
            <a:off x="480395" y="2819270"/>
            <a:ext cx="3528392" cy="1296437"/>
            <a:chOff x="521462" y="3859307"/>
            <a:chExt cx="3528392" cy="1296437"/>
          </a:xfrm>
        </p:grpSpPr>
        <p:sp>
          <p:nvSpPr>
            <p:cNvPr id="6" name="5 Rectángulo"/>
            <p:cNvSpPr/>
            <p:nvPr/>
          </p:nvSpPr>
          <p:spPr>
            <a:xfrm>
              <a:off x="521462" y="4509413"/>
              <a:ext cx="3528392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base"/>
              <a:r>
                <a:rPr lang="es-AR" b="1" dirty="0" smtClean="0"/>
                <a:t>DIEE - División </a:t>
              </a:r>
              <a:r>
                <a:rPr lang="es-AR" b="1" dirty="0"/>
                <a:t>de Investigación, </a:t>
              </a:r>
              <a:endParaRPr lang="es-AR" b="1" dirty="0" smtClean="0"/>
            </a:p>
            <a:p>
              <a:pPr fontAlgn="base"/>
              <a:r>
                <a:rPr lang="es-AR" b="1" dirty="0" smtClean="0"/>
                <a:t>Evaluación </a:t>
              </a:r>
              <a:r>
                <a:rPr lang="es-AR" b="1" dirty="0"/>
                <a:t>y </a:t>
              </a:r>
              <a:r>
                <a:rPr lang="es-AR" b="1" dirty="0" smtClean="0"/>
                <a:t>Estadística de la ANEP</a:t>
              </a:r>
              <a:endParaRPr lang="es-AR" b="1" dirty="0"/>
            </a:p>
          </p:txBody>
        </p:sp>
        <p:pic>
          <p:nvPicPr>
            <p:cNvPr id="1029" name="Picture 5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479" t="33829" b="32342"/>
            <a:stretch/>
          </p:blipFill>
          <p:spPr bwMode="auto">
            <a:xfrm>
              <a:off x="899592" y="3859307"/>
              <a:ext cx="2376264" cy="6501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0" name="AutoShape 7" descr="La Ocde postergó la presentación de las pruebas Pisa – Funcode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395" y="5013176"/>
            <a:ext cx="295275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10 Rectángulo"/>
          <p:cNvSpPr/>
          <p:nvPr/>
        </p:nvSpPr>
        <p:spPr>
          <a:xfrm>
            <a:off x="3411481" y="4869160"/>
            <a:ext cx="4572000" cy="190821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AR" sz="2000" dirty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PISA es un estudio trienal que evalúa los desempeños en Lectura, Matemática y Ciencias de jóvenes de 15 años que asisten a la educación media en buena parte de los países del mundo. </a:t>
            </a:r>
            <a:endParaRPr lang="es-AR" sz="2000" dirty="0" smtClean="0">
              <a:solidFill>
                <a:srgbClr val="222222"/>
              </a:solidFill>
              <a:latin typeface="Times New Roman"/>
              <a:ea typeface="Times New Roman"/>
              <a:cs typeface="Times New Roman"/>
            </a:endParaRPr>
          </a:p>
          <a:p>
            <a:r>
              <a:rPr lang="es-AR" dirty="0" smtClean="0">
                <a:hlinkClick r:id="rId7"/>
              </a:rPr>
              <a:t>https</a:t>
            </a:r>
            <a:r>
              <a:rPr lang="es-AR" dirty="0">
                <a:hlinkClick r:id="rId7"/>
              </a:rPr>
              <a:t>://pisa.anep.edu.uy</a:t>
            </a:r>
            <a:r>
              <a:rPr lang="es-AR" dirty="0" smtClean="0">
                <a:hlinkClick r:id="rId7"/>
              </a:rPr>
              <a:t>/</a:t>
            </a:r>
            <a:endParaRPr lang="es-AR" dirty="0" smtClean="0"/>
          </a:p>
        </p:txBody>
      </p:sp>
    </p:spTree>
    <p:extLst>
      <p:ext uri="{BB962C8B-B14F-4D97-AF65-F5344CB8AC3E}">
        <p14:creationId xmlns:p14="http://schemas.microsoft.com/office/powerpoint/2010/main" val="218771152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05" t="26232" r="36281"/>
          <a:stretch/>
        </p:blipFill>
        <p:spPr bwMode="auto">
          <a:xfrm>
            <a:off x="899592" y="908720"/>
            <a:ext cx="2435844" cy="3323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85" t="47912" r="42254" b="41912"/>
          <a:stretch/>
        </p:blipFill>
        <p:spPr bwMode="auto">
          <a:xfrm>
            <a:off x="3881027" y="870951"/>
            <a:ext cx="4572000" cy="1267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323528" y="4509120"/>
            <a:ext cx="37444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dirty="0"/>
              <a:t>Tercer Informe Nacional sobre</a:t>
            </a:r>
          </a:p>
          <a:p>
            <a:r>
              <a:rPr lang="es-AR" dirty="0"/>
              <a:t>Consumo y Comportamiento </a:t>
            </a:r>
            <a:r>
              <a:rPr lang="es-AR" dirty="0" smtClean="0"/>
              <a:t>Cultural</a:t>
            </a:r>
          </a:p>
          <a:p>
            <a:r>
              <a:rPr lang="es-AR" dirty="0" smtClean="0"/>
              <a:t>Convenio </a:t>
            </a:r>
            <a:r>
              <a:rPr lang="es-AR" dirty="0" err="1" smtClean="0"/>
              <a:t>Udelar</a:t>
            </a:r>
            <a:r>
              <a:rPr lang="es-AR" dirty="0" smtClean="0"/>
              <a:t>/MEC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56088694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3DD8B-7F91-4DFD-865E-C4082F33A623}" type="slidenum">
              <a:rPr lang="es-UY" smtClean="0"/>
              <a:pPr/>
              <a:t>33</a:t>
            </a:fld>
            <a:endParaRPr lang="es-UY"/>
          </a:p>
        </p:txBody>
      </p:sp>
      <p:grpSp>
        <p:nvGrpSpPr>
          <p:cNvPr id="6" name="5 Grupo"/>
          <p:cNvGrpSpPr/>
          <p:nvPr/>
        </p:nvGrpSpPr>
        <p:grpSpPr>
          <a:xfrm>
            <a:off x="323528" y="332656"/>
            <a:ext cx="8021958" cy="6334304"/>
            <a:chOff x="3405823" y="734803"/>
            <a:chExt cx="6662482" cy="5860077"/>
          </a:xfrm>
        </p:grpSpPr>
        <p:pic>
          <p:nvPicPr>
            <p:cNvPr id="3" name="Picture 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5823" y="734803"/>
              <a:ext cx="4357078" cy="25342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" name="Picture 1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26870" y="5199317"/>
              <a:ext cx="4441435" cy="13955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" name="Picture 14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523"/>
            <a:stretch/>
          </p:blipFill>
          <p:spPr bwMode="auto">
            <a:xfrm>
              <a:off x="3585238" y="3665952"/>
              <a:ext cx="4406520" cy="13989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5122" name="Picture 2" descr="logo_LEA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412776"/>
            <a:ext cx="2684799" cy="2674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661280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84" t="35825" r="16018" b="15824"/>
          <a:stretch/>
        </p:blipFill>
        <p:spPr bwMode="auto">
          <a:xfrm>
            <a:off x="11051" y="800686"/>
            <a:ext cx="9132949" cy="4716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5508104" y="5507940"/>
            <a:ext cx="3281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 smtClean="0"/>
              <a:t>INEED, 2021:119. Informe Aristas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426281763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Efemérides: 26 de Mayo de, Argentina, Brasil y Chile firman el Tratado de  Paz - ACTIVA FM 95.7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916938"/>
            <a:ext cx="3995656" cy="5950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5656451" y="3429000"/>
            <a:ext cx="1566904" cy="16996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AR" sz="2400" spc="-1" dirty="0">
                <a:latin typeface="Book Antiqua" panose="02040602050305030304" pitchFamily="18" charset="0"/>
              </a:rPr>
              <a:t>Argentina</a:t>
            </a:r>
          </a:p>
          <a:p>
            <a:pPr>
              <a:lnSpc>
                <a:spcPct val="150000"/>
              </a:lnSpc>
            </a:pPr>
            <a:r>
              <a:rPr lang="es-AR" sz="2400" spc="-1" dirty="0">
                <a:latin typeface="Book Antiqua" panose="02040602050305030304" pitchFamily="18" charset="0"/>
              </a:rPr>
              <a:t>Brasil</a:t>
            </a:r>
          </a:p>
          <a:p>
            <a:pPr>
              <a:lnSpc>
                <a:spcPct val="150000"/>
              </a:lnSpc>
            </a:pPr>
            <a:r>
              <a:rPr lang="es-AR" sz="2400" spc="-1" dirty="0">
                <a:latin typeface="Book Antiqua" panose="02040602050305030304" pitchFamily="18" charset="0"/>
              </a:rPr>
              <a:t>Chile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2843808" y="925129"/>
            <a:ext cx="61037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2400" spc="-1" dirty="0">
                <a:latin typeface="Book Antiqua" panose="02040602050305030304" pitchFamily="18" charset="0"/>
              </a:rPr>
              <a:t>La lectura en la agenda pública de la región</a:t>
            </a:r>
          </a:p>
        </p:txBody>
      </p:sp>
      <p:pic>
        <p:nvPicPr>
          <p:cNvPr id="6" name="Picture 2" descr="Acuarela Azul Y Sin Fisuras Patrón De Rayas De Color Amarillo Fotos,  retratos, imágenes y fotografía de archivo libres de derecho. Image 6501405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965" r="-4489" b="44024"/>
          <a:stretch/>
        </p:blipFill>
        <p:spPr bwMode="auto">
          <a:xfrm>
            <a:off x="3131841" y="1386794"/>
            <a:ext cx="6048671" cy="188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98863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07504" y="3105523"/>
            <a:ext cx="90043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sz="2400" spc="-1" dirty="0">
                <a:latin typeface="Book Antiqua" panose="02040602050305030304" pitchFamily="18" charset="0"/>
              </a:rPr>
              <a:t>Lo que hemos entendido por lectura a través del tiempo, </a:t>
            </a:r>
            <a:r>
              <a:rPr lang="es-AR" sz="2400" spc="-1" dirty="0" smtClean="0">
                <a:latin typeface="Book Antiqua" panose="02040602050305030304" pitchFamily="18" charset="0"/>
              </a:rPr>
              <a:t>cambia.</a:t>
            </a:r>
            <a:endParaRPr lang="es-AR" sz="2400" spc="-1" dirty="0">
              <a:latin typeface="Book Antiqua" panose="02040602050305030304" pitchFamily="18" charset="0"/>
            </a:endParaRPr>
          </a:p>
        </p:txBody>
      </p:sp>
      <p:pic>
        <p:nvPicPr>
          <p:cNvPr id="3" name="Picture 2" descr="Acuarela Azul Y Sin Fisuras Patrón De Rayas De Color Amarillo Fotos,  retratos, imágenes y fotografía de archivo libres de derecho. Image 6501405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965" r="-4489" b="44024"/>
          <a:stretch/>
        </p:blipFill>
        <p:spPr bwMode="auto">
          <a:xfrm>
            <a:off x="107504" y="3578593"/>
            <a:ext cx="9145016" cy="266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02049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3DD8B-7F91-4DFD-865E-C4082F33A623}" type="slidenum">
              <a:rPr lang="es-UY" smtClean="0"/>
              <a:pPr/>
              <a:t>5</a:t>
            </a:fld>
            <a:endParaRPr lang="es-UY"/>
          </a:p>
        </p:txBody>
      </p:sp>
      <p:sp>
        <p:nvSpPr>
          <p:cNvPr id="3" name="2 Rectángulo"/>
          <p:cNvSpPr/>
          <p:nvPr/>
        </p:nvSpPr>
        <p:spPr>
          <a:xfrm>
            <a:off x="1763688" y="1156628"/>
            <a:ext cx="513732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AR" sz="4400" dirty="0" smtClean="0">
                <a:latin typeface="AR CENA" panose="02000000000000000000" pitchFamily="2" charset="0"/>
              </a:rPr>
              <a:t>“</a:t>
            </a:r>
            <a:r>
              <a:rPr lang="es-AR" sz="4400" dirty="0">
                <a:latin typeface="AR CENA" panose="02000000000000000000" pitchFamily="2" charset="0"/>
              </a:rPr>
              <a:t>Aquí había 10 </a:t>
            </a:r>
            <a:r>
              <a:rPr lang="es-AR" sz="4400" dirty="0" smtClean="0">
                <a:latin typeface="AR CENA" panose="02000000000000000000" pitchFamily="2" charset="0"/>
              </a:rPr>
              <a:t>cabras”</a:t>
            </a:r>
            <a:endParaRPr lang="es-AR" sz="4400" dirty="0">
              <a:latin typeface="AR CENA" panose="02000000000000000000" pitchFamily="2" charset="0"/>
            </a:endParaRPr>
          </a:p>
        </p:txBody>
      </p:sp>
      <p:pic>
        <p:nvPicPr>
          <p:cNvPr id="4098" name="Picture 2" descr="Aquel escrib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8800" y="2901728"/>
            <a:ext cx="3744416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11" descr="TEMA 2 A MESOPOTAMIA – Blog de Miguel Ángel Suárez Umpiérre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5" name="AutoShape 13" descr="TEMA 2 A MESOPOTAMIA – Blog de Miguel Ángel Suárez Umpiérre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pic>
        <p:nvPicPr>
          <p:cNvPr id="4112" name="Picture 16" descr="Cultura Caldeo Asiria: Mesopotamia - Historia Universa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4" y="2901728"/>
            <a:ext cx="4408576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052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3DD8B-7F91-4DFD-865E-C4082F33A623}" type="slidenum">
              <a:rPr lang="es-UY" smtClean="0"/>
              <a:pPr/>
              <a:t>6</a:t>
            </a:fld>
            <a:endParaRPr lang="es-UY"/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41" t="24499" r="42355" b="19173"/>
          <a:stretch/>
        </p:blipFill>
        <p:spPr bwMode="auto">
          <a:xfrm>
            <a:off x="274397" y="836712"/>
            <a:ext cx="4090954" cy="2441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16" t="30421" r="43095" b="20792"/>
          <a:stretch/>
        </p:blipFill>
        <p:spPr bwMode="auto">
          <a:xfrm>
            <a:off x="4572000" y="836712"/>
            <a:ext cx="4318101" cy="2441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72" t="25997" r="44945" b="20099"/>
          <a:stretch/>
        </p:blipFill>
        <p:spPr bwMode="auto">
          <a:xfrm>
            <a:off x="4660654" y="3674236"/>
            <a:ext cx="4140792" cy="2780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 descr="MI CLASE DE HISTORIA: LA CONSOLIDACIÓN DE LA IGLESIA CATÓLIC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221" y="3674236"/>
            <a:ext cx="4075130" cy="2711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3049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Libros Digitales versus Libros en papel, ventajas y desventaja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3" b="3892"/>
          <a:stretch/>
        </p:blipFill>
        <p:spPr bwMode="auto">
          <a:xfrm>
            <a:off x="1403648" y="980728"/>
            <a:ext cx="6506834" cy="5265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AutoShape 5" descr="Biblioteca País de Plan Ceibal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5" name="AutoShape 10" descr="Programa de Lectura y Educación Lingüística | Facebook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6" name="AutoShape 13" descr="BIBLIOTECA SOLIDARIA :: CCTE - SAN JOSÉ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682399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39" t="20000" r="5944" b="12307"/>
          <a:stretch/>
        </p:blipFill>
        <p:spPr bwMode="auto">
          <a:xfrm>
            <a:off x="122292" y="107861"/>
            <a:ext cx="8914204" cy="6340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251520" y="6362164"/>
            <a:ext cx="86582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sz="1400" dirty="0" smtClean="0"/>
              <a:t>(</a:t>
            </a:r>
            <a:r>
              <a:rPr lang="es-AR" sz="1400" dirty="0" err="1" smtClean="0"/>
              <a:t>Guidali</a:t>
            </a:r>
            <a:r>
              <a:rPr lang="es-AR" sz="1400" dirty="0" smtClean="0"/>
              <a:t>, 2023. Tesis doctoral: La construcción del </a:t>
            </a:r>
            <a:r>
              <a:rPr lang="es-AR" sz="1400" dirty="0" err="1" smtClean="0"/>
              <a:t>intertexto</a:t>
            </a:r>
            <a:r>
              <a:rPr lang="es-AR" sz="1400" dirty="0" smtClean="0"/>
              <a:t> lector y su contribución a la comprensión y </a:t>
            </a:r>
          </a:p>
          <a:p>
            <a:r>
              <a:rPr lang="es-AR" sz="1400" dirty="0" smtClean="0"/>
              <a:t>la elaboración del significado en lectores iniciales)</a:t>
            </a:r>
            <a:endParaRPr lang="es-AR" sz="1400" dirty="0"/>
          </a:p>
        </p:txBody>
      </p:sp>
    </p:spTree>
    <p:extLst>
      <p:ext uri="{BB962C8B-B14F-4D97-AF65-F5344CB8AC3E}">
        <p14:creationId xmlns:p14="http://schemas.microsoft.com/office/powerpoint/2010/main" val="31981590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3DD8B-7F91-4DFD-865E-C4082F33A623}" type="slidenum">
              <a:rPr lang="es-UY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683568" y="1892009"/>
            <a:ext cx="7992888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AR" sz="2000" spc="-1" dirty="0">
                <a:latin typeface="Book Antiqua" panose="02040602050305030304" pitchFamily="18" charset="0"/>
              </a:rPr>
              <a:t>Las políticas públicas son </a:t>
            </a:r>
            <a:r>
              <a:rPr lang="es-AR" sz="2000" b="1" spc="-1" dirty="0">
                <a:latin typeface="Book Antiqua" panose="02040602050305030304" pitchFamily="18" charset="0"/>
              </a:rPr>
              <a:t>acciones de gobierno </a:t>
            </a:r>
            <a:r>
              <a:rPr lang="es-AR" sz="2000" spc="-1" dirty="0">
                <a:latin typeface="Book Antiqua" panose="02040602050305030304" pitchFamily="18" charset="0"/>
              </a:rPr>
              <a:t>con </a:t>
            </a:r>
            <a:r>
              <a:rPr lang="es-AR" sz="2000" b="1" spc="-1" dirty="0">
                <a:latin typeface="Book Antiqua" panose="02040602050305030304" pitchFamily="18" charset="0"/>
              </a:rPr>
              <a:t>objetivos de interés público</a:t>
            </a:r>
            <a:r>
              <a:rPr lang="es-AR" sz="2000" spc="-1" dirty="0">
                <a:latin typeface="Book Antiqua" panose="02040602050305030304" pitchFamily="18" charset="0"/>
              </a:rPr>
              <a:t> que </a:t>
            </a:r>
            <a:r>
              <a:rPr lang="es-AR" sz="2000" b="1" spc="-1" dirty="0">
                <a:latin typeface="Book Antiqua" panose="02040602050305030304" pitchFamily="18" charset="0"/>
              </a:rPr>
              <a:t>surgen de decisiones sustentadas </a:t>
            </a:r>
            <a:r>
              <a:rPr lang="es-AR" sz="2000" spc="-1" dirty="0">
                <a:latin typeface="Book Antiqua" panose="02040602050305030304" pitchFamily="18" charset="0"/>
              </a:rPr>
              <a:t>en un proceso de </a:t>
            </a:r>
            <a:r>
              <a:rPr lang="es-AR" sz="2000" b="1" spc="-1" dirty="0">
                <a:latin typeface="Book Antiqua" panose="02040602050305030304" pitchFamily="18" charset="0"/>
              </a:rPr>
              <a:t>diagnóstico y análisis de factibilidad</a:t>
            </a:r>
            <a:r>
              <a:rPr lang="es-AR" sz="2000" spc="-1" dirty="0">
                <a:latin typeface="Book Antiqua" panose="02040602050305030304" pitchFamily="18" charset="0"/>
              </a:rPr>
              <a:t>, para la </a:t>
            </a:r>
            <a:r>
              <a:rPr lang="es-AR" sz="2000" b="1" spc="-1" dirty="0">
                <a:latin typeface="Book Antiqua" panose="02040602050305030304" pitchFamily="18" charset="0"/>
              </a:rPr>
              <a:t>atención efectiva de problemas públicos específico</a:t>
            </a:r>
            <a:r>
              <a:rPr lang="es-AR" sz="2000" spc="-1" dirty="0">
                <a:latin typeface="Book Antiqua" panose="02040602050305030304" pitchFamily="18" charset="0"/>
              </a:rPr>
              <a:t>s, en donde </a:t>
            </a:r>
            <a:r>
              <a:rPr lang="es-AR" sz="2000" b="1" spc="-1" dirty="0">
                <a:latin typeface="Book Antiqua" panose="02040602050305030304" pitchFamily="18" charset="0"/>
              </a:rPr>
              <a:t>participa la ciudadanía </a:t>
            </a:r>
            <a:r>
              <a:rPr lang="es-AR" sz="2000" spc="-1" dirty="0">
                <a:latin typeface="Book Antiqua" panose="02040602050305030304" pitchFamily="18" charset="0"/>
              </a:rPr>
              <a:t>en la definición de problemas y soluciones.</a:t>
            </a:r>
          </a:p>
          <a:p>
            <a:pPr algn="just">
              <a:lnSpc>
                <a:spcPct val="150000"/>
              </a:lnSpc>
            </a:pPr>
            <a:endParaRPr lang="es-AR" sz="2400" dirty="0" smtClean="0">
              <a:solidFill>
                <a:srgbClr val="222222"/>
              </a:solidFill>
              <a:latin typeface="arial"/>
            </a:endParaRPr>
          </a:p>
          <a:p>
            <a:pPr algn="r">
              <a:lnSpc>
                <a:spcPct val="150000"/>
              </a:lnSpc>
            </a:pPr>
            <a:r>
              <a:rPr lang="es-AR" sz="2000" spc="-1" dirty="0">
                <a:latin typeface="Book Antiqua" panose="02040602050305030304" pitchFamily="18" charset="0"/>
              </a:rPr>
              <a:t>(Chandler y Plano, 2016)</a:t>
            </a:r>
          </a:p>
        </p:txBody>
      </p:sp>
      <p:sp>
        <p:nvSpPr>
          <p:cNvPr id="6" name="AutoShape 2" descr="Bosquejan dos flechas opuestas | Icono Grati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238827" y="4653136"/>
            <a:ext cx="1495053" cy="1495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3347864" y="414919"/>
            <a:ext cx="54922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sz="2400" spc="-1" dirty="0">
                <a:latin typeface="Book Antiqua" panose="02040602050305030304" pitchFamily="18" charset="0"/>
              </a:rPr>
              <a:t>¿Qué </a:t>
            </a:r>
            <a:r>
              <a:rPr lang="es-AR" sz="2400" spc="-1" dirty="0" smtClean="0">
                <a:latin typeface="Book Antiqua" panose="02040602050305030304" pitchFamily="18" charset="0"/>
              </a:rPr>
              <a:t>entendemos por </a:t>
            </a:r>
            <a:r>
              <a:rPr lang="es-AR" sz="2400" spc="-1" dirty="0">
                <a:latin typeface="Book Antiqua" panose="02040602050305030304" pitchFamily="18" charset="0"/>
              </a:rPr>
              <a:t>política pública?</a:t>
            </a:r>
          </a:p>
        </p:txBody>
      </p:sp>
      <p:pic>
        <p:nvPicPr>
          <p:cNvPr id="8" name="Picture 2" descr="Acuarela Azul Y Sin Fisuras Patrón De Rayas De Color Amarillo Fotos,  retratos, imágenes y fotografía de archivo libres de derecho. Image 6501405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965" r="-4489" b="44024"/>
          <a:stretch/>
        </p:blipFill>
        <p:spPr bwMode="auto">
          <a:xfrm>
            <a:off x="3203848" y="876584"/>
            <a:ext cx="5940152" cy="330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5375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1344</TotalTime>
  <Words>1963</Words>
  <Application>Microsoft Office PowerPoint</Application>
  <PresentationFormat>Presentación en pantalla (4:3)</PresentationFormat>
  <Paragraphs>231</Paragraphs>
  <Slides>35</Slides>
  <Notes>6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35</vt:i4>
      </vt:variant>
    </vt:vector>
  </HeadingPairs>
  <TitlesOfParts>
    <vt:vector size="36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maria guidali</dc:creator>
  <cp:lastModifiedBy>maria guidali</cp:lastModifiedBy>
  <cp:revision>51</cp:revision>
  <dcterms:created xsi:type="dcterms:W3CDTF">2023-10-19T13:46:39Z</dcterms:created>
  <dcterms:modified xsi:type="dcterms:W3CDTF">2024-10-21T19:47:40Z</dcterms:modified>
</cp:coreProperties>
</file>