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oogle.com/search?sa=X&amp;sca_esv=19d77d7eb1863703&amp;rlz=1C1YTUH_esUY1081UY1081&amp;biw=1366&amp;bih=607&amp;sxsrf=ADLYWIKICQhaE1ke_WnigkverqlSkdMIxw:1718737052782&amp;q=New+Haven&amp;si=ACC90nyvvWro6QmnyY1IfSdgk5wwjB1r8BGd_IWRjXqmKPQqm9ZZex3li9d5kUZuv2608qUVKVNpHUHKXLSMzKaO_4I-co71LKwF58cCLarkJMJzu_gNJ4xgoTeqCYHx-JPz5kBRJXFiy-k8OxjX-SQuQtyCPgLNg5BCxsf7XPiyiXXyidTaDgpu4sCogyLJsFm8b5C7pxrQ&amp;ved=2ahUKEwjM9vi76uWGAxVfpZUCHUBPDvMQmxMoAHoECBEQA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r42tfsD0DKY&amp;ab_channel=lygiaclar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30B0D-43A7-CE48-CCB6-460556DEB709}"/>
              </a:ext>
            </a:extLst>
          </p:cNvPr>
          <p:cNvSpPr>
            <a:spLocks noGrp="1"/>
          </p:cNvSpPr>
          <p:nvPr>
            <p:ph type="ctrTitle"/>
          </p:nvPr>
        </p:nvSpPr>
        <p:spPr>
          <a:xfrm>
            <a:off x="2289251" y="613156"/>
            <a:ext cx="9115373" cy="1349477"/>
          </a:xfrm>
        </p:spPr>
        <p:txBody>
          <a:bodyPr>
            <a:normAutofit/>
          </a:bodyPr>
          <a:lstStyle/>
          <a:p>
            <a:pPr algn="r"/>
            <a:r>
              <a:rPr lang="es-ES" sz="4000" b="1" dirty="0"/>
              <a:t>Carnaval / Antropofagia / Parodia</a:t>
            </a:r>
            <a:br>
              <a:rPr lang="es-ES" sz="4000" b="1" dirty="0"/>
            </a:br>
            <a:r>
              <a:rPr lang="es-ES" sz="2800" dirty="0"/>
              <a:t>Sergio Ferrer</a:t>
            </a:r>
            <a:endParaRPr lang="es-UY" sz="2800" dirty="0"/>
          </a:p>
        </p:txBody>
      </p:sp>
      <p:sp>
        <p:nvSpPr>
          <p:cNvPr id="3" name="Subtítulo 2">
            <a:extLst>
              <a:ext uri="{FF2B5EF4-FFF2-40B4-BE49-F238E27FC236}">
                <a16:creationId xmlns:a16="http://schemas.microsoft.com/office/drawing/2014/main" id="{0304DD42-EF61-6239-0C00-8BA170E66057}"/>
              </a:ext>
            </a:extLst>
          </p:cNvPr>
          <p:cNvSpPr>
            <a:spLocks noGrp="1"/>
          </p:cNvSpPr>
          <p:nvPr>
            <p:ph type="subTitle" idx="1"/>
          </p:nvPr>
        </p:nvSpPr>
        <p:spPr>
          <a:xfrm>
            <a:off x="2189698" y="3179637"/>
            <a:ext cx="9461528" cy="2926195"/>
          </a:xfrm>
        </p:spPr>
        <p:txBody>
          <a:bodyPr>
            <a:normAutofit fontScale="92500" lnSpcReduction="20000"/>
          </a:bodyPr>
          <a:lstStyle/>
          <a:p>
            <a:pPr>
              <a:lnSpc>
                <a:spcPct val="107000"/>
              </a:lnSpc>
              <a:spcAft>
                <a:spcPts val="800"/>
              </a:spcAft>
            </a:pPr>
            <a:r>
              <a:rPr lang="es-ES" sz="3100" b="1" kern="100" dirty="0">
                <a:latin typeface="Calibri" panose="020F0502020204030204" pitchFamily="34" charset="0"/>
                <a:cs typeface="Times New Roman" panose="02020603050405020304" pitchFamily="18" charset="0"/>
              </a:rPr>
              <a:t>Emir Rodríguez </a:t>
            </a:r>
            <a:r>
              <a:rPr lang="es-ES" sz="3100" b="1" kern="100" dirty="0" err="1">
                <a:latin typeface="Calibri" panose="020F0502020204030204" pitchFamily="34" charset="0"/>
                <a:cs typeface="Times New Roman" panose="02020603050405020304" pitchFamily="18" charset="0"/>
              </a:rPr>
              <a:t>Monegal</a:t>
            </a:r>
            <a:r>
              <a:rPr lang="es-ES" sz="3100" b="1" kern="100" dirty="0">
                <a:latin typeface="Calibri" panose="020F0502020204030204" pitchFamily="34" charset="0"/>
                <a:cs typeface="Times New Roman" panose="02020603050405020304" pitchFamily="18" charset="0"/>
              </a:rPr>
              <a:t>    </a:t>
            </a:r>
            <a:r>
              <a:rPr lang="es-ES" sz="3100" kern="100" dirty="0">
                <a:latin typeface="Calibri" panose="020F0502020204030204" pitchFamily="34" charset="0"/>
                <a:cs typeface="Times New Roman" panose="02020603050405020304" pitchFamily="18" charset="0"/>
              </a:rPr>
              <a:t>(1921 Melo - Uruguay - </a:t>
            </a:r>
            <a:r>
              <a:rPr lang="es-UY" sz="3100" kern="100" dirty="0">
                <a:latin typeface="Calibri" panose="020F0502020204030204" pitchFamily="34" charset="0"/>
                <a:cs typeface="Times New Roman" panose="02020603050405020304" pitchFamily="18" charset="0"/>
              </a:rPr>
              <a:t> </a:t>
            </a:r>
            <a:r>
              <a:rPr lang="es-ES" sz="3100" kern="100" dirty="0">
                <a:latin typeface="Calibri" panose="020F0502020204030204" pitchFamily="34" charset="0"/>
                <a:cs typeface="Times New Roman" panose="02020603050405020304" pitchFamily="18" charset="0"/>
              </a:rPr>
              <a:t> 1985  </a:t>
            </a:r>
            <a:r>
              <a:rPr lang="es-ES" sz="3100" kern="1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New Haven, Connecticut</a:t>
            </a:r>
            <a:r>
              <a:rPr lang="es-ES" sz="3100" kern="100" dirty="0">
                <a:latin typeface="Calibri" panose="020F0502020204030204" pitchFamily="34" charset="0"/>
                <a:cs typeface="Times New Roman" panose="02020603050405020304" pitchFamily="18" charset="0"/>
              </a:rPr>
              <a:t> – Estados Unidos), graduado en letras destacado crítico literario, ensayista y académico. Con profunda influencia en la literatura latinoamericana y su contribución al estudio y la difusión de la obra de numerosos escritores latinoamericanos. Fue un defensor de Borges frente a los ataques de la crítica especializada .</a:t>
            </a:r>
            <a:endParaRPr lang="es-UY" sz="3100" kern="100" dirty="0">
              <a:latin typeface="Calibri" panose="020F0502020204030204" pitchFamily="34" charset="0"/>
              <a:cs typeface="Times New Roman" panose="02020603050405020304" pitchFamily="18" charset="0"/>
            </a:endParaRPr>
          </a:p>
          <a:p>
            <a:pPr algn="ctr"/>
            <a:endParaRPr lang="es-UY" dirty="0"/>
          </a:p>
        </p:txBody>
      </p:sp>
      <p:sp>
        <p:nvSpPr>
          <p:cNvPr id="5" name="Subtítulo 2">
            <a:extLst>
              <a:ext uri="{FF2B5EF4-FFF2-40B4-BE49-F238E27FC236}">
                <a16:creationId xmlns:a16="http://schemas.microsoft.com/office/drawing/2014/main" id="{D414F7E6-C8CE-5AD8-03A7-BB57AD66BF5B}"/>
              </a:ext>
            </a:extLst>
          </p:cNvPr>
          <p:cNvSpPr txBox="1">
            <a:spLocks/>
          </p:cNvSpPr>
          <p:nvPr/>
        </p:nvSpPr>
        <p:spPr>
          <a:xfrm>
            <a:off x="2541639" y="2584785"/>
            <a:ext cx="8915399" cy="54678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s-ES"/>
              <a:t>Emir Rodríguez Monegal</a:t>
            </a:r>
          </a:p>
          <a:p>
            <a:pPr algn="ctr"/>
            <a:endParaRPr lang="es-UY" dirty="0"/>
          </a:p>
        </p:txBody>
      </p:sp>
    </p:spTree>
    <p:extLst>
      <p:ext uri="{BB962C8B-B14F-4D97-AF65-F5344CB8AC3E}">
        <p14:creationId xmlns:p14="http://schemas.microsoft.com/office/powerpoint/2010/main" val="237820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585C2-5603-CD4B-2A21-9E30B7F3B22F}"/>
              </a:ext>
            </a:extLst>
          </p:cNvPr>
          <p:cNvSpPr>
            <a:spLocks noGrp="1"/>
          </p:cNvSpPr>
          <p:nvPr>
            <p:ph type="title"/>
          </p:nvPr>
        </p:nvSpPr>
        <p:spPr>
          <a:xfrm>
            <a:off x="2592925" y="624110"/>
            <a:ext cx="8911687" cy="683990"/>
          </a:xfrm>
        </p:spPr>
        <p:txBody>
          <a:bodyPr/>
          <a:lstStyle/>
          <a:p>
            <a:r>
              <a:rPr lang="es-ES" dirty="0"/>
              <a:t>Superando las críticas de </a:t>
            </a:r>
            <a:r>
              <a:rPr lang="es-ES" dirty="0" err="1"/>
              <a:t>Bajtin</a:t>
            </a:r>
            <a:endParaRPr lang="es-UY" dirty="0"/>
          </a:p>
        </p:txBody>
      </p:sp>
      <p:sp>
        <p:nvSpPr>
          <p:cNvPr id="3" name="Marcador de contenido 2">
            <a:extLst>
              <a:ext uri="{FF2B5EF4-FFF2-40B4-BE49-F238E27FC236}">
                <a16:creationId xmlns:a16="http://schemas.microsoft.com/office/drawing/2014/main" id="{04961E5A-9AB2-9F34-33F0-5D6494E0E2A6}"/>
              </a:ext>
            </a:extLst>
          </p:cNvPr>
          <p:cNvSpPr>
            <a:spLocks noGrp="1"/>
          </p:cNvSpPr>
          <p:nvPr>
            <p:ph idx="1"/>
          </p:nvPr>
        </p:nvSpPr>
        <p:spPr>
          <a:xfrm>
            <a:off x="2589212" y="1308100"/>
            <a:ext cx="8915400" cy="4603122"/>
          </a:xfrm>
        </p:spPr>
        <p:txBody>
          <a:bodyPr>
            <a:normAutofit fontScale="85000" lnSpcReduction="10000"/>
          </a:bodyPr>
          <a:lstStyle/>
          <a:p>
            <a:r>
              <a:rPr lang="es-ES" sz="2000" dirty="0">
                <a:latin typeface="Arial Narrow" panose="020B0606020202030204" pitchFamily="34" charset="0"/>
              </a:rPr>
              <a:t>Bakhtin ha sido empleado para explorar el barroco colonial, y nuevas formas narrativas bajo el neobarroco.</a:t>
            </a:r>
          </a:p>
          <a:p>
            <a:r>
              <a:rPr lang="es-ES" sz="2000" dirty="0">
                <a:latin typeface="Arial Narrow" panose="020B0606020202030204" pitchFamily="34" charset="0"/>
              </a:rPr>
              <a:t>Concepto de parodia Haroldo de Campos Haroldo de Campos desarrolló un concepto de parodia que se inspiró en la teoría de Bakhtin pero también lo amplió y adaptó a las especificidades del modernismo brasileño. Aquí están algunos aspectos clave de su concepto de parodia:</a:t>
            </a:r>
          </a:p>
          <a:p>
            <a:r>
              <a:rPr lang="es-ES" sz="2000" dirty="0">
                <a:latin typeface="Arial Narrow" panose="020B0606020202030204" pitchFamily="34" charset="0"/>
              </a:rPr>
              <a:t>Eclecticismo y Transformación: se retoman elementos de otras obras y estilos para subvertir y reinterpretar significados culturales y literarios establecidos.</a:t>
            </a:r>
          </a:p>
          <a:p>
            <a:r>
              <a:rPr lang="es-ES" sz="2000" dirty="0">
                <a:latin typeface="Arial Narrow" panose="020B0606020202030204" pitchFamily="34" charset="0"/>
              </a:rPr>
              <a:t>Intertextualidad y Reconfiguración: usa la intertextualidad de manera intensiva, combinando múltiples referencias culturales y literarias para crear nuevas formas de expresión que desafían las convenciones y expectativas del lector</a:t>
            </a:r>
          </a:p>
          <a:p>
            <a:r>
              <a:rPr lang="es-ES" sz="2000" dirty="0">
                <a:latin typeface="Arial Narrow" panose="020B0606020202030204" pitchFamily="34" charset="0"/>
              </a:rPr>
              <a:t>Subversión y Crítica Cultural: no solo buscaba la comicidad o la imitación burlesca, sino también una crítica cultural profunda mediante la inversión y la ironía, revelando las contradicciones y los valores subyacentes en la sociedad y la literatura.</a:t>
            </a:r>
            <a:endParaRPr lang="es-UY" sz="2000" dirty="0">
              <a:latin typeface="Arial Narrow" panose="020B0606020202030204" pitchFamily="34" charset="0"/>
            </a:endParaRPr>
          </a:p>
          <a:p>
            <a:r>
              <a:rPr lang="es-ES" sz="2000" dirty="0">
                <a:latin typeface="Arial Narrow" panose="020B0606020202030204" pitchFamily="34" charset="0"/>
              </a:rPr>
              <a:t>Experimentación Formal:  utilizando técnicas visuales y tipográficas en la poesía concreta y otros formatos para reflejar y ampliar su visión de la parodia como un proceso activo y dinámico de reinterpretación creativa.</a:t>
            </a:r>
            <a:endParaRPr lang="es-UY" sz="2000" dirty="0">
              <a:latin typeface="Arial Narrow" panose="020B0606020202030204" pitchFamily="34" charset="0"/>
            </a:endParaRPr>
          </a:p>
          <a:p>
            <a:endParaRPr lang="es-UY" dirty="0"/>
          </a:p>
        </p:txBody>
      </p:sp>
    </p:spTree>
    <p:extLst>
      <p:ext uri="{BB962C8B-B14F-4D97-AF65-F5344CB8AC3E}">
        <p14:creationId xmlns:p14="http://schemas.microsoft.com/office/powerpoint/2010/main" val="299087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5039D1B-E284-9DE1-8AC6-3003225E85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4160" y="1655549"/>
            <a:ext cx="6807763" cy="354690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D8545EF-8099-9183-0153-0D349ACA03B2}"/>
              </a:ext>
            </a:extLst>
          </p:cNvPr>
          <p:cNvSpPr txBox="1"/>
          <p:nvPr/>
        </p:nvSpPr>
        <p:spPr>
          <a:xfrm>
            <a:off x="3235889" y="818634"/>
            <a:ext cx="6098458" cy="369332"/>
          </a:xfrm>
          <a:prstGeom prst="rect">
            <a:avLst/>
          </a:prstGeom>
          <a:noFill/>
        </p:spPr>
        <p:txBody>
          <a:bodyPr wrap="square">
            <a:spAutoFit/>
          </a:bodyPr>
          <a:lstStyle/>
          <a:p>
            <a:pPr algn="ctr"/>
            <a:r>
              <a:rPr lang="es-ES" kern="100" dirty="0">
                <a:latin typeface="Calibri" panose="020F0502020204030204" pitchFamily="34" charset="0"/>
                <a:cs typeface="Times New Roman" panose="02020603050405020304" pitchFamily="18" charset="0"/>
              </a:rPr>
              <a:t>Poesía concreta</a:t>
            </a:r>
            <a:endParaRPr lang="es-UY" dirty="0"/>
          </a:p>
        </p:txBody>
      </p:sp>
      <p:sp>
        <p:nvSpPr>
          <p:cNvPr id="5" name="CuadroTexto 4">
            <a:extLst>
              <a:ext uri="{FF2B5EF4-FFF2-40B4-BE49-F238E27FC236}">
                <a16:creationId xmlns:a16="http://schemas.microsoft.com/office/drawing/2014/main" id="{8DCE4C91-52A7-C694-8580-A08B16D0CFB9}"/>
              </a:ext>
            </a:extLst>
          </p:cNvPr>
          <p:cNvSpPr txBox="1"/>
          <p:nvPr/>
        </p:nvSpPr>
        <p:spPr>
          <a:xfrm>
            <a:off x="3270301" y="5485368"/>
            <a:ext cx="6098458" cy="369332"/>
          </a:xfrm>
          <a:prstGeom prst="rect">
            <a:avLst/>
          </a:prstGeom>
          <a:noFill/>
        </p:spPr>
        <p:txBody>
          <a:bodyPr wrap="square">
            <a:spAutoFit/>
          </a:bodyPr>
          <a:lstStyle/>
          <a:p>
            <a:r>
              <a:rPr lang="es-ES" dirty="0"/>
              <a:t>“</a:t>
            </a:r>
            <a:r>
              <a:rPr lang="es-ES" dirty="0" err="1"/>
              <a:t>NasceMorre</a:t>
            </a:r>
            <a:r>
              <a:rPr lang="es-ES" dirty="0"/>
              <a:t>”  Haroldo de Campos   (1958)</a:t>
            </a:r>
            <a:endParaRPr lang="es-UY" dirty="0"/>
          </a:p>
        </p:txBody>
      </p:sp>
    </p:spTree>
    <p:extLst>
      <p:ext uri="{BB962C8B-B14F-4D97-AF65-F5344CB8AC3E}">
        <p14:creationId xmlns:p14="http://schemas.microsoft.com/office/powerpoint/2010/main" val="335828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899270-6D80-ACB2-3529-9E3022CBC588}"/>
              </a:ext>
            </a:extLst>
          </p:cNvPr>
          <p:cNvSpPr>
            <a:spLocks noGrp="1"/>
          </p:cNvSpPr>
          <p:nvPr>
            <p:ph idx="1"/>
          </p:nvPr>
        </p:nvSpPr>
        <p:spPr>
          <a:xfrm>
            <a:off x="2589212" y="444500"/>
            <a:ext cx="8915400" cy="5466722"/>
          </a:xfrm>
        </p:spPr>
        <p:txBody>
          <a:bodyPr/>
          <a:lstStyle/>
          <a:p>
            <a:pPr marL="0" indent="0">
              <a:buNone/>
            </a:pPr>
            <a:r>
              <a:rPr lang="es-ES" dirty="0"/>
              <a:t>El movimiento antropofágico de los años veinte (1928 “Manifiesto antropófago”)), teorizado por Oswald y aplicado en sus novelas. Esta corriente reinterpretó la asimilación cultural como un acto canibalístico y </a:t>
            </a:r>
            <a:r>
              <a:rPr lang="es-ES" dirty="0" err="1"/>
              <a:t>carnavalizado</a:t>
            </a:r>
            <a:r>
              <a:rPr lang="es-ES" dirty="0"/>
              <a:t>, (siguiendo  </a:t>
            </a:r>
            <a:r>
              <a:rPr lang="es-ES" dirty="0" err="1"/>
              <a:t>Bajtin</a:t>
            </a:r>
            <a:r>
              <a:rPr lang="es-ES" dirty="0"/>
              <a:t>)desacralizando modelos y la actividad poética misma. Surgió como respuesta a la conciencia poética frente al colonialismo cultural y se enraizó en la vanguardia y la brutal asimilación de la cultura occidental en Brasil.</a:t>
            </a:r>
          </a:p>
          <a:p>
            <a:pPr marL="0" indent="0">
              <a:buNone/>
            </a:pPr>
            <a:endParaRPr lang="es-ES" dirty="0"/>
          </a:p>
        </p:txBody>
      </p:sp>
      <p:sp>
        <p:nvSpPr>
          <p:cNvPr id="6" name="Título 1">
            <a:extLst>
              <a:ext uri="{FF2B5EF4-FFF2-40B4-BE49-F238E27FC236}">
                <a16:creationId xmlns:a16="http://schemas.microsoft.com/office/drawing/2014/main" id="{7BAFE9B2-5887-AF74-34A4-8893F3BFA56C}"/>
              </a:ext>
            </a:extLst>
          </p:cNvPr>
          <p:cNvSpPr>
            <a:spLocks noGrp="1"/>
          </p:cNvSpPr>
          <p:nvPr>
            <p:ph type="title"/>
          </p:nvPr>
        </p:nvSpPr>
        <p:spPr>
          <a:xfrm>
            <a:off x="1894610" y="3640551"/>
            <a:ext cx="9610002" cy="2270671"/>
          </a:xfrm>
          <a:solidFill>
            <a:schemeClr val="accent2"/>
          </a:solidFill>
        </p:spPr>
        <p:txBody>
          <a:bodyPr>
            <a:normAutofit fontScale="90000"/>
          </a:bodyPr>
          <a:lstStyle/>
          <a:p>
            <a:r>
              <a:rPr lang="es-ES" sz="2800" b="1" kern="100" dirty="0">
                <a:solidFill>
                  <a:schemeClr val="bg1"/>
                </a:solidFill>
                <a:latin typeface="Calibri" panose="020F0502020204030204" pitchFamily="34" charset="0"/>
                <a:cs typeface="Times New Roman" panose="02020603050405020304" pitchFamily="18" charset="0"/>
              </a:rPr>
              <a:t>Dato curioso:  </a:t>
            </a:r>
            <a:r>
              <a:rPr lang="es-ES" sz="2800" b="1" kern="100" dirty="0" err="1">
                <a:solidFill>
                  <a:schemeClr val="bg1"/>
                </a:solidFill>
                <a:latin typeface="Calibri" panose="020F0502020204030204" pitchFamily="34" charset="0"/>
                <a:cs typeface="Times New Roman" panose="02020603050405020304" pitchFamily="18" charset="0"/>
              </a:rPr>
              <a:t>Suely</a:t>
            </a:r>
            <a:r>
              <a:rPr lang="es-ES" sz="2800" b="1" kern="100" dirty="0">
                <a:solidFill>
                  <a:schemeClr val="bg1"/>
                </a:solidFill>
                <a:latin typeface="Calibri" panose="020F0502020204030204" pitchFamily="34" charset="0"/>
                <a:cs typeface="Times New Roman" panose="02020603050405020304" pitchFamily="18" charset="0"/>
              </a:rPr>
              <a:t> </a:t>
            </a:r>
            <a:r>
              <a:rPr lang="es-ES" sz="2800" b="1" kern="100" dirty="0" err="1">
                <a:solidFill>
                  <a:schemeClr val="bg1"/>
                </a:solidFill>
                <a:latin typeface="Calibri" panose="020F0502020204030204" pitchFamily="34" charset="0"/>
                <a:cs typeface="Times New Roman" panose="02020603050405020304" pitchFamily="18" charset="0"/>
              </a:rPr>
              <a:t>Rolnik</a:t>
            </a:r>
            <a:r>
              <a:rPr lang="es-ES" sz="2800" b="1" kern="100" dirty="0">
                <a:solidFill>
                  <a:schemeClr val="bg1"/>
                </a:solidFill>
                <a:latin typeface="Calibri" panose="020F0502020204030204" pitchFamily="34" charset="0"/>
                <a:cs typeface="Times New Roman" panose="02020603050405020304" pitchFamily="18" charset="0"/>
              </a:rPr>
              <a:t> es una filósofa brasilera contemporánea que hoy trata el tema de la antropofagia.</a:t>
            </a:r>
            <a:br>
              <a:rPr lang="es-ES" sz="2800" b="1" kern="100" dirty="0">
                <a:solidFill>
                  <a:schemeClr val="bg1"/>
                </a:solidFill>
                <a:latin typeface="Calibri" panose="020F0502020204030204" pitchFamily="34" charset="0"/>
                <a:cs typeface="Times New Roman" panose="02020603050405020304" pitchFamily="18" charset="0"/>
              </a:rPr>
            </a:br>
            <a:r>
              <a:rPr lang="es-ES" sz="2800" b="1" kern="100" dirty="0">
                <a:solidFill>
                  <a:schemeClr val="bg1"/>
                </a:solidFill>
                <a:latin typeface="Calibri" panose="020F0502020204030204" pitchFamily="34" charset="0"/>
                <a:cs typeface="Times New Roman" panose="02020603050405020304" pitchFamily="18" charset="0"/>
              </a:rPr>
              <a:t>Link: Baba antropofágica </a:t>
            </a:r>
            <a:r>
              <a:rPr lang="es-UY" sz="2800" b="1" kern="100" dirty="0">
                <a:solidFill>
                  <a:schemeClr val="bg1"/>
                </a:solidFill>
                <a:latin typeface="Calibri" panose="020F0502020204030204" pitchFamily="34" charset="0"/>
                <a:cs typeface="Times New Roman" panose="02020603050405020304" pitchFamily="18" charset="0"/>
              </a:rPr>
              <a:t>Lygia Clark performance</a:t>
            </a:r>
            <a:r>
              <a:rPr lang="es-ES" sz="2800" b="1" kern="100" dirty="0">
                <a:solidFill>
                  <a:schemeClr val="bg1"/>
                </a:solidFill>
                <a:latin typeface="Calibri" panose="020F0502020204030204" pitchFamily="34" charset="0"/>
                <a:cs typeface="Times New Roman" panose="02020603050405020304" pitchFamily="18" charset="0"/>
              </a:rPr>
              <a:t> </a:t>
            </a:r>
            <a:r>
              <a:rPr lang="es-ES" sz="2800" b="1" kern="100" dirty="0">
                <a:solidFill>
                  <a:srgbClr val="0070C0"/>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https://www.youtube.com/watch?v=r42tfsD0DKY&amp;ab_channel=lygiaclark</a:t>
            </a:r>
            <a:br>
              <a:rPr lang="es-ES" sz="2800" b="1" kern="100" dirty="0">
                <a:solidFill>
                  <a:srgbClr val="0070C0"/>
                </a:solidFill>
                <a:latin typeface="Calibri" panose="020F0502020204030204" pitchFamily="34" charset="0"/>
                <a:cs typeface="Times New Roman" panose="02020603050405020304" pitchFamily="18" charset="0"/>
              </a:rPr>
            </a:br>
            <a:br>
              <a:rPr lang="es-ES" sz="2800" b="1" kern="100" dirty="0">
                <a:solidFill>
                  <a:schemeClr val="bg1"/>
                </a:solidFill>
                <a:latin typeface="Calibri" panose="020F0502020204030204" pitchFamily="34" charset="0"/>
                <a:cs typeface="Times New Roman" panose="02020603050405020304" pitchFamily="18" charset="0"/>
              </a:rPr>
            </a:br>
            <a:br>
              <a:rPr lang="es-UY"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s-UY" dirty="0">
              <a:highlight>
                <a:srgbClr val="FFFF00"/>
              </a:highlight>
            </a:endParaRPr>
          </a:p>
        </p:txBody>
      </p:sp>
    </p:spTree>
    <p:extLst>
      <p:ext uri="{BB962C8B-B14F-4D97-AF65-F5344CB8AC3E}">
        <p14:creationId xmlns:p14="http://schemas.microsoft.com/office/powerpoint/2010/main" val="21002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6E68B-F57B-4293-91E6-1094EE40B442}"/>
              </a:ext>
            </a:extLst>
          </p:cNvPr>
          <p:cNvSpPr>
            <a:spLocks noGrp="1"/>
          </p:cNvSpPr>
          <p:nvPr>
            <p:ph type="title"/>
          </p:nvPr>
        </p:nvSpPr>
        <p:spPr>
          <a:xfrm>
            <a:off x="2589212" y="509533"/>
            <a:ext cx="8911687" cy="874490"/>
          </a:xfrm>
        </p:spPr>
        <p:txBody>
          <a:bodyPr/>
          <a:lstStyle/>
          <a:p>
            <a:r>
              <a:rPr lang="es-ES" dirty="0"/>
              <a:t>Carnaval Barroco y Neobarroco</a:t>
            </a:r>
            <a:endParaRPr lang="es-UY" dirty="0"/>
          </a:p>
        </p:txBody>
      </p:sp>
      <p:sp>
        <p:nvSpPr>
          <p:cNvPr id="3" name="Marcador de contenido 2">
            <a:extLst>
              <a:ext uri="{FF2B5EF4-FFF2-40B4-BE49-F238E27FC236}">
                <a16:creationId xmlns:a16="http://schemas.microsoft.com/office/drawing/2014/main" id="{2D1EF31F-5E76-0C40-82CF-1C94A3EA2F90}"/>
              </a:ext>
            </a:extLst>
          </p:cNvPr>
          <p:cNvSpPr>
            <a:spLocks noGrp="1"/>
          </p:cNvSpPr>
          <p:nvPr>
            <p:ph idx="1"/>
          </p:nvPr>
        </p:nvSpPr>
        <p:spPr>
          <a:xfrm>
            <a:off x="1894610" y="1384023"/>
            <a:ext cx="9610002" cy="4527199"/>
          </a:xfrm>
        </p:spPr>
        <p:txBody>
          <a:bodyPr>
            <a:normAutofit/>
          </a:bodyPr>
          <a:lstStyle/>
          <a:p>
            <a:pPr marL="228600">
              <a:lnSpc>
                <a:spcPct val="107000"/>
              </a:lnSpc>
              <a:spcAft>
                <a:spcPts val="800"/>
              </a:spcAft>
            </a:pPr>
            <a:r>
              <a:rPr lang="es-ES" dirty="0"/>
              <a:t>La relevancia de las teorías de Bakhtin para la crítica de la literatura latinoamericana radicaría en su capacidad para cuestionar y revalorizar géneros literarios marginales y subestimados, como la parodia y la sátira menipea (un fundamento de esto sería que sus teorías fueron concebidas en la cultura soviética que era marginal a la occidental).  Invierte el canon al colocarlos como fundamentales para la novela moderna, en contraste con la novela realista burguesa. Este enfoque desplaza el centro de la narrativa hacia formas literarias hasta entonces marginadas. Así las culturas latinoamericanas, tanto oficialmente como no oficiales y populares, han incorporado y subvertido modelos culturales importados.. Esta carnavalización cultural también refleja el choque y la fusión de culturas en América Latina, desde la llegada de los colonizadores hasta las expresiones afrocaribeñas, manifestándose como una herramienta de integración y transformación cultural.</a:t>
            </a:r>
            <a:endParaRPr lang="es-UY" dirty="0"/>
          </a:p>
          <a:p>
            <a:endParaRPr lang="es-UY" dirty="0"/>
          </a:p>
        </p:txBody>
      </p:sp>
      <p:sp>
        <p:nvSpPr>
          <p:cNvPr id="4" name="Título 1">
            <a:extLst>
              <a:ext uri="{FF2B5EF4-FFF2-40B4-BE49-F238E27FC236}">
                <a16:creationId xmlns:a16="http://schemas.microsoft.com/office/drawing/2014/main" id="{740281D3-BFBD-AAA7-B36A-917B78553774}"/>
              </a:ext>
            </a:extLst>
          </p:cNvPr>
          <p:cNvSpPr txBox="1">
            <a:spLocks/>
          </p:cNvSpPr>
          <p:nvPr/>
        </p:nvSpPr>
        <p:spPr>
          <a:xfrm>
            <a:off x="1602510" y="5461000"/>
            <a:ext cx="9610002" cy="1181100"/>
          </a:xfrm>
          <a:prstGeom prst="rect">
            <a:avLst/>
          </a:prstGeom>
          <a:solidFill>
            <a:schemeClr val="accent2"/>
          </a:solidFill>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kern="100" dirty="0">
                <a:solidFill>
                  <a:schemeClr val="bg1"/>
                </a:solidFill>
                <a:latin typeface="Calibri" panose="020F0502020204030204" pitchFamily="34" charset="0"/>
                <a:cs typeface="Times New Roman" panose="02020603050405020304" pitchFamily="18" charset="0"/>
              </a:rPr>
              <a:t>Dato curioso: Las teorías de Bakhtin hacen que </a:t>
            </a:r>
            <a:r>
              <a:rPr lang="es-UY" sz="2800" b="1" kern="100" dirty="0">
                <a:solidFill>
                  <a:schemeClr val="bg1"/>
                </a:solidFill>
                <a:latin typeface="Calibri" panose="020F0502020204030204" pitchFamily="34" charset="0"/>
                <a:cs typeface="Times New Roman" panose="02020603050405020304" pitchFamily="18" charset="0"/>
              </a:rPr>
              <a:t>Dostoievski sea reconsiderado </a:t>
            </a:r>
            <a:r>
              <a:rPr lang="es-UY" sz="2800" b="1" kern="100">
                <a:solidFill>
                  <a:schemeClr val="bg1"/>
                </a:solidFill>
                <a:latin typeface="Calibri" panose="020F0502020204030204" pitchFamily="34" charset="0"/>
                <a:cs typeface="Times New Roman" panose="02020603050405020304" pitchFamily="18" charset="0"/>
              </a:rPr>
              <a:t>y valorado frente </a:t>
            </a:r>
            <a:r>
              <a:rPr lang="es-UY" sz="2800" b="1" kern="100" dirty="0">
                <a:solidFill>
                  <a:schemeClr val="bg1"/>
                </a:solidFill>
                <a:latin typeface="Calibri" panose="020F0502020204030204" pitchFamily="34" charset="0"/>
                <a:cs typeface="Times New Roman" panose="02020603050405020304" pitchFamily="18" charset="0"/>
              </a:rPr>
              <a:t>a Tolstói en la literatura </a:t>
            </a:r>
            <a:r>
              <a:rPr lang="es-UY" sz="2800" b="1" kern="100">
                <a:solidFill>
                  <a:schemeClr val="bg1"/>
                </a:solidFill>
                <a:latin typeface="Calibri" panose="020F0502020204030204" pitchFamily="34" charset="0"/>
                <a:cs typeface="Times New Roman" panose="02020603050405020304" pitchFamily="18" charset="0"/>
              </a:rPr>
              <a:t>rusa.</a:t>
            </a:r>
            <a:endParaRPr lang="es-UY" dirty="0">
              <a:highlight>
                <a:srgbClr val="FFFF00"/>
              </a:highlight>
            </a:endParaRPr>
          </a:p>
        </p:txBody>
      </p:sp>
    </p:spTree>
    <p:extLst>
      <p:ext uri="{BB962C8B-B14F-4D97-AF65-F5344CB8AC3E}">
        <p14:creationId xmlns:p14="http://schemas.microsoft.com/office/powerpoint/2010/main" val="316352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99AE2-3AA3-2662-7866-D04E90CB95EC}"/>
              </a:ext>
            </a:extLst>
          </p:cNvPr>
          <p:cNvSpPr>
            <a:spLocks noGrp="1"/>
          </p:cNvSpPr>
          <p:nvPr>
            <p:ph type="title"/>
          </p:nvPr>
        </p:nvSpPr>
        <p:spPr>
          <a:xfrm>
            <a:off x="2592925" y="624110"/>
            <a:ext cx="8911687" cy="939219"/>
          </a:xfrm>
        </p:spPr>
        <p:txBody>
          <a:bodyPr>
            <a:normAutofit fontScale="90000"/>
          </a:bodyPr>
          <a:lstStyle/>
          <a:p>
            <a:r>
              <a:rPr lang="es-UY" dirty="0"/>
              <a:t>UNA DOBLE TRADICIÓN</a:t>
            </a:r>
            <a:br>
              <a:rPr lang="es-UY" sz="1800" dirty="0">
                <a:effectLst/>
                <a:latin typeface="Times New Roman" panose="02020603050405020304" pitchFamily="18" charset="0"/>
                <a:ea typeface="Times New Roman" panose="02020603050405020304" pitchFamily="18" charset="0"/>
              </a:rPr>
            </a:br>
            <a:endParaRPr lang="es-UY" dirty="0"/>
          </a:p>
        </p:txBody>
      </p:sp>
      <p:sp>
        <p:nvSpPr>
          <p:cNvPr id="3" name="Marcador de contenido 2">
            <a:extLst>
              <a:ext uri="{FF2B5EF4-FFF2-40B4-BE49-F238E27FC236}">
                <a16:creationId xmlns:a16="http://schemas.microsoft.com/office/drawing/2014/main" id="{5BD751C7-A946-E819-BBDD-7C1270E21BF0}"/>
              </a:ext>
            </a:extLst>
          </p:cNvPr>
          <p:cNvSpPr>
            <a:spLocks noGrp="1"/>
          </p:cNvSpPr>
          <p:nvPr>
            <p:ph idx="1"/>
          </p:nvPr>
        </p:nvSpPr>
        <p:spPr>
          <a:xfrm>
            <a:off x="2589212" y="1401097"/>
            <a:ext cx="8915400" cy="4510125"/>
          </a:xfrm>
        </p:spPr>
        <p:txBody>
          <a:bodyPr/>
          <a:lstStyle/>
          <a:p>
            <a:r>
              <a:rPr lang="es-ES" dirty="0"/>
              <a:t>Se refiere a la continuidad y transformación de los elementos del Carnaval desde su expresión original en Europa hasta su adaptación y reinterpretación en el contexto literario de América Latina, donde sigue siendo una fuerza creativa y crítica significativa.</a:t>
            </a:r>
          </a:p>
          <a:p>
            <a:r>
              <a:rPr lang="es-ES" dirty="0"/>
              <a:t>Por un lado sigue vivo en un sentido como en la Edad Media o el Renacimiento, que </a:t>
            </a:r>
            <a:r>
              <a:rPr lang="es-ES" dirty="0" err="1"/>
              <a:t>Bakthin</a:t>
            </a:r>
            <a:r>
              <a:rPr lang="es-ES" dirty="0"/>
              <a:t> dice se ha perdido en Europa y es un acontecimiento popular y </a:t>
            </a:r>
            <a:r>
              <a:rPr lang="es-ES" dirty="0" err="1"/>
              <a:t>flklórico</a:t>
            </a:r>
            <a:r>
              <a:rPr lang="es-ES" dirty="0"/>
              <a:t>. </a:t>
            </a:r>
            <a:r>
              <a:rPr lang="es-UY" dirty="0"/>
              <a:t>La mezcla y el conflicto de culturas promueve la unión comunitaria donde desaparecen las distinciones entre actores y espectadores, todos son uno.</a:t>
            </a:r>
            <a:endParaRPr lang="es-ES" dirty="0"/>
          </a:p>
          <a:p>
            <a:r>
              <a:rPr lang="es-UY" dirty="0"/>
              <a:t>Por otro lado el proceso de carnavalización no cesa. Autores como Alejo Carpentier y Guillermo Cabrera Infante emplean elementos folklóricos del Carnaval y técnicas narrativas europeizadas para crear obras que reflejan una identidad cultural única, combinando lo popular con lo sofisticado y lo carnavalesco con lo canibalizado.</a:t>
            </a:r>
          </a:p>
          <a:p>
            <a:endParaRPr lang="es-UY" dirty="0"/>
          </a:p>
          <a:p>
            <a:endParaRPr lang="es-UY" dirty="0"/>
          </a:p>
        </p:txBody>
      </p:sp>
    </p:spTree>
    <p:extLst>
      <p:ext uri="{BB962C8B-B14F-4D97-AF65-F5344CB8AC3E}">
        <p14:creationId xmlns:p14="http://schemas.microsoft.com/office/powerpoint/2010/main" val="340917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5416C67-40AE-C21A-18B5-0C3B1181F816}"/>
              </a:ext>
            </a:extLst>
          </p:cNvPr>
          <p:cNvSpPr/>
          <p:nvPr/>
        </p:nvSpPr>
        <p:spPr>
          <a:xfrm>
            <a:off x="2589213" y="619432"/>
            <a:ext cx="3811588" cy="15485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 name="Título 1">
            <a:extLst>
              <a:ext uri="{FF2B5EF4-FFF2-40B4-BE49-F238E27FC236}">
                <a16:creationId xmlns:a16="http://schemas.microsoft.com/office/drawing/2014/main" id="{7D044F2B-5AE9-B145-FD28-0FFF27A9C071}"/>
              </a:ext>
            </a:extLst>
          </p:cNvPr>
          <p:cNvSpPr>
            <a:spLocks noGrp="1"/>
          </p:cNvSpPr>
          <p:nvPr>
            <p:ph type="title"/>
          </p:nvPr>
        </p:nvSpPr>
        <p:spPr>
          <a:xfrm>
            <a:off x="2592925" y="624109"/>
            <a:ext cx="3955359" cy="2222329"/>
          </a:xfrm>
          <a:solidFill>
            <a:schemeClr val="accent2"/>
          </a:solidFill>
        </p:spPr>
        <p:txBody>
          <a:bodyPr>
            <a:normAutofit/>
          </a:bodyPr>
          <a:lstStyle/>
          <a:p>
            <a:r>
              <a:rPr lang="es-ES" sz="2800" b="1" kern="100" dirty="0">
                <a:solidFill>
                  <a:schemeClr val="bg1"/>
                </a:solidFill>
                <a:latin typeface="Calibri" panose="020F0502020204030204" pitchFamily="34" charset="0"/>
                <a:cs typeface="Times New Roman" panose="02020603050405020304" pitchFamily="18" charset="0"/>
              </a:rPr>
              <a:t>Dato curioso: </a:t>
            </a:r>
            <a:br>
              <a:rPr lang="es-ES" sz="2800" b="1" kern="100" dirty="0">
                <a:solidFill>
                  <a:schemeClr val="bg1"/>
                </a:solidFill>
                <a:latin typeface="Calibri" panose="020F0502020204030204" pitchFamily="34" charset="0"/>
                <a:cs typeface="Times New Roman" panose="02020603050405020304" pitchFamily="18" charset="0"/>
              </a:rPr>
            </a:b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Borges lo nombra en el Aleph</a:t>
            </a:r>
            <a:br>
              <a:rPr lang="es-UY"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s-UY" dirty="0">
              <a:highlight>
                <a:srgbClr val="FFFF00"/>
              </a:highlight>
            </a:endParaRPr>
          </a:p>
        </p:txBody>
      </p:sp>
      <p:pic>
        <p:nvPicPr>
          <p:cNvPr id="5" name="Marcador de contenido 4">
            <a:extLst>
              <a:ext uri="{FF2B5EF4-FFF2-40B4-BE49-F238E27FC236}">
                <a16:creationId xmlns:a16="http://schemas.microsoft.com/office/drawing/2014/main" id="{9BA50FEA-3AE0-20EF-3FF0-73645DB5EE53}"/>
              </a:ext>
            </a:extLst>
          </p:cNvPr>
          <p:cNvPicPr>
            <a:picLocks noGrp="1" noChangeAspect="1"/>
          </p:cNvPicPr>
          <p:nvPr>
            <p:ph idx="1"/>
          </p:nvPr>
        </p:nvPicPr>
        <p:blipFill>
          <a:blip r:embed="rId2"/>
          <a:stretch>
            <a:fillRect/>
          </a:stretch>
        </p:blipFill>
        <p:spPr>
          <a:xfrm>
            <a:off x="7047995" y="522748"/>
            <a:ext cx="3955359" cy="5812503"/>
          </a:xfrm>
          <a:prstGeom prst="rect">
            <a:avLst/>
          </a:prstGeom>
        </p:spPr>
      </p:pic>
    </p:spTree>
    <p:extLst>
      <p:ext uri="{BB962C8B-B14F-4D97-AF65-F5344CB8AC3E}">
        <p14:creationId xmlns:p14="http://schemas.microsoft.com/office/powerpoint/2010/main" val="32895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82FB9-871E-F2D1-07C4-F31B698BF0BE}"/>
              </a:ext>
            </a:extLst>
          </p:cNvPr>
          <p:cNvSpPr>
            <a:spLocks noGrp="1"/>
          </p:cNvSpPr>
          <p:nvPr>
            <p:ph type="title"/>
          </p:nvPr>
        </p:nvSpPr>
        <p:spPr>
          <a:xfrm>
            <a:off x="2592925" y="624109"/>
            <a:ext cx="8911687" cy="5496471"/>
          </a:xfrm>
        </p:spPr>
        <p:txBody>
          <a:bodyPr/>
          <a:lstStyle/>
          <a:p>
            <a:pPr>
              <a:lnSpc>
                <a:spcPct val="107000"/>
              </a:lnSpc>
              <a:spcAft>
                <a:spcPts val="800"/>
              </a:spcAft>
            </a:pPr>
            <a:r>
              <a:rPr lang="es-ES" sz="2800" b="1" dirty="0"/>
              <a:t>Carnaval: </a:t>
            </a:r>
            <a:r>
              <a:rPr lang="es-ES" sz="2400" dirty="0">
                <a:effectLst/>
                <a:latin typeface="Calibri" panose="020F0502020204030204" pitchFamily="34" charset="0"/>
                <a:ea typeface="Calibri" panose="020F0502020204030204" pitchFamily="34" charset="0"/>
                <a:cs typeface="Times New Roman" panose="02020603050405020304" pitchFamily="18" charset="0"/>
              </a:rPr>
              <a:t>El carnaval tiene sus raíces en tradiciones antiguas, tanto paganas como cristianas. A lo largo de la historia, se ha transformado y adaptado a diferentes contextos culturales y religiosos. Manteniendo siempre su espíritu de celebración, </a:t>
            </a:r>
            <a:r>
              <a:rPr lang="es-E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transgresión y renovación</a:t>
            </a:r>
            <a:br>
              <a:rPr lang="es-ES" sz="2400" dirty="0">
                <a:highlight>
                  <a:srgbClr val="FFFF00"/>
                </a:highlight>
              </a:rPr>
            </a:b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Orígenes Paganas  </a:t>
            </a:r>
            <a:r>
              <a:rPr lang="es-ES" sz="2400" dirty="0">
                <a:effectLst/>
                <a:latin typeface="Calibri" panose="020F0502020204030204" pitchFamily="34" charset="0"/>
                <a:ea typeface="Calibri" panose="020F0502020204030204" pitchFamily="34" charset="0"/>
                <a:cs typeface="Times New Roman" panose="02020603050405020304" pitchFamily="18" charset="0"/>
              </a:rPr>
              <a:t>-</a:t>
            </a:r>
            <a:br>
              <a:rPr lang="es-ES" sz="2400" dirty="0">
                <a:effectLst/>
                <a:latin typeface="Calibri" panose="020F0502020204030204" pitchFamily="34" charset="0"/>
                <a:ea typeface="Calibri" panose="020F0502020204030204" pitchFamily="34" charset="0"/>
                <a:cs typeface="Times New Roman" panose="02020603050405020304" pitchFamily="18" charset="0"/>
              </a:rPr>
            </a:br>
            <a:r>
              <a:rPr lang="es-ES" sz="2400" dirty="0">
                <a:effectLst/>
                <a:latin typeface="Calibri" panose="020F0502020204030204" pitchFamily="34" charset="0"/>
                <a:ea typeface="Calibri" panose="020F0502020204030204" pitchFamily="34" charset="0"/>
                <a:cs typeface="Times New Roman" panose="02020603050405020304" pitchFamily="18" charset="0"/>
              </a:rPr>
              <a:t> Sumerias y Babilónicas:</a:t>
            </a:r>
            <a:br>
              <a:rPr lang="es-ES" sz="2400" dirty="0">
                <a:effectLst/>
                <a:latin typeface="Calibri" panose="020F0502020204030204" pitchFamily="34" charset="0"/>
                <a:ea typeface="Calibri" panose="020F0502020204030204" pitchFamily="34" charset="0"/>
                <a:cs typeface="Times New Roman" panose="02020603050405020304" pitchFamily="18" charset="0"/>
              </a:rPr>
            </a:br>
            <a:r>
              <a:rPr lang="es-ES" sz="2400" dirty="0">
                <a:effectLst/>
                <a:latin typeface="Calibri" panose="020F0502020204030204" pitchFamily="34" charset="0"/>
                <a:ea typeface="Calibri" panose="020F0502020204030204" pitchFamily="34" charset="0"/>
                <a:cs typeface="Times New Roman" panose="02020603050405020304" pitchFamily="18" charset="0"/>
              </a:rPr>
              <a:t> que solían incluir máscaras </a:t>
            </a:r>
            <a:br>
              <a:rPr lang="es-ES" sz="2400" dirty="0">
                <a:effectLst/>
                <a:latin typeface="Calibri" panose="020F0502020204030204" pitchFamily="34" charset="0"/>
                <a:ea typeface="Calibri" panose="020F0502020204030204" pitchFamily="34" charset="0"/>
                <a:cs typeface="Times New Roman" panose="02020603050405020304" pitchFamily="18" charset="0"/>
              </a:rPr>
            </a:br>
            <a:r>
              <a:rPr lang="es-ES" sz="2400" dirty="0">
                <a:effectLst/>
                <a:latin typeface="Calibri" panose="020F0502020204030204" pitchFamily="34" charset="0"/>
                <a:ea typeface="Calibri" panose="020F0502020204030204" pitchFamily="34" charset="0"/>
                <a:cs typeface="Times New Roman" panose="02020603050405020304" pitchFamily="18" charset="0"/>
              </a:rPr>
              <a:t>y disfraces.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UY" dirty="0"/>
          </a:p>
        </p:txBody>
      </p:sp>
      <p:pic>
        <p:nvPicPr>
          <p:cNvPr id="4" name="Imagen 3" descr="Marduk">
            <a:extLst>
              <a:ext uri="{FF2B5EF4-FFF2-40B4-BE49-F238E27FC236}">
                <a16:creationId xmlns:a16="http://schemas.microsoft.com/office/drawing/2014/main" id="{E6279E38-0117-01CE-E4DF-9B04357A74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6027" y="3200400"/>
            <a:ext cx="5805973" cy="3269615"/>
          </a:xfrm>
          <a:prstGeom prst="rect">
            <a:avLst/>
          </a:prstGeom>
          <a:noFill/>
          <a:ln>
            <a:noFill/>
          </a:ln>
        </p:spPr>
      </p:pic>
    </p:spTree>
    <p:extLst>
      <p:ext uri="{BB962C8B-B14F-4D97-AF65-F5344CB8AC3E}">
        <p14:creationId xmlns:p14="http://schemas.microsoft.com/office/powerpoint/2010/main" val="273981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185C8C-FA1D-8472-E696-ADF7A1C127CD}"/>
              </a:ext>
            </a:extLst>
          </p:cNvPr>
          <p:cNvSpPr>
            <a:spLocks noGrp="1"/>
          </p:cNvSpPr>
          <p:nvPr>
            <p:ph idx="1"/>
          </p:nvPr>
        </p:nvSpPr>
        <p:spPr>
          <a:xfrm>
            <a:off x="2256503" y="486697"/>
            <a:ext cx="9248109" cy="5424525"/>
          </a:xfrm>
        </p:spPr>
        <p:txBody>
          <a:bodyPr/>
          <a:lstStyle/>
          <a:p>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a:effectLst/>
                <a:latin typeface="Calibri" panose="020F0502020204030204" pitchFamily="34" charset="0"/>
                <a:ea typeface="Calibri" panose="020F0502020204030204" pitchFamily="34" charset="0"/>
                <a:cs typeface="Times New Roman" panose="02020603050405020304" pitchFamily="18" charset="0"/>
              </a:rPr>
              <a:t>**Saturnales Romanas:**</a:t>
            </a:r>
          </a:p>
          <a:p>
            <a:pPr marL="0" indent="0">
              <a:buNone/>
            </a:pPr>
            <a:r>
              <a:rPr lang="es-ES" sz="2400" b="1" dirty="0">
                <a:effectLst/>
                <a:latin typeface="Calibri" panose="020F0502020204030204" pitchFamily="34" charset="0"/>
                <a:ea typeface="Calibri" panose="020F0502020204030204" pitchFamily="34" charset="0"/>
                <a:cs typeface="Times New Roman" panose="02020603050405020304" pitchFamily="18" charset="0"/>
              </a:rPr>
              <a:t> </a:t>
            </a:r>
            <a:r>
              <a:rPr lang="es-ES" sz="2400" dirty="0">
                <a:latin typeface="Calibri" panose="020F0502020204030204" pitchFamily="34" charset="0"/>
                <a:ea typeface="Calibri" panose="020F0502020204030204" pitchFamily="34" charset="0"/>
                <a:cs typeface="Times New Roman" panose="02020603050405020304" pitchFamily="18" charset="0"/>
              </a:rPr>
              <a:t>I</a:t>
            </a:r>
            <a:r>
              <a:rPr lang="es-ES" sz="2400" dirty="0">
                <a:effectLst/>
                <a:latin typeface="Calibri" panose="020F0502020204030204" pitchFamily="34" charset="0"/>
                <a:ea typeface="Calibri" panose="020F0502020204030204" pitchFamily="34" charset="0"/>
                <a:cs typeface="Times New Roman" panose="02020603050405020304" pitchFamily="18" charset="0"/>
              </a:rPr>
              <a:t>nversión temporal del orden social,</a:t>
            </a:r>
          </a:p>
          <a:p>
            <a:pPr marL="0" indent="0">
              <a:buNone/>
            </a:pPr>
            <a:r>
              <a:rPr lang="es-ES" sz="2400" dirty="0">
                <a:effectLst/>
                <a:latin typeface="Calibri" panose="020F0502020204030204" pitchFamily="34" charset="0"/>
                <a:ea typeface="Calibri" panose="020F0502020204030204" pitchFamily="34" charset="0"/>
                <a:cs typeface="Times New Roman" panose="02020603050405020304" pitchFamily="18" charset="0"/>
              </a:rPr>
              <a:t> con banquetes, disfraces </a:t>
            </a:r>
          </a:p>
          <a:p>
            <a:pPr marL="0" indent="0">
              <a:buNone/>
            </a:pPr>
            <a:r>
              <a:rPr lang="es-ES" sz="2400" dirty="0">
                <a:effectLst/>
                <a:latin typeface="Calibri" panose="020F0502020204030204" pitchFamily="34" charset="0"/>
                <a:ea typeface="Calibri" panose="020F0502020204030204" pitchFamily="34" charset="0"/>
                <a:cs typeface="Times New Roman" panose="02020603050405020304" pitchFamily="18" charset="0"/>
              </a:rPr>
              <a:t>y una suspensión temporal</a:t>
            </a:r>
          </a:p>
          <a:p>
            <a:pPr marL="0" indent="0">
              <a:buNone/>
            </a:pPr>
            <a:r>
              <a:rPr lang="es-ES" sz="2400" dirty="0">
                <a:effectLst/>
                <a:latin typeface="Calibri" panose="020F0502020204030204" pitchFamily="34" charset="0"/>
                <a:ea typeface="Calibri" panose="020F0502020204030204" pitchFamily="34" charset="0"/>
                <a:cs typeface="Times New Roman" panose="02020603050405020304" pitchFamily="18" charset="0"/>
              </a:rPr>
              <a:t> de las normas</a:t>
            </a:r>
          </a:p>
          <a:p>
            <a:pPr marL="0" indent="0">
              <a:buNone/>
            </a:pP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0" i="0" dirty="0">
                <a:solidFill>
                  <a:srgbClr val="444444"/>
                </a:solidFill>
                <a:effectLst/>
                <a:highlight>
                  <a:srgbClr val="FFFFFF"/>
                </a:highlight>
                <a:latin typeface="Source Sans Pro" panose="020F0502020204030204" pitchFamily="34" charset="0"/>
              </a:rPr>
              <a:t>Los Saturnales (1783)</a:t>
            </a:r>
          </a:p>
          <a:p>
            <a:pPr marL="0" indent="0">
              <a:buNone/>
            </a:pPr>
            <a:r>
              <a:rPr lang="fr-FR" b="0" i="0" dirty="0">
                <a:solidFill>
                  <a:srgbClr val="444444"/>
                </a:solidFill>
                <a:effectLst/>
                <a:highlight>
                  <a:srgbClr val="FFFFFF"/>
                </a:highlight>
                <a:latin typeface="Source Sans Pro" panose="020F0502020204030204" pitchFamily="34" charset="0"/>
              </a:rPr>
              <a:t>Antoine-François Callet.</a:t>
            </a:r>
          </a:p>
          <a:p>
            <a:pPr marL="0" indent="0">
              <a:buNone/>
            </a:pPr>
            <a:r>
              <a:rPr lang="fr-FR" b="0" i="0" dirty="0">
                <a:solidFill>
                  <a:srgbClr val="444444"/>
                </a:solidFill>
                <a:effectLst/>
                <a:highlight>
                  <a:srgbClr val="FFFFFF"/>
                </a:highlight>
                <a:latin typeface="Source Sans Pro" panose="020F0502020204030204" pitchFamily="34" charset="0"/>
              </a:rPr>
              <a:t> </a:t>
            </a:r>
            <a:r>
              <a:rPr lang="fr-FR" b="0" i="0" dirty="0" err="1">
                <a:solidFill>
                  <a:srgbClr val="444444"/>
                </a:solidFill>
                <a:effectLst/>
                <a:highlight>
                  <a:srgbClr val="FFFFFF"/>
                </a:highlight>
                <a:latin typeface="Source Sans Pro" panose="020F0502020204030204" pitchFamily="34" charset="0"/>
              </a:rPr>
              <a:t>Muséu</a:t>
            </a:r>
            <a:r>
              <a:rPr lang="fr-FR" b="0" i="0" dirty="0">
                <a:solidFill>
                  <a:srgbClr val="444444"/>
                </a:solidFill>
                <a:effectLst/>
                <a:highlight>
                  <a:srgbClr val="FFFFFF"/>
                </a:highlight>
                <a:latin typeface="Source Sans Pro" panose="020F0502020204030204" pitchFamily="34" charset="0"/>
              </a:rPr>
              <a:t> </a:t>
            </a:r>
            <a:r>
              <a:rPr lang="fr-FR" b="0" i="0" dirty="0" err="1">
                <a:solidFill>
                  <a:srgbClr val="444444"/>
                </a:solidFill>
                <a:effectLst/>
                <a:highlight>
                  <a:srgbClr val="FFFFFF"/>
                </a:highlight>
                <a:latin typeface="Source Sans Pro" panose="020F0502020204030204" pitchFamily="34" charset="0"/>
              </a:rPr>
              <a:t>del</a:t>
            </a:r>
            <a:r>
              <a:rPr lang="fr-FR" b="0" i="0" dirty="0">
                <a:solidFill>
                  <a:srgbClr val="444444"/>
                </a:solidFill>
                <a:effectLst/>
                <a:highlight>
                  <a:srgbClr val="FFFFFF"/>
                </a:highlight>
                <a:latin typeface="Source Sans Pro" panose="020F0502020204030204" pitchFamily="34" charset="0"/>
              </a:rPr>
              <a:t> Louvre.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UY" dirty="0"/>
          </a:p>
        </p:txBody>
      </p:sp>
      <p:pic>
        <p:nvPicPr>
          <p:cNvPr id="1026" name="Picture 2">
            <a:extLst>
              <a:ext uri="{FF2B5EF4-FFF2-40B4-BE49-F238E27FC236}">
                <a16:creationId xmlns:a16="http://schemas.microsoft.com/office/drawing/2014/main" id="{DBCF012B-A54F-A74A-06F2-3C9568384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178" y="1160728"/>
            <a:ext cx="4787900" cy="475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5D0B1D-9B05-213F-9E38-4B029E073043}"/>
              </a:ext>
            </a:extLst>
          </p:cNvPr>
          <p:cNvSpPr>
            <a:spLocks noGrp="1"/>
          </p:cNvSpPr>
          <p:nvPr>
            <p:ph idx="1"/>
          </p:nvPr>
        </p:nvSpPr>
        <p:spPr>
          <a:xfrm>
            <a:off x="2589212" y="516194"/>
            <a:ext cx="8915400" cy="5395028"/>
          </a:xfrm>
        </p:spPr>
        <p:txBody>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Celebraciones Dionisíacas: </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enfatizaban el caos y la transgresión de las normas establecidas. </a:t>
            </a:r>
          </a:p>
          <a:p>
            <a:pPr marL="0" indent="0">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Massimo </a:t>
            </a:r>
            <a:r>
              <a:rPr lang="es-ES" kern="100" dirty="0" err="1">
                <a:effectLst/>
                <a:latin typeface="Calibri" panose="020F0502020204030204" pitchFamily="34" charset="0"/>
                <a:ea typeface="Calibri" panose="020F0502020204030204" pitchFamily="34" charset="0"/>
                <a:cs typeface="Times New Roman" panose="02020603050405020304" pitchFamily="18" charset="0"/>
              </a:rPr>
              <a:t>Stanzione</a:t>
            </a:r>
            <a:r>
              <a:rPr lang="es-ES" kern="100" dirty="0">
                <a:effectLst/>
                <a:latin typeface="Calibri" panose="020F0502020204030204" pitchFamily="34" charset="0"/>
                <a:ea typeface="Calibri" panose="020F0502020204030204" pitchFamily="34" charset="0"/>
                <a:cs typeface="Times New Roman" panose="02020603050405020304" pitchFamily="18" charset="0"/>
              </a:rPr>
              <a:t> Sacrificio a Baco</a:t>
            </a:r>
            <a:endParaRPr lang="es-UY"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UY" dirty="0"/>
          </a:p>
        </p:txBody>
      </p:sp>
      <p:pic>
        <p:nvPicPr>
          <p:cNvPr id="4" name="Imagen 3" descr="carnaval grego">
            <a:extLst>
              <a:ext uri="{FF2B5EF4-FFF2-40B4-BE49-F238E27FC236}">
                <a16:creationId xmlns:a16="http://schemas.microsoft.com/office/drawing/2014/main" id="{75FE963A-1C6C-3971-A5AB-42009FD860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4361" y="1813577"/>
            <a:ext cx="6843251" cy="4349456"/>
          </a:xfrm>
          <a:prstGeom prst="rect">
            <a:avLst/>
          </a:prstGeom>
          <a:noFill/>
          <a:ln>
            <a:noFill/>
          </a:ln>
        </p:spPr>
      </p:pic>
    </p:spTree>
    <p:extLst>
      <p:ext uri="{BB962C8B-B14F-4D97-AF65-F5344CB8AC3E}">
        <p14:creationId xmlns:p14="http://schemas.microsoft.com/office/powerpoint/2010/main" val="42221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E26BE1-991C-DE63-679F-3D590897E954}"/>
              </a:ext>
            </a:extLst>
          </p:cNvPr>
          <p:cNvSpPr>
            <a:spLocks noGrp="1"/>
          </p:cNvSpPr>
          <p:nvPr>
            <p:ph idx="1"/>
          </p:nvPr>
        </p:nvSpPr>
        <p:spPr>
          <a:xfrm>
            <a:off x="2589212" y="545690"/>
            <a:ext cx="8915400" cy="5409777"/>
          </a:xfrm>
        </p:spPr>
        <p:txBody>
          <a:bodyPr/>
          <a:lstStyle/>
          <a:p>
            <a:pPr>
              <a:lnSpc>
                <a:spcPct val="107000"/>
              </a:lnSpc>
              <a:spcAft>
                <a:spcPts val="800"/>
              </a:spcAft>
            </a:pP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Origen Cristiano</a:t>
            </a:r>
            <a:r>
              <a:rPr lang="es-UY" sz="2400" b="1" kern="100" dirty="0">
                <a:latin typeface="Calibri" panose="020F0502020204030204" pitchFamily="34" charset="0"/>
                <a:ea typeface="Calibri" panose="020F0502020204030204" pitchFamily="34" charset="0"/>
                <a:cs typeface="Times New Roman" panose="02020603050405020304" pitchFamily="18" charset="0"/>
              </a:rPr>
              <a:t> </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Preparación para la Cuaresma que comienza en Miércoles de ceniza</a:t>
            </a:r>
            <a:endParaRPr lang="es-UY"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a:t>"</a:t>
            </a:r>
            <a:r>
              <a:rPr lang="es-ES" sz="2000" dirty="0">
                <a:latin typeface="Arial Narrow" panose="020B0606020202030204" pitchFamily="34" charset="0"/>
              </a:rPr>
              <a:t>The </a:t>
            </a:r>
            <a:r>
              <a:rPr lang="es-ES" sz="2000" dirty="0" err="1">
                <a:latin typeface="Arial Narrow" panose="020B0606020202030204" pitchFamily="34" charset="0"/>
              </a:rPr>
              <a:t>Battle</a:t>
            </a:r>
            <a:r>
              <a:rPr lang="es-ES" sz="2000" dirty="0">
                <a:latin typeface="Arial Narrow" panose="020B0606020202030204" pitchFamily="34" charset="0"/>
              </a:rPr>
              <a:t> Between </a:t>
            </a:r>
            <a:r>
              <a:rPr lang="es-ES" sz="2000" dirty="0" err="1">
                <a:latin typeface="Arial Narrow" panose="020B0606020202030204" pitchFamily="34" charset="0"/>
              </a:rPr>
              <a:t>Carnival</a:t>
            </a:r>
            <a:r>
              <a:rPr lang="es-ES" sz="2000" dirty="0">
                <a:latin typeface="Arial Narrow" panose="020B0606020202030204" pitchFamily="34" charset="0"/>
              </a:rPr>
              <a:t> and </a:t>
            </a:r>
            <a:r>
              <a:rPr lang="es-ES" sz="2000" dirty="0" err="1">
                <a:latin typeface="Arial Narrow" panose="020B0606020202030204" pitchFamily="34" charset="0"/>
              </a:rPr>
              <a:t>Lent</a:t>
            </a:r>
            <a:r>
              <a:rPr lang="es-ES" sz="2000" dirty="0">
                <a:latin typeface="Arial Narrow" panose="020B0606020202030204" pitchFamily="34" charset="0"/>
              </a:rPr>
              <a:t>" es una obra del pintor renacentista Pieter </a:t>
            </a:r>
            <a:r>
              <a:rPr lang="es-ES" sz="2000" dirty="0" err="1">
                <a:latin typeface="Arial Narrow" panose="020B0606020202030204" pitchFamily="34" charset="0"/>
              </a:rPr>
              <a:t>Bruegel</a:t>
            </a:r>
            <a:r>
              <a:rPr lang="es-ES" sz="2000" dirty="0">
                <a:latin typeface="Arial Narrow" panose="020B0606020202030204" pitchFamily="34" charset="0"/>
              </a:rPr>
              <a:t> el Viejo  1559</a:t>
            </a:r>
            <a:endParaRPr lang="es-UY" sz="2000" dirty="0">
              <a:latin typeface="Arial Narrow" panose="020B0606020202030204" pitchFamily="34" charset="0"/>
            </a:endParaRPr>
          </a:p>
        </p:txBody>
      </p:sp>
      <p:pic>
        <p:nvPicPr>
          <p:cNvPr id="4" name="Imagen 3" descr="Carnaval medieval">
            <a:extLst>
              <a:ext uri="{FF2B5EF4-FFF2-40B4-BE49-F238E27FC236}">
                <a16:creationId xmlns:a16="http://schemas.microsoft.com/office/drawing/2014/main" id="{65A7F492-7593-F52D-0466-CE0D0E015D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1530" y="2406340"/>
            <a:ext cx="6140470" cy="3457986"/>
          </a:xfrm>
          <a:prstGeom prst="rect">
            <a:avLst/>
          </a:prstGeom>
          <a:noFill/>
          <a:ln>
            <a:noFill/>
          </a:ln>
        </p:spPr>
      </p:pic>
      <p:sp>
        <p:nvSpPr>
          <p:cNvPr id="6" name="Título 1">
            <a:extLst>
              <a:ext uri="{FF2B5EF4-FFF2-40B4-BE49-F238E27FC236}">
                <a16:creationId xmlns:a16="http://schemas.microsoft.com/office/drawing/2014/main" id="{6569975A-412A-3C14-CAF1-3CAC3043D3C4}"/>
              </a:ext>
            </a:extLst>
          </p:cNvPr>
          <p:cNvSpPr>
            <a:spLocks noGrp="1"/>
          </p:cNvSpPr>
          <p:nvPr>
            <p:ph type="title"/>
          </p:nvPr>
        </p:nvSpPr>
        <p:spPr>
          <a:xfrm>
            <a:off x="1894610" y="4409769"/>
            <a:ext cx="3955359" cy="1902542"/>
          </a:xfrm>
          <a:solidFill>
            <a:schemeClr val="accent2"/>
          </a:solidFill>
        </p:spPr>
        <p:txBody>
          <a:bodyPr>
            <a:normAutofit fontScale="90000"/>
          </a:bodyPr>
          <a:lstStyle/>
          <a:p>
            <a:r>
              <a:rPr lang="es-ES" sz="2800" b="1" kern="100" dirty="0">
                <a:solidFill>
                  <a:schemeClr val="bg1"/>
                </a:solidFill>
                <a:latin typeface="Calibri" panose="020F0502020204030204" pitchFamily="34" charset="0"/>
                <a:cs typeface="Times New Roman" panose="02020603050405020304" pitchFamily="18" charset="0"/>
              </a:rPr>
              <a:t>Dato curioso:  carnaval viene de “</a:t>
            </a:r>
            <a:r>
              <a:rPr lang="es-UY" sz="2800" b="1" kern="100" dirty="0" err="1">
                <a:solidFill>
                  <a:schemeClr val="bg1"/>
                </a:solidFill>
                <a:latin typeface="Calibri" panose="020F0502020204030204" pitchFamily="34" charset="0"/>
                <a:cs typeface="Times New Roman" panose="02020603050405020304" pitchFamily="18" charset="0"/>
              </a:rPr>
              <a:t>carnem</a:t>
            </a:r>
            <a:r>
              <a:rPr lang="es-UY" sz="2800" b="1" kern="100" dirty="0">
                <a:solidFill>
                  <a:schemeClr val="bg1"/>
                </a:solidFill>
                <a:latin typeface="Calibri" panose="020F0502020204030204" pitchFamily="34" charset="0"/>
                <a:cs typeface="Times New Roman" panose="02020603050405020304" pitchFamily="18" charset="0"/>
              </a:rPr>
              <a:t> levare”, que significa “quitar la carne”.</a:t>
            </a:r>
            <a:br>
              <a:rPr lang="es-UY" sz="2800" b="1" kern="100" dirty="0">
                <a:solidFill>
                  <a:schemeClr val="bg1"/>
                </a:solidFill>
                <a:latin typeface="Calibri" panose="020F0502020204030204" pitchFamily="34" charset="0"/>
                <a:cs typeface="Times New Roman" panose="02020603050405020304" pitchFamily="18" charset="0"/>
              </a:rPr>
            </a:br>
            <a:endParaRPr lang="es-UY" sz="28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29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634BF7-4E23-213F-CE28-2689BD6F06F6}"/>
              </a:ext>
            </a:extLst>
          </p:cNvPr>
          <p:cNvSpPr>
            <a:spLocks noGrp="1"/>
          </p:cNvSpPr>
          <p:nvPr>
            <p:ph idx="1"/>
          </p:nvPr>
        </p:nvSpPr>
        <p:spPr>
          <a:xfrm>
            <a:off x="2365829" y="653143"/>
            <a:ext cx="9138783" cy="5471886"/>
          </a:xfrm>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Parodia</a:t>
            </a:r>
            <a:endParaRPr lang="es-UY" sz="2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latin typeface="Arial Narrow" panose="020B0606020202030204" pitchFamily="34" charset="0"/>
              </a:rPr>
              <a:t>Es una forma de imitación burlesca que tiene como objetivo criticar, ridiculizar o satirizar una obra, un género, un autor o un estilo particular. La parodia utiliza elementos del original pero los distorsiona de manera humorística para destacar sus aspectos absurdos, inconsistentes o ridículos. </a:t>
            </a:r>
          </a:p>
          <a:p>
            <a:pPr marL="0" indent="0">
              <a:buNone/>
            </a:pPr>
            <a:r>
              <a:rPr lang="es-ES" sz="2000" dirty="0">
                <a:latin typeface="Arial Narrow" panose="020B0606020202030204" pitchFamily="34" charset="0"/>
              </a:rPr>
              <a:t>Algunos  aspectos clave:</a:t>
            </a:r>
            <a:endParaRPr lang="es-UY" sz="2000" dirty="0">
              <a:latin typeface="Arial Narrow" panose="020B0606020202030204" pitchFamily="34" charset="0"/>
            </a:endParaRPr>
          </a:p>
          <a:p>
            <a:pPr>
              <a:buFont typeface="Arial" panose="020B0604020202020204" pitchFamily="34" charset="0"/>
              <a:buChar char="•"/>
            </a:pPr>
            <a:r>
              <a:rPr lang="es-ES" sz="2000" dirty="0">
                <a:latin typeface="Arial Narrow" panose="020B0606020202030204" pitchFamily="34" charset="0"/>
              </a:rPr>
              <a:t> Imitación   Reconocimiento </a:t>
            </a:r>
            <a:endParaRPr lang="es-UY" sz="2000" dirty="0">
              <a:latin typeface="Arial Narrow" panose="020B0606020202030204" pitchFamily="34" charset="0"/>
            </a:endParaRPr>
          </a:p>
          <a:p>
            <a:pPr>
              <a:lnSpc>
                <a:spcPct val="107000"/>
              </a:lnSpc>
              <a:buFont typeface="Arial" panose="020B0604020202020204" pitchFamily="34" charset="0"/>
              <a:buChar char="•"/>
            </a:pPr>
            <a:r>
              <a:rPr lang="es-ES" sz="2000" dirty="0">
                <a:latin typeface="Arial Narrow" panose="020B0606020202030204" pitchFamily="34" charset="0"/>
              </a:rPr>
              <a:t> Exageración  Elementos Destacados   Caricaturización </a:t>
            </a:r>
            <a:endParaRPr lang="es-UY" sz="2000" dirty="0">
              <a:latin typeface="Arial Narrow" panose="020B0606020202030204" pitchFamily="34" charset="0"/>
            </a:endParaRPr>
          </a:p>
          <a:p>
            <a:pPr>
              <a:lnSpc>
                <a:spcPct val="107000"/>
              </a:lnSpc>
              <a:buFont typeface="Arial" panose="020B0604020202020204" pitchFamily="34" charset="0"/>
              <a:buChar char="•"/>
            </a:pPr>
            <a:r>
              <a:rPr lang="es-ES" sz="2000" dirty="0">
                <a:latin typeface="Arial Narrow" panose="020B0606020202030204" pitchFamily="34" charset="0"/>
              </a:rPr>
              <a:t> Crítica  Intención Satírica  Humor y Burla </a:t>
            </a:r>
            <a:endParaRPr lang="es-UY" sz="2000" dirty="0">
              <a:latin typeface="Arial Narrow" panose="020B0606020202030204" pitchFamily="34" charset="0"/>
            </a:endParaRPr>
          </a:p>
          <a:p>
            <a:pPr>
              <a:lnSpc>
                <a:spcPct val="107000"/>
              </a:lnSpc>
              <a:buFont typeface="Arial" panose="020B0604020202020204" pitchFamily="34" charset="0"/>
              <a:buChar char="•"/>
            </a:pPr>
            <a:r>
              <a:rPr lang="es-ES" sz="2000" dirty="0">
                <a:latin typeface="Arial Narrow" panose="020B0606020202030204" pitchFamily="34" charset="0"/>
              </a:rPr>
              <a:t> Contexto Cultural   Comprensión Cultural  </a:t>
            </a:r>
            <a:endParaRPr lang="es-UY" sz="2000" dirty="0">
              <a:latin typeface="Arial Narrow" panose="020B0606020202030204" pitchFamily="34" charset="0"/>
            </a:endParaRPr>
          </a:p>
          <a:p>
            <a:endParaRPr lang="es-UY" dirty="0"/>
          </a:p>
        </p:txBody>
      </p:sp>
    </p:spTree>
    <p:extLst>
      <p:ext uri="{BB962C8B-B14F-4D97-AF65-F5344CB8AC3E}">
        <p14:creationId xmlns:p14="http://schemas.microsoft.com/office/powerpoint/2010/main" val="405272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977A8B-0679-95FD-1F46-50B9478839B7}"/>
              </a:ext>
            </a:extLst>
          </p:cNvPr>
          <p:cNvSpPr>
            <a:spLocks noGrp="1"/>
          </p:cNvSpPr>
          <p:nvPr>
            <p:ph idx="1"/>
          </p:nvPr>
        </p:nvSpPr>
        <p:spPr>
          <a:xfrm>
            <a:off x="2184400" y="393700"/>
            <a:ext cx="9320212" cy="5517522"/>
          </a:xfrm>
        </p:spPr>
        <p:txBody>
          <a:bodyPr>
            <a:normAutofit/>
          </a:bodyPr>
          <a:lstStyle/>
          <a:p>
            <a:r>
              <a:rPr lang="es-ES" dirty="0"/>
              <a:t>Carnaval a qué nos referimos, y cuántos conceptos hay?</a:t>
            </a:r>
          </a:p>
          <a:p>
            <a:r>
              <a:rPr lang="es-ES" sz="2000" dirty="0">
                <a:latin typeface="Arial Narrow" panose="020B0606020202030204" pitchFamily="34" charset="0"/>
              </a:rPr>
              <a:t>En el texto al menos se comentan 3</a:t>
            </a:r>
          </a:p>
          <a:p>
            <a:r>
              <a:rPr lang="es-ES" sz="2000" dirty="0">
                <a:latin typeface="Arial Narrow" panose="020B0606020202030204" pitchFamily="34" charset="0"/>
              </a:rPr>
              <a:t>Uno de </a:t>
            </a:r>
            <a:r>
              <a:rPr lang="es-ES" sz="2000" b="1" dirty="0">
                <a:latin typeface="Arial Narrow" panose="020B0606020202030204" pitchFamily="34" charset="0"/>
              </a:rPr>
              <a:t>Mijaíl </a:t>
            </a:r>
            <a:r>
              <a:rPr lang="es-ES" sz="2000" b="1" dirty="0" err="1">
                <a:latin typeface="Arial Narrow" panose="020B0606020202030204" pitchFamily="34" charset="0"/>
              </a:rPr>
              <a:t>Bajtin</a:t>
            </a:r>
            <a:r>
              <a:rPr lang="es-ES" sz="2000" b="1" dirty="0">
                <a:latin typeface="Arial Narrow" panose="020B0606020202030204" pitchFamily="34" charset="0"/>
              </a:rPr>
              <a:t> </a:t>
            </a:r>
            <a:r>
              <a:rPr lang="es-ES" sz="2000" dirty="0">
                <a:latin typeface="Arial Narrow" panose="020B0606020202030204" pitchFamily="34" charset="0"/>
              </a:rPr>
              <a:t>conceptualiza el carnaval es una festividad, en su carácter de </a:t>
            </a:r>
            <a:r>
              <a:rPr lang="es-ES" sz="2000" dirty="0">
                <a:highlight>
                  <a:srgbClr val="FFFF00"/>
                </a:highlight>
                <a:latin typeface="Arial Narrow" panose="020B0606020202030204" pitchFamily="34" charset="0"/>
              </a:rPr>
              <a:t>rito folklórico del Renacimiento</a:t>
            </a:r>
            <a:r>
              <a:rPr lang="es-ES" sz="2000" dirty="0">
                <a:latin typeface="Arial Narrow" panose="020B0606020202030204" pitchFamily="34" charset="0"/>
              </a:rPr>
              <a:t>, donde se subvierten normas sociales, permitiendo la liberación y la inversión de roles. En su teoría del "</a:t>
            </a:r>
            <a:r>
              <a:rPr lang="es-ES" sz="2000" dirty="0" err="1">
                <a:latin typeface="Arial Narrow" panose="020B0606020202030204" pitchFamily="34" charset="0"/>
              </a:rPr>
              <a:t>carnavalismo</a:t>
            </a:r>
            <a:r>
              <a:rPr lang="es-ES" sz="2000" dirty="0">
                <a:latin typeface="Arial Narrow" panose="020B0606020202030204" pitchFamily="34" charset="0"/>
              </a:rPr>
              <a:t>", destaca la importancia de la risa, la parodia y la transgresión de jerarquías establecidas. Es un tiempo de pluralidad y diversidad de voces, reflejando su idea de "polifonía" literaria. Desafía las estructuras </a:t>
            </a:r>
            <a:r>
              <a:rPr lang="es-ES" sz="2000" dirty="0" err="1">
                <a:latin typeface="Arial Narrow" panose="020B0606020202030204" pitchFamily="34" charset="0"/>
              </a:rPr>
              <a:t>monológicas</a:t>
            </a:r>
            <a:r>
              <a:rPr lang="es-ES" sz="2000" dirty="0">
                <a:latin typeface="Arial Narrow" panose="020B0606020202030204" pitchFamily="34" charset="0"/>
              </a:rPr>
              <a:t> (dialógicas, concepto de </a:t>
            </a:r>
            <a:r>
              <a:rPr lang="es-ES" sz="2000" dirty="0" err="1">
                <a:latin typeface="Arial Narrow" panose="020B0606020202030204" pitchFamily="34" charset="0"/>
              </a:rPr>
              <a:t>Bajtin</a:t>
            </a:r>
            <a:r>
              <a:rPr lang="es-ES" sz="2000" dirty="0">
                <a:latin typeface="Arial Narrow" panose="020B0606020202030204" pitchFamily="34" charset="0"/>
              </a:rPr>
              <a:t>)y uniformes del discurso social y literario, promoviendo una interacción dinámica y no jerárquica entre diferentes perspectivas. insiste en su carácter de rito folklórico del Renacimiento.</a:t>
            </a:r>
          </a:p>
          <a:p>
            <a:r>
              <a:rPr lang="es-ES" sz="2000" b="1" dirty="0" err="1">
                <a:latin typeface="Arial Narrow" panose="020B0606020202030204" pitchFamily="34" charset="0"/>
              </a:rPr>
              <a:t>Hayman</a:t>
            </a:r>
            <a:r>
              <a:rPr lang="es-ES" sz="2000" b="1" dirty="0">
                <a:latin typeface="Arial Narrow" panose="020B0606020202030204" pitchFamily="34" charset="0"/>
              </a:rPr>
              <a:t> </a:t>
            </a:r>
            <a:r>
              <a:rPr lang="es-ES" sz="2000" dirty="0">
                <a:latin typeface="Arial Narrow" panose="020B0606020202030204" pitchFamily="34" charset="0"/>
              </a:rPr>
              <a:t>En "Rabelais and </a:t>
            </a:r>
            <a:r>
              <a:rPr lang="es-ES" sz="2000" dirty="0" err="1">
                <a:latin typeface="Arial Narrow" panose="020B0606020202030204" pitchFamily="34" charset="0"/>
              </a:rPr>
              <a:t>His</a:t>
            </a:r>
            <a:r>
              <a:rPr lang="es-ES" sz="2000" dirty="0">
                <a:latin typeface="Arial Narrow" panose="020B0606020202030204" pitchFamily="34" charset="0"/>
              </a:rPr>
              <a:t> </a:t>
            </a:r>
            <a:r>
              <a:rPr lang="es-ES" sz="2000" dirty="0" err="1">
                <a:latin typeface="Arial Narrow" panose="020B0606020202030204" pitchFamily="34" charset="0"/>
              </a:rPr>
              <a:t>World</a:t>
            </a:r>
            <a:r>
              <a:rPr lang="es-ES" sz="2000" dirty="0">
                <a:latin typeface="Arial Narrow" panose="020B0606020202030204" pitchFamily="34" charset="0"/>
              </a:rPr>
              <a:t>" (1965), señala que </a:t>
            </a:r>
            <a:r>
              <a:rPr lang="es-ES" sz="2000" dirty="0" err="1">
                <a:latin typeface="Arial Narrow" panose="020B0606020202030204" pitchFamily="34" charset="0"/>
              </a:rPr>
              <a:t>Bajtin</a:t>
            </a:r>
            <a:r>
              <a:rPr lang="es-ES" sz="2000" dirty="0">
                <a:latin typeface="Arial Narrow" panose="020B0606020202030204" pitchFamily="34" charset="0"/>
              </a:rPr>
              <a:t> enfatiza el aspecto cómico y liberador del carnaval, ignorando su ambigüedad y complejidad. Argumenta que las máscaras utilizadas durante el carnaval crean una distancia entre participantes y espectadores, complicando la comunicación directa. Sugiere que la teoría de los géneros de </a:t>
            </a:r>
            <a:r>
              <a:rPr lang="es-ES" sz="2000" dirty="0" err="1">
                <a:latin typeface="Arial Narrow" panose="020B0606020202030204" pitchFamily="34" charset="0"/>
              </a:rPr>
              <a:t>Bajtin</a:t>
            </a:r>
            <a:r>
              <a:rPr lang="es-ES" sz="2000" dirty="0">
                <a:latin typeface="Arial Narrow" panose="020B0606020202030204" pitchFamily="34" charset="0"/>
              </a:rPr>
              <a:t> es insuficiente para capturar las múltiples facetas del carnaval, proponiendo una teoría de los modos como alternativa más adecuada.</a:t>
            </a:r>
            <a:endParaRPr lang="es-UY" sz="2000" dirty="0">
              <a:latin typeface="Arial Narrow" panose="020B0606020202030204" pitchFamily="34" charset="0"/>
            </a:endParaRPr>
          </a:p>
        </p:txBody>
      </p:sp>
    </p:spTree>
    <p:extLst>
      <p:ext uri="{BB962C8B-B14F-4D97-AF65-F5344CB8AC3E}">
        <p14:creationId xmlns:p14="http://schemas.microsoft.com/office/powerpoint/2010/main" val="182016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FF016E-330B-7C8B-4414-A798D7AF26F3}"/>
              </a:ext>
            </a:extLst>
          </p:cNvPr>
          <p:cNvSpPr>
            <a:spLocks noGrp="1"/>
          </p:cNvSpPr>
          <p:nvPr>
            <p:ph idx="1"/>
          </p:nvPr>
        </p:nvSpPr>
        <p:spPr>
          <a:xfrm>
            <a:off x="2362200" y="495300"/>
            <a:ext cx="9142412" cy="5689600"/>
          </a:xfrm>
        </p:spPr>
        <p:txBody>
          <a:bodyPr>
            <a:normAutofit/>
          </a:bodyPr>
          <a:lstStyle/>
          <a:p>
            <a:r>
              <a:rPr lang="es-ES" sz="2000" b="1" dirty="0">
                <a:latin typeface="Arial Narrow" panose="020B0606020202030204" pitchFamily="34" charset="0"/>
              </a:rPr>
              <a:t>Laurent Jenny </a:t>
            </a:r>
            <a:r>
              <a:rPr lang="es-ES" sz="2000" dirty="0">
                <a:latin typeface="Arial Narrow" panose="020B0606020202030204" pitchFamily="34" charset="0"/>
              </a:rPr>
              <a:t>amplía la visión de Bajtín sobre el carnaval, analizando su evolución moderna como un espectáculo en el que los participantes ya no interactúan de manera libre y familiar. Jenny argumenta que el carnaval se ha convertido en un discurso vacío que preserva solo los signos de una situación carnavalesca que ya no existe.   En nuestro tiempo, el Carnaval se convierte en «espectáculo», y sus participantes ya no pueden mezclarse y comunicarse en la forma «libre y familiar» que Bakhtin describe</a:t>
            </a:r>
            <a:endParaRPr lang="es-UY" sz="2000" dirty="0">
              <a:latin typeface="Arial Narrow" panose="020B0606020202030204" pitchFamily="34" charset="0"/>
            </a:endParaRPr>
          </a:p>
        </p:txBody>
      </p:sp>
    </p:spTree>
    <p:extLst>
      <p:ext uri="{BB962C8B-B14F-4D97-AF65-F5344CB8AC3E}">
        <p14:creationId xmlns:p14="http://schemas.microsoft.com/office/powerpoint/2010/main" val="397587388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2187</TotalTime>
  <Words>1303</Words>
  <Application>Microsoft Office PowerPoint</Application>
  <PresentationFormat>Panorámica</PresentationFormat>
  <Paragraphs>49</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Arial Narrow</vt:lpstr>
      <vt:lpstr>Calibri</vt:lpstr>
      <vt:lpstr>Century Gothic</vt:lpstr>
      <vt:lpstr>Source Sans Pro</vt:lpstr>
      <vt:lpstr>Times New Roman</vt:lpstr>
      <vt:lpstr>Wingdings 3</vt:lpstr>
      <vt:lpstr>Espiral</vt:lpstr>
      <vt:lpstr>Carnaval / Antropofagia / Parodia Sergio Ferrer</vt:lpstr>
      <vt:lpstr>Dato curioso:  Borges lo nombra en el Aleph </vt:lpstr>
      <vt:lpstr>Carnaval: El carnaval tiene sus raíces en tradiciones antiguas, tanto paganas como cristianas. A lo largo de la historia, se ha transformado y adaptado a diferentes contextos culturales y religiosos. Manteniendo siempre su espíritu de celebración, transgresión y renovación Orígenes Paganas  -  Sumerias y Babilónicas:  que solían incluir máscaras  y disfraces.  </vt:lpstr>
      <vt:lpstr>Presentación de PowerPoint</vt:lpstr>
      <vt:lpstr>Presentación de PowerPoint</vt:lpstr>
      <vt:lpstr>Dato curioso:  carnaval viene de “carnem levare”, que significa “quitar la carne”. </vt:lpstr>
      <vt:lpstr>Presentación de PowerPoint</vt:lpstr>
      <vt:lpstr>Presentación de PowerPoint</vt:lpstr>
      <vt:lpstr>Presentación de PowerPoint</vt:lpstr>
      <vt:lpstr>Superando las críticas de Bajtin</vt:lpstr>
      <vt:lpstr>Presentación de PowerPoint</vt:lpstr>
      <vt:lpstr>Dato curioso:  Suely Rolnik es una filósofa brasilera contemporánea que hoy trata el tema de la antropofagia. Link: Baba antropofágica Lygia Clark performance https://www.youtube.com/watch?v=r42tfsD0DKY&amp;ab_channel=lygiaclark   </vt:lpstr>
      <vt:lpstr>Carnaval Barroco y Neobarroco</vt:lpstr>
      <vt:lpstr>UNA DOBLE TRADICIÓN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 Ferrer</dc:creator>
  <cp:lastModifiedBy>Sergio Ferrer</cp:lastModifiedBy>
  <cp:revision>10</cp:revision>
  <dcterms:created xsi:type="dcterms:W3CDTF">2024-06-18T18:49:19Z</dcterms:created>
  <dcterms:modified xsi:type="dcterms:W3CDTF">2024-07-04T12:51:22Z</dcterms:modified>
</cp:coreProperties>
</file>