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12192000"/>
  <p:notesSz cx="6858000" cy="9144000"/>
  <p:embeddedFontLst>
    <p:embeddedFont>
      <p:font typeface="Candara"/>
      <p:regular r:id="rId64"/>
      <p:bold r:id="rId65"/>
      <p:italic r:id="rId66"/>
      <p:boldItalic r:id="rId67"/>
    </p:embeddedFont>
    <p:embeddedFont>
      <p:font typeface="Lustria"/>
      <p:regular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69" roundtripDataSignature="AMtx7mjMih5jW1qC4+UW4A5Q6BR0iRIo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Candara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Candara-italic.fntdata"/><Relationship Id="rId21" Type="http://schemas.openxmlformats.org/officeDocument/2006/relationships/slide" Target="slides/slide16.xml"/><Relationship Id="rId65" Type="http://schemas.openxmlformats.org/officeDocument/2006/relationships/font" Target="fonts/Candara-bold.fntdata"/><Relationship Id="rId24" Type="http://schemas.openxmlformats.org/officeDocument/2006/relationships/slide" Target="slides/slide19.xml"/><Relationship Id="rId68" Type="http://schemas.openxmlformats.org/officeDocument/2006/relationships/font" Target="fonts/Lustria-regular.fntdata"/><Relationship Id="rId23" Type="http://schemas.openxmlformats.org/officeDocument/2006/relationships/slide" Target="slides/slide18.xml"/><Relationship Id="rId67" Type="http://schemas.openxmlformats.org/officeDocument/2006/relationships/font" Target="fonts/Candara-boldItalic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1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1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0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0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71" name="Google Shape;71;p70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7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1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1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7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7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2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72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7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7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72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en-US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89" name="Google Shape;89;p7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b="0" lang="en-US" sz="8000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3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3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7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7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4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4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74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74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74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74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74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7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5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5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75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1" name="Google Shape;111;p75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75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75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4" name="Google Shape;114;p75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75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75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117" name="Google Shape;117;p75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7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7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6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76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7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7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7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7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77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7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7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3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4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4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6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5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5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6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6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6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6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6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7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8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8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8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6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9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9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sp>
      <p:sp>
        <p:nvSpPr>
          <p:cNvPr id="64" name="Google Shape;64;p69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6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0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0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" name="Google Shape;8;p6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" name="Google Shape;9;p6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" name="Google Shape;10;p6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4.png"/><Relationship Id="rId5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Relationship Id="rId5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monografias.com/trabajos6/napro/napro.shtml" TargetMode="External"/><Relationship Id="rId4" Type="http://schemas.openxmlformats.org/officeDocument/2006/relationships/hyperlink" Target="http://www.monografias.com/trabajos7/gepla/gepla.shtml" TargetMode="External"/><Relationship Id="rId5" Type="http://schemas.openxmlformats.org/officeDocument/2006/relationships/hyperlink" Target="http://www.monografias.com/trabajos-pdf/credos/credos.shtml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en-US"/>
              <a:t>ESTRATEGIA DE COMUNICACIÓN</a:t>
            </a:r>
            <a:endParaRPr/>
          </a:p>
        </p:txBody>
      </p:sp>
      <p:sp>
        <p:nvSpPr>
          <p:cNvPr id="138" name="Google Shape;138;p1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/>
          <p:nvPr/>
        </p:nvSpPr>
        <p:spPr>
          <a:xfrm>
            <a:off x="451104" y="237744"/>
            <a:ext cx="10509504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posicionamiento no es lo que Ud. hace con un producto, sino lo que hace con la mente del cliente prospect, esto es , cómo posiciona el producto en la mente de este” ( Ries y Trout 2007) 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Decía Trout, que hay que  encontrar una 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idea/concepto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simple que haga que nuestra oferta se diferencie y alcance una posición preferencial en la mente del cliente.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Pero debe percibirse como un beneficio   especial .  No alcanza con que sea objetivamente diferente, debe serlo en la mente del consumidor.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Resultado de imagen para slogan de marcas reconocidas" id="187" name="Google Shape;18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4658" y="3857243"/>
            <a:ext cx="1885950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slogan de marcas reconocidas" id="188" name="Google Shape;1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671" y="4518279"/>
            <a:ext cx="274320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/>
          <p:nvPr/>
        </p:nvSpPr>
        <p:spPr>
          <a:xfrm>
            <a:off x="536448" y="365761"/>
            <a:ext cx="11362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Específicamente es el beneficio en el que ud. quiere que ellos piensen cuando piensen en su</a:t>
            </a:r>
            <a:r>
              <a:rPr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marca.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658368" y="1121665"/>
            <a:ext cx="11106912" cy="1270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Tiene que diferenciarse de la competencia y, lo más importante,  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tiene que ser valorado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Por tanto es una ´promesa creíble de valor, que se  ofrece de manera que distinguen su marca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de la de los competidores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 (Davis)</a:t>
            </a:r>
            <a:endParaRPr/>
          </a:p>
        </p:txBody>
      </p:sp>
      <p:sp>
        <p:nvSpPr>
          <p:cNvPr descr="Resultado de imagen para nike just do it" id="195" name="Google Shape;195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Resultado de imagen para nike just do it" id="196" name="Google Shape;196;p1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Resultado de imagen para nike just do it" id="197" name="Google Shape;197;p11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Resultado de imagen para nike just do it" id="198" name="Google Shape;1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1380" y="2194560"/>
            <a:ext cx="4533900" cy="2538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slogan de marcas reconocidas" id="199" name="Google Shape;19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775" y="3197034"/>
            <a:ext cx="2695575" cy="1695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slogan de marcas reconocidas" id="200" name="Google Shape;20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8305" y="3613396"/>
            <a:ext cx="2361946" cy="300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/>
          <p:nvPr/>
        </p:nvSpPr>
        <p:spPr>
          <a:xfrm>
            <a:off x="682752" y="633812"/>
            <a:ext cx="1097280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objetivo último del marketing es </a:t>
            </a:r>
            <a:r>
              <a:rPr b="1"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apropiarse de una palabra en la mente del consumidor, 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para ser recordado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( entrar en su “lista corta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mental”,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diferenciado y preferido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Se realiza con palabras, en especial con nombres propios de los productos y servicios.  ( Martín).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Cabe 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afirmar que el posicionamiento es un esfuerzo más enfocado,  al individuo concretamente a su capacidad de recepción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que al mercado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en abstracto.  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</a:t>
            </a:r>
            <a:r>
              <a:rPr b="1"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Qué debemos entender por posicionamiento?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“ el  lugar que ocupa un producto  o marca, según percepciones de los consumidores, en relación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a otros productos o marcas competitivas ”   ( Santesmases</a:t>
            </a:r>
            <a:r>
              <a:rPr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560832" y="1342468"/>
            <a:ext cx="11301984" cy="385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Características en torno al concepto de posicionamiento</a:t>
            </a:r>
            <a:r>
              <a:rPr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 Estos rasgos son: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AutoNum type="arabicPeriod"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El problema de la saturación informativa </a:t>
            </a:r>
            <a:endParaRPr/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ucida Sans"/>
              <a:buAutoNum type="arabicPeriod"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Problema de la capacidad limitada en la mente.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3. Importancia del ser el primero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3. Necesidad de erigirse como el genérico de la categoría 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4. El principio de diferenciación 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5. El principio de simplicidad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6. El principio de permanencia</a:t>
            </a:r>
            <a:r>
              <a:rPr i="1"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.-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658368" y="599553"/>
            <a:ext cx="10338816" cy="36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Problema de saturación informativa</a:t>
            </a:r>
            <a:endParaRPr sz="2000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 Es imposible retener todo cuanto llega, la gente está agobiada con las posibilidades.</a:t>
            </a:r>
            <a:endParaRPr/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realidad implica riesgos ( económico,  funcional, social, psicológico).</a:t>
            </a:r>
            <a:endParaRPr/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Por lo que la marca se erige como un motor importante de diferenciación.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Por atributos y valores que  tengan los productos, las marcas son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depositarias del posicionamiento.   </a:t>
            </a:r>
            <a:r>
              <a:rPr b="1"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Importa por tanto el significado que tienen para el </a:t>
            </a:r>
            <a:endParaRPr b="1" i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consumidor.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Las mentes son limitadas y no pueden retener todo, por tanto se tiende a recordar lo que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de algún modo estimula o conecta al individuo.</a:t>
            </a:r>
            <a:endParaRPr/>
          </a:p>
        </p:txBody>
      </p:sp>
      <p:pic>
        <p:nvPicPr>
          <p:cNvPr descr="Resultado de imagen de agua salus" id="216" name="Google Shape;2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7249" y="439642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banco republica" id="217" name="Google Shape;21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8393" y="4774756"/>
            <a:ext cx="27813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/>
          <p:nvPr/>
        </p:nvSpPr>
        <p:spPr>
          <a:xfrm>
            <a:off x="768096" y="254541"/>
            <a:ext cx="11058144" cy="3700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andara"/>
              <a:buNone/>
            </a:pPr>
            <a:r>
              <a:rPr b="1" lang="en-US" sz="200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2. Problema de la capacidad limitada de la mente.</a:t>
            </a:r>
            <a:endParaRPr sz="2000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Para  colocar una marca nueva en la mente , debemos borrar o reposicionar la vieja marca que ya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ocupa esa categoría.  ( Ries y Trout).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Muchas veces parece que  el consumidor elige una marca de forma intuitiva  basándose en la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información que recibe,pero no siempre 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La gente puede comprar una marca porque viene a la mente más fácilmente o porque es la marca que compraban sus padres o porque es la más fiel de justificar ante los demás .( Sternthal</a:t>
            </a:r>
            <a:r>
              <a:rPr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/>
          </a:p>
        </p:txBody>
      </p:sp>
      <p:pic>
        <p:nvPicPr>
          <p:cNvPr descr="Resultado de imagen para vw" id="223" name="Google Shape;2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9372" y="4530725"/>
            <a:ext cx="31242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/>
          <p:nvPr/>
        </p:nvSpPr>
        <p:spPr>
          <a:xfrm>
            <a:off x="341376" y="720247"/>
            <a:ext cx="11399520" cy="5017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3.Importancia de ser el primero</a:t>
            </a:r>
            <a:endParaRPr sz="2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 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mensaje debe ser lo suficientemente relevante, atractivo y sencillo para despertar la atención y no exija trabajo de recordación.  </a:t>
            </a:r>
            <a:endParaRPr/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Ries y Trout para asegurarse que este proceso de  pregnancia en la memoria sea   efectivo ,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proponen llegar el  primero.</a:t>
            </a:r>
            <a:endParaRPr/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capacidad de penetración es mayor y así encuentran ideal el estado del cerebro, donde suponemos que nadie haya hecho  mella.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159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Por tanto “es mejor ser el primero que el mejor” ( Trout). </a:t>
            </a:r>
            <a:endParaRPr/>
          </a:p>
          <a:p>
            <a:pPr indent="-2159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8001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Destacan  que la “diferenciación” más efectiva consiste en alcanzar una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posición de líder,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siendo la primera marca de la categoría del producto específica.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/>
          <p:nvPr/>
        </p:nvSpPr>
        <p:spPr>
          <a:xfrm>
            <a:off x="390144" y="480167"/>
            <a:ext cx="11289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Las líderes son marcas poderosas no porque siempre sean mejores, sino porque se perciben como líderes en la categoría.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390144" y="1402081"/>
            <a:ext cx="11058144" cy="685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 Ser el primero crea liderazgo. Así como el liderazgo crea la percepción de que  tiene que ser “mejor”.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sultado de imagen para mercedes benz" id="235" name="Google Shape;2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232" y="2669858"/>
            <a:ext cx="3590925" cy="2389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apple" id="236" name="Google Shape;2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5504" y="3230944"/>
            <a:ext cx="2025650" cy="202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585216" y="402337"/>
            <a:ext cx="10997184" cy="1444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Segundo está la percepción de que la primera marca es original.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Cualquier otra es imitación del original. ( Ries y Ries)  152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Ser el primero no significa que su marca se convertirá en el líder de una categoría</a:t>
            </a: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585216" y="2101703"/>
            <a:ext cx="11277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Las ventas no importan tanto. Importa la percepción  </a:t>
            </a:r>
            <a:r>
              <a:rPr i="1"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Implanta</a:t>
            </a: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 </a:t>
            </a:r>
            <a:r>
              <a:rPr i="1"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percepción de liderazgo en la mente de los</a:t>
            </a: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i="1"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consumidores</a:t>
            </a:r>
            <a:r>
              <a:rPr i="1"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https://encrypted-tbn3.gstatic.com/images?q=tbn:ANd9GcT9I_TDggVqrODt2fUPyCcy-oIr7Mgm0nvtMWAxkEzEtcLMDgrQ2L8YXqw5" id="243" name="Google Shape;2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4610374"/>
            <a:ext cx="2762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9"/>
          <p:cNvSpPr/>
          <p:nvPr/>
        </p:nvSpPr>
        <p:spPr>
          <a:xfrm>
            <a:off x="585216" y="4238720"/>
            <a:ext cx="85587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Los compradores no tienen un sistema de preferencia, por tanto, la primera marca que consigue darse a conocer  se convierte en su prototipo, referencia obligada-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>
            <a:off x="829056" y="1598948"/>
            <a:ext cx="10924032" cy="2474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b="1"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 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b="1"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Dicen Ries y Ries que  “ tener un nombre de marca que además es usado genéricamente, es una gran ventaja de marketing 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Bassat habla de “ monopolio mental” de la categoría.   ( Aspirina, Kleenex ). Son  categorías lexicalizadas., crear un monopolio mental en aquella categoría, sustituye la denominación de un producto por la marca. (Coca Cola por Pepsi como refresco) Surgen primero espontáneamente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829056" y="818759"/>
            <a:ext cx="8314944" cy="38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orbel"/>
              <a:buAutoNum type="arabicPeriod" startAt="4"/>
            </a:pPr>
            <a:r>
              <a:rPr b="1" lang="en-US" sz="1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Necesidad de erigirse como genérico de la categoría</a:t>
            </a:r>
            <a:endParaRPr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taples.com.ar/images/pg/CIASC550X33_1.jpg?" id="251" name="Google Shape;2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1664" y="4388814"/>
            <a:ext cx="2345436" cy="234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>
            <a:off x="170688" y="499872"/>
            <a:ext cx="8814816" cy="2713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Estrategia de Comunicación </a:t>
            </a:r>
            <a:endParaRPr b="1" i="0" sz="2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estrategia de comunicación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 el conjunto de decisiones y prioridades basadas en el análisis y el diagnóstico que definen tanto la tarea, como el modo de cumplirla por parte de las diferentes herramientas de comunicación.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Prioriza objetivos y valora la información disponible tanto sobre el contenido  como sobre los sujetos receptores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>
            <a:off x="902208" y="636826"/>
            <a:ext cx="10899648" cy="3587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5. El principio de diferenciación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85750" lvl="0" marL="28575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Aaker dice que la diferenciación es la característica de la línea de fondo de una marca. Todo puede diferenciarse, hasta los genéricos como   arena, alquitrán 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    La diferencia es la clave de la identidad comercial.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Un producto  marca no identificable no  puede generar muchas  ventajas competitivas, se pierde en el  anonimato.  El primer paso  para tener una identidad es distinguirse del resto</a:t>
            </a:r>
            <a:r>
              <a:rPr lang="en-US" sz="1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Es la esencia del posicionamiento, y  sin posicionamiento correcto no se alcanzará el liderazgo.</a:t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/>
          <p:nvPr/>
        </p:nvSpPr>
        <p:spPr>
          <a:xfrm>
            <a:off x="682752" y="372939"/>
            <a:ext cx="10875264" cy="3741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Lucida Sans"/>
                <a:ea typeface="Lucida Sans"/>
                <a:cs typeface="Lucida Sans"/>
                <a:sym typeface="Lucida Sans"/>
              </a:rPr>
              <a:t>6. El principio de permanencia</a:t>
            </a:r>
            <a:endParaRPr sz="1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 y R, dicen que el posicionamiento es  una propuesta a largo plazo. No debe cambiar más de lo debido, implicaría problemas de cierto  reconocimiento.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La percepción es también un fenómeno de larga duración. Se puede perder liderazgo en ventas y mantener el liderazgo en la mente.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✔"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Ser perseverante es otro atributo de la publicidad, implica la permanencia del mensaje.</a:t>
            </a:r>
            <a:endParaRPr/>
          </a:p>
          <a:p>
            <a:pPr indent="-1714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171450" lvl="0" marL="28575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Resultado de imagen para logo de aspirina en el tiempo de" id="262" name="Google Shape;2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650" y="5329238"/>
            <a:ext cx="22860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logo de aspirina en el tiempo de" id="263" name="Google Shape;26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1063" y="5043488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/>
          <p:nvPr/>
        </p:nvSpPr>
        <p:spPr>
          <a:xfrm>
            <a:off x="658368" y="368499"/>
            <a:ext cx="11204448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Reposicionamiento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 como ajustar las percepciones que existen en la mente de los clientes,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sobre nosotros, o nuestra propuesta, o nuestros competidores.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Importa entender como funciona  la mente o como piensa la gente.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Resultado de imagen de mc donald" id="269" name="Google Shape;2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2986" y="3656711"/>
            <a:ext cx="2000250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mc cafe" id="270" name="Google Shape;27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4598" y="366306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mc cafe" id="271" name="Google Shape;27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0700" y="4679950"/>
            <a:ext cx="27813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/>
          <p:nvPr/>
        </p:nvSpPr>
        <p:spPr>
          <a:xfrm>
            <a:off x="780288" y="530412"/>
            <a:ext cx="1087526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Las mentes no cambian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Coca –Cola dilapidó  prestigió y dinero tratando de convencer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por un producto mejorado frente a  “ Lo auténtico” . Volvieron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Volvo quiso convencer con una propuesta de un coche “ For Life” . Volvió a sus raíces. Sigue “ el más seguro”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 lo que se trata  con el “reposicionamiento” es adaptarse a las percepciones ya existentes</a:t>
            </a:r>
            <a:r>
              <a:rPr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>
            <a:off x="865632" y="560832"/>
            <a:ext cx="1048512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El Brief</a:t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PASOS BÁSICOS PARA HACER UN BRIEF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Definiciones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Documento realizado por el anunciante para que la agencia de publicidad conozca con todo detalle las características del mercado y del producto/servicio que va a anunciar.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/>
          <p:nvPr/>
        </p:nvSpPr>
        <p:spPr>
          <a:xfrm>
            <a:off x="548640" y="426721"/>
            <a:ext cx="10826496" cy="4216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Objetivos a alcanzar</a:t>
            </a: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 Empresa o Producto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¿Cuál es la historia o antecedentes de la empresa?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¿Cuál es la misión?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Enumere sus productos y servicios, o los beneficios del producto.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Reto</a:t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Problema a resolver. Generar màs ventas. Mayor  participaciòn de mercado . Cambio de imagen .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/>
          <p:nvPr/>
        </p:nvSpPr>
        <p:spPr>
          <a:xfrm>
            <a:off x="585216" y="437043"/>
            <a:ext cx="11021568" cy="39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Objetivo de la Marca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Conocimiento,  diferenciaciòn ,  posicionamiento.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Objetivo del negocio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¿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Qué se pretende lograr con el esfuerzo?: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Crecimiento, mayores márgenes de utilidad, enfrentar a la competencia</a:t>
            </a: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/>
          <p:nvPr/>
        </p:nvSpPr>
        <p:spPr>
          <a:xfrm>
            <a:off x="597408" y="553605"/>
            <a:ext cx="10777728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Target ¿ a quién le estamos hablando?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Nivel socio económico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NSE ABC+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Perfil psicográfico y de comportamiento de acuerdo a la categoría de producto.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queremos decirle al consumidor?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Mensajes clave con respecto al producto y/o servicio así como razones para creer en él</a:t>
            </a:r>
            <a:endParaRPr/>
          </a:p>
        </p:txBody>
      </p:sp>
      <p:sp>
        <p:nvSpPr>
          <p:cNvPr descr="Resultado de imagen para diferentes públicos" id="297" name="Google Shape;297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Resultado de imagen para diferentes públicos" id="298" name="Google Shape;29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3013" y="3785259"/>
            <a:ext cx="4984107" cy="2485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/>
          <p:nvPr/>
        </p:nvSpPr>
        <p:spPr>
          <a:xfrm>
            <a:off x="646176" y="1634411"/>
            <a:ext cx="11155680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Creencias y valores: representan la parte más emotiva que cumple un producto en los consumidores, los cuales se identifican con la marca o producto, debido a que representa, para ellos, algo más que un simple objeto o un simple nombre.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Si una marca o un producto logra que sus consumidores le atribuyan sus creencias y valores se habrá creado un vínculo inquebrantable entre el consumidor y la marca.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Habrá confianza y se identificaran con estos.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ucida Sans"/>
              <a:buNone/>
            </a:pPr>
            <a:r>
              <a:rPr lang="en-US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Habrá lealtad hacia la marca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646176" y="499872"/>
            <a:ext cx="9241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Insights del consumidor</a:t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descr="Yuxtaposición - Retórica Publicitaria" id="305" name="Google Shape;3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345" y="4208419"/>
            <a:ext cx="6204903" cy="222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/>
          <p:nvPr/>
        </p:nvSpPr>
        <p:spPr>
          <a:xfrm>
            <a:off x="719328" y="581120"/>
            <a:ext cx="1103376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Sobre el mercado: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¿Cuál es su mercado objetivo?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¿Cómo quiere ser percibido por sus clientes?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diferencia su producto o servicios sobre los demás.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Sobre la competencia: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¿Quién es su competencia?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¿Cuáles son las ventajas que tiene sobre la competencia 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¿Cuáles son las desventajas contra la competencia?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Existe algún competidor de referencia ¿Quién es y por qué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11" name="Google Shape;3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6880" y="497651"/>
            <a:ext cx="3503103" cy="234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/>
          <p:nvPr/>
        </p:nvSpPr>
        <p:spPr>
          <a:xfrm>
            <a:off x="414528" y="316992"/>
            <a:ext cx="1089964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COMUNICAR POR OBJETIVOS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Método útil para concebir, planear y realizar las comunicaciones y posteriormente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evaluar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su eficacia.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Una propuesta metodológica de cómo hacer una estrategia de comunicación, según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necesidades y puntos de vista de los  coprotagonista. Así como  una participación de los mismos.</a:t>
            </a:r>
            <a:endParaRPr b="1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Esta estrategia no se logra de golpe, sino que parte de aproximaciones sucesivas,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hay que dar respuesta a las siguientes preguntas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5413" y="3794867"/>
            <a:ext cx="2657475" cy="24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/>
          <p:nvPr/>
        </p:nvSpPr>
        <p:spPr>
          <a:xfrm>
            <a:off x="231648" y="329184"/>
            <a:ext cx="11558016" cy="50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Sobre el entorno o contexto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Qué tendencias o cambios afectan a la industria?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¿Qué visión de su empresa tiene a corto y mediano plazo?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¿Existe alguna forma de medir la efectividad de su producto o servicio</a:t>
            </a: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</a:t>
            </a:r>
            <a:r>
              <a:rPr b="1" lang="en-US" sz="2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Cuál 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33400" lvl="0" marL="533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satisfacción que se quiere comunicar. La promesa material o inmaterial.-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Distribución y Ventas.- Canales utilizado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33400" lvl="0" marL="533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Anexos. Envases. Logos. Campañas anteriores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/>
          <p:nvPr/>
        </p:nvSpPr>
        <p:spPr>
          <a:xfrm>
            <a:off x="548640" y="414528"/>
            <a:ext cx="1139952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Sobre las estrategias de comunicación</a:t>
            </a: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¿Ha implementado estrategias de comunicación anteriormente, cuáles?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resultados obtuvo?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podría afectar el éxito de su empresa o producto?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¿Tiene planes de expansión de su empresa o desarrollos de nuevos productos en un corto plazo?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¿Cuáles</a:t>
            </a:r>
            <a:r>
              <a:rPr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/>
          <p:nvPr/>
        </p:nvSpPr>
        <p:spPr>
          <a:xfrm>
            <a:off x="841248" y="686461"/>
            <a:ext cx="1086307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¿Cuándo se completa la estrategia?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Contestando  las preguntas claves para el lanzamiento de la campaña.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Produciendo nuevas ideas, planificando y atendiendo posibles cambios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/>
          <p:nvPr/>
        </p:nvSpPr>
        <p:spPr>
          <a:xfrm>
            <a:off x="341376" y="390144"/>
            <a:ext cx="115824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Sistema de Planificación Estratégica  R.O.I.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Retorno sobre la inversión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Relevancia,Originalidad e Impacto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Si la Publicidad, no es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Relevante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 tiene razón de ser.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Si no es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Original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no va a  llamar la atención.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Si no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Impacta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no va a ser duradera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/>
          <p:nvPr/>
        </p:nvSpPr>
        <p:spPr>
          <a:xfrm>
            <a:off x="365760" y="414529"/>
            <a:ext cx="1133856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Las estrategias producidas por la  comunicación R.O.I., provienen 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Consumidor, competencia y buen criterio.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Guía para elaborar </a:t>
            </a: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estrategias relevantes 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para los objetivos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 marketing.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Ayuda para crear </a:t>
            </a: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estrategias originales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que diferencien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nuestros mensajes.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Apoyo para generar </a:t>
            </a: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estrategias con impacto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que focalicen 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concreten recursos.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/>
          <p:nvPr/>
        </p:nvSpPr>
        <p:spPr>
          <a:xfrm>
            <a:off x="365760" y="365761"/>
            <a:ext cx="1135075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</a:t>
            </a: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 sistema de planificación R.O.I. reúne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los miembros de mayor importancia  de las diferentes áreas.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El usuario final será el creativo.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papel del cliente  es el conocimiento  del  negocio.</a:t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/>
          <p:nvPr/>
        </p:nvSpPr>
        <p:spPr>
          <a:xfrm>
            <a:off x="1426464" y="902209"/>
            <a:ext cx="11155680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R.O.I está estructurado alrededor una serie de preguntas: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es lo que esperamos que alcance la comunicación?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 Hacia quién nos dirigimos?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es lo que queremos exactamente que hagan como resultado de esto?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¿Dónde y cuando debemos hablar con ellos?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recompensa les ofrecemos?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¿Qué personalidad estamos tratando de construir para la marca?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¿Cuál es la llave clave de la campaña?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/>
          <p:nvPr/>
        </p:nvSpPr>
        <p:spPr>
          <a:xfrm>
            <a:off x="560832" y="219456"/>
            <a:ext cx="11375136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1. 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Objetivo de marketing del</a:t>
            </a: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Cliente y agencia deben de estar de acuerdo y tener la misma idea sobre los objetivos.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Objetivos como grales. como: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Incremento de ventas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Después podemos ir a objetivos intermedios.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Fidelizar   usuarios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Mejorar lealtad del cliente</a:t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/>
          <p:nvPr/>
        </p:nvSpPr>
        <p:spPr>
          <a:xfrm>
            <a:off x="707136" y="393103"/>
            <a:ext cx="11009376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Debemos ser lo más específicos y realistas posibles.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Ej. Aumentar la proporción de venta de nafta sin plomo, versus la venta total de nafta de la misma marca, de un 15% a un 20%.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1.1 ¿Cuál es el objetivo de la</a:t>
            </a:r>
            <a:r>
              <a:rPr b="1" lang="en-US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1" lang="en-US" sz="24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comunicación?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Cumplir con lo propuesto en la estrategia de comunicación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/>
          <p:nvPr/>
        </p:nvSpPr>
        <p:spPr>
          <a:xfrm>
            <a:off x="768096" y="633984"/>
            <a:ext cx="1093622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2.Público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Universo destinado de toda  la comunicación: los  públicos.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Audiencias, destinatarios, consumidores, cobertura, público objetivo.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Consumidor , comprador                                                         Sistema de compra-consumo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Público objetivo, target                                                            Sistema publicitario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Receptor, audiencia                                                                  Sistema informativo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Ciudadano                                                                                    Sistema político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Población                                                                                      Sistema social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                                              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>
            <a:off x="524256" y="859066"/>
            <a:ext cx="11228832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1DFDF"/>
                </a:solidFill>
                <a:latin typeface="Candara"/>
                <a:ea typeface="Candara"/>
                <a:cs typeface="Candara"/>
                <a:sym typeface="Candara"/>
              </a:rPr>
              <a:t>1.¿Quiénes somos?,</a:t>
            </a:r>
            <a:r>
              <a:rPr b="0" i="0" lang="en-US" sz="2000" u="none" cap="none" strike="noStrike">
                <a:solidFill>
                  <a:srgbClr val="F1DFD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 decir, definir el referente, los protagonistas, la esencia </a:t>
            </a:r>
            <a:r>
              <a:rPr b="0" i="0" lang="en-US" sz="2000" u="none" cap="none" strike="noStrike">
                <a:solidFill>
                  <a:srgbClr val="F1DFDF"/>
                </a:solidFill>
                <a:latin typeface="Candara"/>
                <a:ea typeface="Candara"/>
                <a:cs typeface="Candara"/>
                <a:sym typeface="Candara"/>
              </a:rPr>
              <a:t>de la </a:t>
            </a:r>
            <a:r>
              <a:rPr b="0" i="0" lang="en-US" sz="2000" u="sng" cap="none" strike="noStrike">
                <a:solidFill>
                  <a:srgbClr val="C0DAE4"/>
                </a:solidFill>
                <a:latin typeface="Candara"/>
                <a:ea typeface="Candara"/>
                <a:cs typeface="Candara"/>
                <a:sym typeface="Candar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organización</a:t>
            </a:r>
            <a:r>
              <a:rPr b="0" i="0" lang="en-US" sz="2000" u="none" cap="none" strike="noStrike">
                <a:solidFill>
                  <a:srgbClr val="F1DFDF"/>
                </a:solidFill>
                <a:latin typeface="Candara"/>
                <a:ea typeface="Candara"/>
                <a:cs typeface="Candara"/>
                <a:sym typeface="Candara"/>
              </a:rPr>
              <a:t>, institución o grupo que se propone hacer la estrategia, su </a:t>
            </a:r>
            <a:r>
              <a:rPr b="0" i="0" lang="en-US" sz="2000" u="sng" cap="none" strike="noStrike">
                <a:solidFill>
                  <a:srgbClr val="C0DAE4"/>
                </a:solidFill>
                <a:latin typeface="Candara"/>
                <a:ea typeface="Candara"/>
                <a:cs typeface="Candara"/>
                <a:sym typeface="Candar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misión</a:t>
            </a:r>
            <a:r>
              <a:rPr b="0" i="0" lang="en-US" sz="2000" u="none" cap="none" strike="noStrike">
                <a:solidFill>
                  <a:srgbClr val="C0DAE4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b="0" i="0" lang="en-US" sz="2000" u="sng" cap="none" strike="noStrike">
                <a:solidFill>
                  <a:srgbClr val="C0DAE4"/>
                </a:solidFill>
                <a:latin typeface="Candara"/>
                <a:ea typeface="Candara"/>
                <a:cs typeface="Candara"/>
                <a:sym typeface="Canda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credo</a:t>
            </a:r>
            <a:r>
              <a:rPr b="0" i="0" lang="en-US" sz="2000" u="none" cap="none" strike="noStrike">
                <a:solidFill>
                  <a:srgbClr val="C0DAE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básico.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000" u="none" cap="none" strike="noStrike">
                <a:solidFill>
                  <a:srgbClr val="C0DAE4"/>
                </a:solidFill>
                <a:latin typeface="Candara"/>
                <a:ea typeface="Candara"/>
                <a:cs typeface="Candara"/>
                <a:sym typeface="Candara"/>
              </a:rPr>
              <a:t>1.1¿Quién comunica?,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 alcanza con “la empresa”, el presidente, un directivo, departamento etc…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Sentido y valor cambian.  Cambio en el rango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imagen de cada emisor es decisiva.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estrategia de comunicación puede apoyarse en  puntos fuertes de sus emisores o neutralizar negativos</a:t>
            </a:r>
            <a:r>
              <a:rPr b="1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0DAE4"/>
                </a:solidFill>
                <a:latin typeface="Rockwell"/>
                <a:ea typeface="Rockwell"/>
                <a:cs typeface="Rockwell"/>
                <a:sym typeface="Rockwell"/>
              </a:rPr>
              <a:t>2. Qué comunica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 un documento que resume , en un “texto base</a:t>
            </a:r>
            <a:r>
              <a:rPr b="1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las intenciones estratégicas de la comunicación , con sus argumentos.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C0DAE4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b="1" i="0" lang="en-US" sz="2000" u="none" cap="none" strike="noStrike">
                <a:solidFill>
                  <a:srgbClr val="C0DAE4"/>
                </a:solidFill>
                <a:latin typeface="Rockwell"/>
                <a:ea typeface="Rockwell"/>
                <a:cs typeface="Rockwell"/>
                <a:sym typeface="Rockwell"/>
              </a:rPr>
              <a:t>. A quién lo comunica</a:t>
            </a:r>
            <a:r>
              <a:rPr b="0" i="0" lang="en-US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, 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debe explicarlo en detalle y por orden de interés estratégico.</a:t>
            </a:r>
            <a:endParaRPr b="0" i="0" sz="20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/>
          <p:nvPr/>
        </p:nvSpPr>
        <p:spPr>
          <a:xfrm>
            <a:off x="560832" y="292608"/>
            <a:ext cx="11180064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Término                                                                     Agente del sistema que prioriza ese término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Consumidor, comprador,usuario                                                       Anunciantes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BE2D2"/>
                </a:solidFill>
                <a:latin typeface="Candara"/>
                <a:ea typeface="Candara"/>
                <a:cs typeface="Candara"/>
                <a:sym typeface="Candara"/>
              </a:rPr>
              <a:t>Público objetivo                                                                                  Agencia de Publicidad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BE2D2"/>
                </a:solidFill>
                <a:latin typeface="Candara"/>
                <a:ea typeface="Candara"/>
                <a:cs typeface="Candara"/>
                <a:sym typeface="Candara"/>
              </a:rPr>
              <a:t>Audiencia, share                                                                                 Medios de comunicación    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/>
          <p:nvPr/>
        </p:nvSpPr>
        <p:spPr>
          <a:xfrm>
            <a:off x="573024" y="499872"/>
            <a:ext cx="11253216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2ª. Variables: Públicos: segmentados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Por </a:t>
            </a:r>
            <a:r>
              <a:rPr b="1"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quiénes son ( Análisis demográfico):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Edad,sexo, estado civil,ocupación 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Por la manera que piensan y sienten (</a:t>
            </a:r>
            <a:r>
              <a:rPr b="1"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Análisis sicográfico).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estilos de vida, costumbres 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Catalogar el público de forma amplia para ir focalizando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3"/>
          <p:cNvSpPr/>
          <p:nvPr/>
        </p:nvSpPr>
        <p:spPr>
          <a:xfrm>
            <a:off x="304800" y="439710"/>
            <a:ext cx="1053388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Identificada la etapa clave del proceso de compra, describimos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objeto en forma específica.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 estos grupos habrá gente que nunca compre nuestros productos.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Nos quedamos con  un grupo más  pequeño.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 veces tememos “excluir”  a ciertos grupos que pudieran ser consumidores de la marca.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Pensar en nuestro </a:t>
            </a: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target primario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como punto clave dentro del grupo más  amplio.-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Siempre habrá prospects secundarios.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/>
          <p:nvPr/>
        </p:nvSpPr>
        <p:spPr>
          <a:xfrm>
            <a:off x="573024" y="390144"/>
            <a:ext cx="11082528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3.Acción Deseada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3a. </a:t>
            </a:r>
            <a:r>
              <a:rPr b="1"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¿</a:t>
            </a:r>
            <a:r>
              <a:rPr b="1"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Qué acción queremos que tome nuestro target como resultado de su exposición</a:t>
            </a:r>
            <a:r>
              <a:rPr b="1" lang="en-US" sz="2000">
                <a:solidFill>
                  <a:srgbClr val="003399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 a la publicidad</a:t>
            </a:r>
            <a:r>
              <a:rPr b="1"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comunicación persuasiva exitosa logra cambios en el comportamiento.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En la estrategia R.O.I.la comunicación es causa.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Comportamiento es resultado.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acción escogida deberá ser física no mental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5"/>
          <p:cNvSpPr/>
          <p:nvPr/>
        </p:nvSpPr>
        <p:spPr>
          <a:xfrm>
            <a:off x="365760" y="1414273"/>
            <a:ext cx="1114348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Hay que cambiar la manera en la cual el pùblico actúa sobre la marca.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Si no cambiamos comportamiento,no cumplimos con el objetivo.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estrategia deberá ser explícita de este intercambio.-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■"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Si la acción es comprar: Comprar cuándo?. Cada cuánto</a:t>
            </a:r>
            <a:r>
              <a:rPr b="1"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6"/>
          <p:cNvSpPr/>
          <p:nvPr/>
        </p:nvSpPr>
        <p:spPr>
          <a:xfrm>
            <a:off x="597408" y="438912"/>
            <a:ext cx="11155680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3.b.  ¿Qué acción reemplazará</a:t>
            </a:r>
            <a:r>
              <a:rPr b="1" lang="en-US" sz="20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00339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Al tratar de persuadir al target, queremos que realice una acción en vez de otra.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Debemos ser muy claros en el objetivo.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Ej.  elegir  Corsa en lugar de Gol (VW)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7"/>
          <p:cNvSpPr/>
          <p:nvPr/>
        </p:nvSpPr>
        <p:spPr>
          <a:xfrm>
            <a:off x="438912" y="316992"/>
            <a:ext cx="1159459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.Atributos Recompensa y Soporte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4a. ¿</a:t>
            </a:r>
            <a:r>
              <a:rPr b="1"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Qué ventajas competitivas o valores tiene la marca que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</a:t>
            </a:r>
            <a:r>
              <a:rPr b="1"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serán valoradas por el grupo objetivo?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Si la marca es superior, aprovechar la situación.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Verdaderos o percibidos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Cualquier atributo de cualquier producto puede tener muchas recompensas,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pero los atributos no son recompensas</a:t>
            </a:r>
            <a:r>
              <a:rPr lang="en-US"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8"/>
          <p:cNvSpPr/>
          <p:nvPr/>
        </p:nvSpPr>
        <p:spPr>
          <a:xfrm>
            <a:off x="536448" y="548641"/>
            <a:ext cx="10619232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4.b. ¿Qué recompensa promete la marca para convencer al grupo objetivo a actuar?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 es un atributo físico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Está en la mente del grupo objetivo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recompensa es una </a:t>
            </a: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experiencia subjetiva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que existe no en  el producto.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Tipos de Recompensa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Sensaciones- ( quita la sed, el hambre )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Emocional- ( le excita, le da poder)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Expresiva-  (le comunica a otros, como a Ud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9"/>
          <p:cNvSpPr/>
          <p:nvPr/>
        </p:nvSpPr>
        <p:spPr>
          <a:xfrm>
            <a:off x="682752" y="501861"/>
            <a:ext cx="11106912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4.c. 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¿Cómo soportar esta Recompensa?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publicidad promete una recompensa a los clientes que usen la marca.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Respaldamos  con un soporte.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Ej. “ Si bebo Agua SALUS en vez de agua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Corriente, cuido más mi salud y la de mi familia porque Agua Salus no contiene impurezas extrañas.-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Yo ( acción deseada). Yo ( recompensa)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Porque ( tengo tal apoyo).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/>
          <p:nvPr/>
        </p:nvSpPr>
        <p:spPr>
          <a:xfrm>
            <a:off x="950976" y="623781"/>
            <a:ext cx="10777728" cy="3847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AutoNum type="arabicPeriod" startAt="5"/>
            </a:pP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Personalidad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5ª. ¿</a:t>
            </a:r>
            <a:r>
              <a:rPr b="1"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Cuál es la personalidad  deseada de la marca y qué tono usará 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</a:t>
            </a:r>
            <a:r>
              <a:rPr b="1"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comunicación?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Diferente y mejor que la competencia. Sobresaltar características y  ocultar otras.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“Personalidad” se refiere al resultado  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experiencias consumidor-marca.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Claridad en la personalidad a proyectar.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Vivencias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12" name="Google Shape;41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5314" y="3045413"/>
            <a:ext cx="2441575" cy="28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>
            <a:off x="414528" y="444693"/>
            <a:ext cx="11362944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EE0A4"/>
                </a:solidFill>
                <a:latin typeface="Candara"/>
                <a:ea typeface="Candara"/>
                <a:cs typeface="Candara"/>
                <a:sym typeface="Candara"/>
              </a:rPr>
              <a:t>4. Con qué objetivos 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deben definirse lo objetivos estratégicos y/o económicos, público por público .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EE0A4"/>
                </a:solidFill>
                <a:latin typeface="Candara"/>
                <a:ea typeface="Candara"/>
                <a:cs typeface="Candara"/>
                <a:sym typeface="Candara"/>
              </a:rPr>
              <a:t>5. Con qué inversión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b="1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 afecta a la inversión financiera.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EE0A4"/>
                </a:solidFill>
                <a:latin typeface="Candara"/>
                <a:ea typeface="Candara"/>
                <a:cs typeface="Candara"/>
                <a:sym typeface="Candara"/>
              </a:rPr>
              <a:t>6. Por qué medios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ckwell"/>
              <a:buAutoNum type="arabicPlain" startAt="6"/>
            </a:pP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Utilizaremos diferentes medios o soportes</a:t>
            </a:r>
            <a:r>
              <a:rPr b="1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ckwell"/>
              <a:buAutoNum type="arabicPlain" startAt="6"/>
            </a:pPr>
            <a:r>
              <a:rPr b="1" i="0" lang="en-US" sz="1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0" i="0" sz="16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Publicidad,   Promoción, Merchandising, Marketing Directo, RR.PP.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La fuerza de venta. Internet</a:t>
            </a:r>
            <a:r>
              <a:rPr b="1" i="0" lang="en-US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EE0A4"/>
                </a:solidFill>
                <a:latin typeface="Candara"/>
                <a:ea typeface="Candara"/>
                <a:cs typeface="Candara"/>
                <a:sym typeface="Candara"/>
              </a:rPr>
              <a:t>      </a:t>
            </a:r>
            <a:r>
              <a:rPr b="1" i="0" lang="en-US" sz="1800" u="none" cap="none" strike="noStrike">
                <a:solidFill>
                  <a:srgbClr val="FEE0A4"/>
                </a:solidFill>
                <a:latin typeface="Candara"/>
                <a:ea typeface="Candara"/>
                <a:cs typeface="Candara"/>
                <a:sym typeface="Candara"/>
              </a:rPr>
              <a:t>7. Con qué resultados </a:t>
            </a:r>
            <a:endParaRPr b="1" i="0" sz="1800" u="none" cap="none" strike="noStrike">
              <a:solidFill>
                <a:srgbClr val="FEE0A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2815" y="2106686"/>
            <a:ext cx="2857500" cy="226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1"/>
          <p:cNvSpPr/>
          <p:nvPr/>
        </p:nvSpPr>
        <p:spPr>
          <a:xfrm>
            <a:off x="524256" y="1072896"/>
            <a:ext cx="1128979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Experiencias de segunda mano por comentarios, RR.PP. 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Impresiones previas.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Frente a la paridad de productos, una personalidad duradera y viva,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es un gran capital.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La personalidad de marca es la base para su activo más valioso: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el valor de la marca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El desarrollo de personalidad de marca y su  reconocimiento requiere: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tiempo y perseverancia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2"/>
          <p:cNvSpPr/>
          <p:nvPr/>
        </p:nvSpPr>
        <p:spPr>
          <a:xfrm>
            <a:off x="621792" y="475488"/>
            <a:ext cx="1121664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Evaluar en la planificación de una campaña, la personalidad actual de la marca.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Si no es atractiva hay que cambiarla  o transformarla.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Evaluar factor tiempo y costos potenciales.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5.b. ¿ </a:t>
            </a:r>
            <a:r>
              <a:rPr b="1" lang="en-US" sz="24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Considerando objetivos de marketing del cliente ¿cómo habría que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     </a:t>
            </a:r>
            <a:r>
              <a:rPr b="1" lang="en-US" sz="24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cambiar esta personalidad</a:t>
            </a:r>
            <a:r>
              <a:rPr b="1"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Fijar la relación cliente-marca como si fuera una persona</a:t>
            </a: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/>
          <p:nvPr/>
        </p:nvSpPr>
        <p:spPr>
          <a:xfrm>
            <a:off x="353568" y="377952"/>
            <a:ext cx="11411712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5.c. ¿Cuál debiera ser la personalidad de la marca?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865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Debiera ser consistente y distintiva. 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Las personalidades no cambian fácilmente, evolucionan con el tiempo.</a:t>
            </a:r>
            <a:r>
              <a:rPr b="1" lang="en-US" sz="2000">
                <a:solidFill>
                  <a:srgbClr val="98654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b="1" sz="2000">
              <a:solidFill>
                <a:srgbClr val="9865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b="1" sz="2000">
              <a:solidFill>
                <a:srgbClr val="9865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b="1" sz="2000">
              <a:solidFill>
                <a:srgbClr val="98654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</a:t>
            </a: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Antes                           Después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Confusa                           Sólida/Segura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Desinteresada               Atenta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4"/>
          <p:cNvSpPr/>
          <p:nvPr/>
        </p:nvSpPr>
        <p:spPr>
          <a:xfrm>
            <a:off x="755904" y="395329"/>
            <a:ext cx="11119104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6. 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Los Medios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6a.  ¿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Cuándo, dónde y bajo qué circunstancias estará el target más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 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receptivo al mensaje</a:t>
            </a:r>
            <a:r>
              <a:rPr b="1" lang="en-US" sz="24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</a:t>
            </a: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Analizar el </a:t>
            </a:r>
            <a:r>
              <a:rPr i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tiempo ,lugar y circunstancias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cuando el target esté más abierto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 sugerencias.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   El “cuando” se refiere a hora de un día típico de la semana, mes.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El “donde” se refiere a lugares donde el prospect  piensa en la recompensa.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Las “circunstancias” incluyen situaciones donde los estímulos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del medio ambiente, situan el prospect receptivo al mensaje.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"/>
          <p:cNvSpPr/>
          <p:nvPr/>
        </p:nvSpPr>
        <p:spPr>
          <a:xfrm>
            <a:off x="426720" y="601117"/>
            <a:ext cx="11582400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6.b. ¿</a:t>
            </a:r>
            <a:r>
              <a:rPr b="1" lang="en-US" sz="24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Qué vehículos de la RMP del grupo objetivo lo alcanzan en momentos que esté dispuesto a escuchar</a:t>
            </a:r>
            <a:r>
              <a:rPr b="1" lang="en-US" sz="240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Ej. </a:t>
            </a: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Banco que ofrece préstamos hipotecarios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6.c.  ¿Considerando el mix de medios de la competencia y un moderado presupuesto.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¿Hay medios a considerar especialmente?</a:t>
            </a:r>
            <a:r>
              <a:rPr lang="en-US" sz="2000">
                <a:solidFill>
                  <a:srgbClr val="150F8B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50F8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Considerar la inversión de la competencia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y dónde apunta. Ver nuestra selección</a:t>
            </a:r>
            <a:endParaRPr sz="2000">
              <a:solidFill>
                <a:srgbClr val="150F8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/>
          <p:nvPr/>
        </p:nvSpPr>
        <p:spPr>
          <a:xfrm>
            <a:off x="719328" y="471392"/>
            <a:ext cx="10802112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No a medios de amplia cobertura. Menor presencia comparativa.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Utilización de medios no tradicionales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Frente a presupuesto reducido debemos tener  una creatividad excelente.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Avisos que sobresalgan, que se distingan.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Selección creativa de medios.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Política de comunicación constante y de rigurosa evaluación de resultados    propios y de la competencia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7"/>
          <p:cNvSpPr/>
          <p:nvPr/>
        </p:nvSpPr>
        <p:spPr>
          <a:xfrm>
            <a:off x="536448" y="512064"/>
            <a:ext cx="11143488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7. Concepto Clave (Key Insight)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7.1</a:t>
            </a:r>
            <a:r>
              <a:rPr b="1"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 ¿Cuál es el concepto clave sobre el cual centrar la campaña?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llave puede estar en cualquier elemento de la estrategia, si bien a veces es difícil enfocarse en una sola clave.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Puede ser el target, la acción deseada, la recompensa, los medios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llave también sirve como punto de partida para un desarrollo creativo</a:t>
            </a: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8"/>
          <p:cNvSpPr/>
          <p:nvPr/>
        </p:nvSpPr>
        <p:spPr>
          <a:xfrm>
            <a:off x="999744" y="642366"/>
            <a:ext cx="106680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7. Concepto Clave (Key Insight)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7.1</a:t>
            </a:r>
            <a:r>
              <a:rPr b="1" lang="en-US" sz="2000" u="sng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 ¿Cuál es el concepto clave sobre el cual centrar la campaña?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llave puede estar en cualquier elemento de la estrategia, si bien a veces es difícil enfocarse en una sola clave.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Puede ser el target, la acción deseada, la recompensa, los medios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La llave también sirve como punto de partida para un desarrollo creativo</a:t>
            </a:r>
            <a:r>
              <a:rPr lang="en-US" sz="18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.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9"/>
          <p:cNvSpPr/>
          <p:nvPr/>
        </p:nvSpPr>
        <p:spPr>
          <a:xfrm>
            <a:off x="512064" y="524256"/>
            <a:ext cx="1146048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Concepto clave hace que: una estrategia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sea única, original y mejor que la competencia.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MOBIL: el detergente de la gasolina.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MOBIL: prolonga la vida de su auto.-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“Cena” en un restaurante de comida rápida.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“Cena con sus hijos</a:t>
            </a:r>
            <a:endParaRPr sz="20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>
            <a:off x="987552" y="689789"/>
            <a:ext cx="10692384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sng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Director de Comunicación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sng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Estratega, concibe la  política de comunicación, la planificación y la gestión estratégica de la imagen y la reputación corporativa.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Asesor directo de la Presidencia, Directores.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Planificador del cambio cultural.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sng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Objetivos y funciones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Coordinar las comunicaciones institucionales 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Diseñar los  Planes estratégicos globales de comunicación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Integrar las comunicaciones en los ámbitos  Institucional, Organizacional y Mercadológico.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Prevención y gestión de crisis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731520" y="658369"/>
            <a:ext cx="1110691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Toda estrategia debe tener: </a:t>
            </a:r>
            <a:r>
              <a:rPr b="0" i="1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objetivos   específicos y cuantificables</a:t>
            </a: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tácticas coherentes, medios suficientes, y conocimiento de la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competencia.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ckwel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Conjunto de señales dirigidas a distintos públicos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/>
          <p:nvPr/>
        </p:nvSpPr>
        <p:spPr>
          <a:xfrm>
            <a:off x="1853184" y="963168"/>
            <a:ext cx="9838944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                                     Mejor ser el primero que el mejor”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                                                        Al Ries, Jack Trout</a:t>
            </a:r>
            <a:endParaRPr b="1" i="0" sz="2400" u="none" cap="none" strike="noStrik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                                                Posicionamiento</a:t>
            </a:r>
            <a:endParaRPr b="1" i="0" sz="2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/>
          <p:nvPr/>
        </p:nvSpPr>
        <p:spPr>
          <a:xfrm>
            <a:off x="207264" y="668911"/>
            <a:ext cx="1150924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Es una palabra utilizada muchas veces asociada a la estrategia, y en el ámbito profesional </a:t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( agencias , departamentos de marketing), lo utilizan en algo relacionado a la marca.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Valores de marca, atributos de la misma, y fijar una estrategia de marca.</a:t>
            </a:r>
            <a:endParaRPr/>
          </a:p>
          <a:p>
            <a:pPr indent="-215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Keller afirma que “ el posicionamiento de la marca es el corazón de la estrategia de marketing”.</a:t>
            </a:r>
            <a:endParaRPr/>
          </a:p>
        </p:txBody>
      </p:sp>
      <p:pic>
        <p:nvPicPr>
          <p:cNvPr descr="Resultado de imagen para slogan de marcas reconocidas" id="181" name="Google Shape;18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3649" y="3223134"/>
            <a:ext cx="2883916" cy="2883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2015-04-22T19:05:03Z</dcterms:created>
  <dc:creator>Administrator</dc:creator>
</cp:coreProperties>
</file>