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84" r:id="rId3"/>
    <p:sldId id="267" r:id="rId4"/>
    <p:sldId id="286" r:id="rId5"/>
    <p:sldId id="265" r:id="rId6"/>
    <p:sldId id="256" r:id="rId7"/>
    <p:sldId id="288" r:id="rId8"/>
    <p:sldId id="287" r:id="rId9"/>
    <p:sldId id="270" r:id="rId10"/>
    <p:sldId id="271" r:id="rId11"/>
    <p:sldId id="273" r:id="rId12"/>
    <p:sldId id="281" r:id="rId13"/>
    <p:sldId id="275" r:id="rId14"/>
    <p:sldId id="276" r:id="rId15"/>
    <p:sldId id="257" r:id="rId16"/>
    <p:sldId id="258" r:id="rId17"/>
    <p:sldId id="259" r:id="rId18"/>
    <p:sldId id="260" r:id="rId19"/>
    <p:sldId id="283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BA6FC-C2CD-4B8B-82E0-F9ECD8726399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81D5D-2CBB-4B90-9EC0-E367AB5F0B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709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1D5D-2CBB-4B90-9EC0-E367AB5F0BC5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090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635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81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850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954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15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039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02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569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49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86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39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3D6E-476C-4070-8314-ED9A14EAB006}" type="datetimeFigureOut">
              <a:rPr lang="es-AR" smtClean="0"/>
              <a:t>2/11/2023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91A3-8B14-41A3-A6BA-F564C2887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31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564904"/>
            <a:ext cx="7848872" cy="40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es-ES_tradnl" sz="24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SEMINARIO: </a:t>
            </a:r>
            <a:r>
              <a:rPr lang="es-ES_tradnl" sz="24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MIRADAS SOBRE LECTURA</a:t>
            </a:r>
            <a:endParaRPr lang="es-UY" sz="24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459"/>
              </a:spcBef>
              <a:tabLst>
                <a:tab pos="0" algn="l"/>
              </a:tabLst>
            </a:pPr>
            <a:r>
              <a:rPr lang="es-ES_tradnl" sz="2000" strike="noStrike" cap="all" spc="248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módulO</a:t>
            </a:r>
            <a:r>
              <a:rPr lang="es-ES_tradnl" sz="20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3: </a:t>
            </a:r>
            <a:r>
              <a:rPr lang="es-ES_tradnl" sz="20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POLÍTICAS DE UNIVERSALIZACIÓN DE LA LECTURA Y LA ESCRITURA</a:t>
            </a: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Montevideo 2023</a:t>
            </a: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María </a:t>
            </a:r>
            <a:r>
              <a:rPr lang="es-UY" sz="2000" strike="noStrike" spc="-1" dirty="0" err="1" smtClean="0">
                <a:latin typeface="Book Antiqua" panose="02040602050305030304" pitchFamily="18" charset="0"/>
              </a:rPr>
              <a:t>Guidali</a:t>
            </a:r>
            <a:endParaRPr lang="es-UY" sz="2000" strike="noStrike" spc="-1" dirty="0"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8" b="27489"/>
          <a:stretch/>
        </p:blipFill>
        <p:spPr bwMode="auto">
          <a:xfrm>
            <a:off x="3275856" y="290871"/>
            <a:ext cx="5544616" cy="12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6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t="38621" r="23475" b="42450"/>
          <a:stretch/>
        </p:blipFill>
        <p:spPr bwMode="auto">
          <a:xfrm>
            <a:off x="244248" y="2348880"/>
            <a:ext cx="8648232" cy="1684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argentinosporlaeducacion.org/wp-content/uploads/2023/05/no-entienden-lo-que-leen-1024x102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83264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22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4" t="35825" r="16018" b="15824"/>
          <a:stretch/>
        </p:blipFill>
        <p:spPr bwMode="auto">
          <a:xfrm>
            <a:off x="11051" y="800686"/>
            <a:ext cx="9132949" cy="47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08104" y="5507940"/>
            <a:ext cx="328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INEED, 2021:119. Informe Aristas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998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39121" r="20703" b="27253"/>
          <a:stretch/>
        </p:blipFill>
        <p:spPr bwMode="auto">
          <a:xfrm>
            <a:off x="395536" y="2564904"/>
            <a:ext cx="8352929" cy="259228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980728"/>
            <a:ext cx="956544" cy="59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108649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38901" r="23162" b="26594"/>
          <a:stretch/>
        </p:blipFill>
        <p:spPr bwMode="auto">
          <a:xfrm>
            <a:off x="397839" y="2204864"/>
            <a:ext cx="8365770" cy="288032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2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50000" r="12151" b="31209"/>
          <a:stretch/>
        </p:blipFill>
        <p:spPr bwMode="auto">
          <a:xfrm>
            <a:off x="395536" y="2852936"/>
            <a:ext cx="8352928" cy="1018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1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980728"/>
            <a:ext cx="908582" cy="59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 smtClean="0">
                <a:latin typeface="Book Antiqua" panose="02040602050305030304" pitchFamily="18" charset="0"/>
              </a:rPr>
              <a:t>Chile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3"/>
          <a:srcRect l="40825" t="22421" r="25889" b="4711"/>
          <a:stretch/>
        </p:blipFill>
        <p:spPr bwMode="auto">
          <a:xfrm>
            <a:off x="2001955" y="1916832"/>
            <a:ext cx="4946309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750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6" t="59890" r="30617" b="27561"/>
          <a:stretch/>
        </p:blipFill>
        <p:spPr bwMode="auto">
          <a:xfrm>
            <a:off x="611560" y="2708920"/>
            <a:ext cx="7873529" cy="134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7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6154" r="36984" b="63077"/>
          <a:stretch/>
        </p:blipFill>
        <p:spPr bwMode="auto">
          <a:xfrm>
            <a:off x="395536" y="2780928"/>
            <a:ext cx="8335031" cy="18314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6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8864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Consigna de </a:t>
            </a:r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evaluación </a:t>
            </a: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endParaRPr lang="es-AR" sz="24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1. Relevar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artículos de prensa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tanto de organismos públicos u organizaciones sociales 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documentos oficiales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vinculados con la lectura (alfabetización, cultura escrita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correspondientes a la última década (2013 – 2023).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Escribir un listado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hallado especificando  título y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fuente.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Seleccionar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uno de cada tipo para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analizar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(un artículo de prensa y un documento oficial). 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Escribir un informe de lectura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no más de dos páginas dando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cuenta de los componentes de la política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 que dichos textos evidencian (Problema que pretende revertir; Destinatarios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acción; Ámbito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actuación; Descripción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propuesta; Presupuesto asignado;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Evaluación).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Palabras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clave: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lectura+cultura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escrita+planes+programas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3. Cerrar la evaluación con un párrafo de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reflexión personal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sobre el nivel de </a:t>
            </a:r>
            <a:r>
              <a:rPr lang="es-AR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presencialidad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de la lectura en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 agenda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pública, si se constatan o no demandas de la sociedad y del Estado en torno a su promoción y en qué acciones concretas se materializan las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respuestas. </a:t>
            </a:r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Fecha </a:t>
            </a:r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entrega: lunes 6 de noviembre</a:t>
            </a:r>
            <a:endParaRPr lang="es-AR" sz="2000" dirty="0"/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07026" y="620688"/>
            <a:ext cx="3184854" cy="1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AR" sz="2400" b="1" spc="-1" dirty="0">
                <a:latin typeface="Book Antiqua" panose="02040602050305030304" pitchFamily="18" charset="0"/>
              </a:rPr>
              <a:t>Clase </a:t>
            </a:r>
            <a:r>
              <a:rPr lang="es-AR" sz="2400" b="1" spc="-1" dirty="0" smtClean="0">
                <a:latin typeface="Book Antiqua" panose="02040602050305030304" pitchFamily="18" charset="0"/>
              </a:rPr>
              <a:t>4</a:t>
            </a:r>
            <a:endParaRPr lang="es-AR" sz="2400" b="1" spc="-1" dirty="0">
              <a:latin typeface="Book Antiqua" panose="02040602050305030304" pitchFamily="18" charset="0"/>
            </a:endParaRPr>
          </a:p>
          <a:p>
            <a:pPr algn="ctr">
              <a:lnSpc>
                <a:spcPct val="200000"/>
              </a:lnSpc>
            </a:pPr>
            <a:endParaRPr lang="es-AR" sz="2000" spc="-1" dirty="0" smtClean="0">
              <a:latin typeface="Book Antiqua" panose="02040602050305030304" pitchFamily="18" charset="0"/>
            </a:endParaRPr>
          </a:p>
          <a:p>
            <a:pPr marL="2171700" lvl="4" indent="-342900" algn="just">
              <a:lnSpc>
                <a:spcPct val="200000"/>
              </a:lnSpc>
              <a:buFont typeface="Book Antiqua" panose="02040602050305030304" pitchFamily="18" charset="0"/>
              <a:buChar char="─"/>
            </a:pPr>
            <a:r>
              <a:rPr lang="es-AR" sz="2000" spc="-1" dirty="0">
                <a:latin typeface="Book Antiqua" panose="02040602050305030304" pitchFamily="18" charset="0"/>
              </a:rPr>
              <a:t>Componentes del diseño de políticas </a:t>
            </a:r>
            <a:r>
              <a:rPr lang="es-AR" sz="2000" spc="-1" dirty="0" smtClean="0">
                <a:latin typeface="Book Antiqua" panose="02040602050305030304" pitchFamily="18" charset="0"/>
              </a:rPr>
              <a:t>públicas</a:t>
            </a:r>
          </a:p>
          <a:p>
            <a:pPr marL="2171700" lvl="4" indent="-342900" algn="just">
              <a:lnSpc>
                <a:spcPct val="200000"/>
              </a:lnSpc>
              <a:buFont typeface="Book Antiqua" panose="02040602050305030304" pitchFamily="18" charset="0"/>
              <a:buChar char="─"/>
            </a:pPr>
            <a:r>
              <a:rPr lang="es-AR" sz="2000" spc="-1" dirty="0" smtClean="0">
                <a:latin typeface="Book Antiqua" panose="02040602050305030304" pitchFamily="18" charset="0"/>
              </a:rPr>
              <a:t>Demandas sociales y escolares de la lectura</a:t>
            </a:r>
          </a:p>
          <a:p>
            <a:pPr marL="2171700" lvl="4" indent="-342900" algn="just">
              <a:lnSpc>
                <a:spcPct val="200000"/>
              </a:lnSpc>
              <a:buFont typeface="Book Antiqua" panose="02040602050305030304" pitchFamily="18" charset="0"/>
              <a:buChar char="─"/>
            </a:pPr>
            <a:r>
              <a:rPr lang="es-AR" sz="2000" spc="-1" dirty="0">
                <a:latin typeface="Book Antiqua" panose="02040602050305030304" pitchFamily="18" charset="0"/>
              </a:rPr>
              <a:t>La lectura en la agenda pública de la región</a:t>
            </a:r>
          </a:p>
          <a:p>
            <a:pPr algn="ctr">
              <a:lnSpc>
                <a:spcPct val="200000"/>
              </a:lnSpc>
            </a:pPr>
            <a:endParaRPr lang="es-AR" sz="2000" spc="-1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2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7125" y="116632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400" spc="-1" dirty="0">
                <a:latin typeface="Book Antiqua" panose="02040602050305030304" pitchFamily="18" charset="0"/>
              </a:rPr>
              <a:t>Componentes del diseño de políticas públicas</a:t>
            </a:r>
          </a:p>
          <a:p>
            <a:pPr algn="ctr"/>
            <a:endParaRPr lang="es-UY" sz="2400" dirty="0" smtClean="0"/>
          </a:p>
          <a:p>
            <a:r>
              <a:rPr lang="es-UY" sz="2400" spc="-1" dirty="0">
                <a:latin typeface="Book Antiqua" panose="02040602050305030304" pitchFamily="18" charset="0"/>
              </a:rPr>
              <a:t>La PP debe entender  las  experiencias  de lectura,  no como procesos aislados  sino  como  ámbitos  de  comunicación  en  los  que  se  provocan  cambios  culturales vinculados al bienestar social  y a la calidad de vida colectiva. </a:t>
            </a:r>
            <a:r>
              <a:rPr lang="es-UY" sz="2000" spc="-1" dirty="0">
                <a:latin typeface="Book Antiqua" panose="02040602050305030304" pitchFamily="18" charset="0"/>
              </a:rPr>
              <a:t>(Rovira , 2011;  </a:t>
            </a:r>
            <a:r>
              <a:rPr lang="es-UY" sz="2000" spc="-1" dirty="0" err="1">
                <a:latin typeface="Book Antiqua" panose="02040602050305030304" pitchFamily="18" charset="0"/>
              </a:rPr>
              <a:t>Lluch</a:t>
            </a:r>
            <a:r>
              <a:rPr lang="es-UY" sz="2000" spc="-1" dirty="0">
                <a:latin typeface="Book Antiqua" panose="02040602050305030304" pitchFamily="18" charset="0"/>
              </a:rPr>
              <a:t>, 2014; Álvarez  y  Pascual, 2015; </a:t>
            </a:r>
            <a:r>
              <a:rPr lang="it-IT" sz="2000" spc="-1" dirty="0">
                <a:latin typeface="Book Antiqua" panose="02040602050305030304" pitchFamily="18" charset="0"/>
              </a:rPr>
              <a:t>García-Canclini et al., 2015</a:t>
            </a:r>
            <a:r>
              <a:rPr lang="es-UY" sz="2000" spc="-1" dirty="0" smtClean="0">
                <a:latin typeface="Book Antiqua" panose="02040602050305030304" pitchFamily="18" charset="0"/>
              </a:rPr>
              <a:t>).</a:t>
            </a:r>
          </a:p>
          <a:p>
            <a:endParaRPr lang="es-UY" sz="2000" spc="-1" dirty="0">
              <a:latin typeface="Book Antiqua" panose="02040602050305030304" pitchFamily="18" charset="0"/>
            </a:endParaRPr>
          </a:p>
          <a:p>
            <a:r>
              <a:rPr lang="es-UY" sz="2000" spc="-1" dirty="0" smtClean="0">
                <a:latin typeface="Book Antiqua" panose="02040602050305030304" pitchFamily="18" charset="0"/>
              </a:rPr>
              <a:t>Resulta relevante contar con:</a:t>
            </a:r>
            <a:endParaRPr lang="es-UY" sz="2000" spc="-1" dirty="0">
              <a:latin typeface="Book Antiqua" panose="02040602050305030304" pitchFamily="18" charset="0"/>
            </a:endParaRPr>
          </a:p>
          <a:p>
            <a:endParaRPr lang="es-UY" sz="2400" spc="-1" dirty="0">
              <a:latin typeface="Book Antiqua" panose="02040602050305030304" pitchFamily="18" charset="0"/>
            </a:endParaRPr>
          </a:p>
          <a:p>
            <a:pPr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Equipos de investigación que aporten datos concretos e informes institucionales sobre el tema</a:t>
            </a:r>
          </a:p>
          <a:p>
            <a:pPr marL="457200" lvl="2" indent="-342900">
              <a:buFont typeface="Arial" pitchFamily="34" charset="0"/>
              <a:buChar char="•"/>
            </a:pPr>
            <a:r>
              <a:rPr lang="es-UY" spc="-1" dirty="0">
                <a:latin typeface="Book Antiqua" panose="02040602050305030304" pitchFamily="18" charset="0"/>
              </a:rPr>
              <a:t>formular   líneas   estratégicas   de   trabajo,  </a:t>
            </a:r>
            <a:endParaRPr lang="es-UY" spc="-1" dirty="0" smtClean="0">
              <a:latin typeface="Book Antiqua" panose="02040602050305030304" pitchFamily="18" charset="0"/>
            </a:endParaRPr>
          </a:p>
          <a:p>
            <a:pPr marL="457200" lvl="2" indent="-342900">
              <a:buFont typeface="Arial" pitchFamily="34" charset="0"/>
              <a:buChar char="•"/>
            </a:pPr>
            <a:r>
              <a:rPr lang="es-UY" spc="-1" dirty="0">
                <a:latin typeface="Book Antiqua" panose="02040602050305030304" pitchFamily="18" charset="0"/>
              </a:rPr>
              <a:t>i</a:t>
            </a:r>
            <a:r>
              <a:rPr lang="es-UY" spc="-1" dirty="0" smtClean="0">
                <a:latin typeface="Book Antiqua" panose="02040602050305030304" pitchFamily="18" charset="0"/>
              </a:rPr>
              <a:t>ncorporar las demandas de la sociedad</a:t>
            </a:r>
            <a:endParaRPr lang="es-UY" spc="-1" dirty="0">
              <a:latin typeface="Book Antiqua" panose="02040602050305030304" pitchFamily="18" charset="0"/>
            </a:endParaRPr>
          </a:p>
          <a:p>
            <a:pPr marL="457200" lvl="2" indent="-342900">
              <a:buFont typeface="Arial" pitchFamily="34" charset="0"/>
              <a:buChar char="•"/>
            </a:pPr>
            <a:r>
              <a:rPr lang="es-UY" spc="-1" dirty="0">
                <a:latin typeface="Book Antiqua" panose="02040602050305030304" pitchFamily="18" charset="0"/>
              </a:rPr>
              <a:t>orientar  políticas  para  el  ámbito  de  la  educación  formal  y  no  formal  </a:t>
            </a:r>
          </a:p>
          <a:p>
            <a:pPr marL="457200" lvl="2" indent="-342900">
              <a:buFont typeface="Arial" pitchFamily="34" charset="0"/>
              <a:buChar char="•"/>
            </a:pPr>
            <a:r>
              <a:rPr lang="es-UY" spc="-1" dirty="0">
                <a:latin typeface="Book Antiqua" panose="02040602050305030304" pitchFamily="18" charset="0"/>
              </a:rPr>
              <a:t>pensar  el  diseño de prácticas que amplíen y diversifiquen las políticas de lectura.</a:t>
            </a:r>
          </a:p>
          <a:p>
            <a:r>
              <a:rPr lang="es-UY" sz="2000" spc="-1" dirty="0">
                <a:latin typeface="Book Antiqua" panose="02040602050305030304" pitchFamily="18" charset="0"/>
              </a:rPr>
              <a:t>-  </a:t>
            </a:r>
            <a:r>
              <a:rPr lang="es-UY" sz="2000" spc="-1" dirty="0" smtClean="0">
                <a:latin typeface="Book Antiqua" panose="02040602050305030304" pitchFamily="18" charset="0"/>
              </a:rPr>
              <a:t> Metodologías </a:t>
            </a:r>
            <a:r>
              <a:rPr lang="es-UY" sz="2000" spc="-1" dirty="0">
                <a:latin typeface="Book Antiqua" panose="02040602050305030304" pitchFamily="18" charset="0"/>
              </a:rPr>
              <a:t>para su diseño, seguimiento y evaluación</a:t>
            </a:r>
          </a:p>
          <a:p>
            <a:pPr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Protocolos para su mejora </a:t>
            </a:r>
          </a:p>
          <a:p>
            <a:pPr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Indicadores para la medición de los objetivos y los resultados</a:t>
            </a:r>
          </a:p>
          <a:p>
            <a:pPr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Recursos financieros y profesionales </a:t>
            </a:r>
          </a:p>
          <a:p>
            <a:endParaRPr lang="es-UY" dirty="0"/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1455256" y="552815"/>
            <a:ext cx="6789151" cy="2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3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40698" y="3626068"/>
            <a:ext cx="1495053" cy="1495053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  <a:prstDash val="dash"/>
          </a:ln>
          <a:effectLst/>
          <a:extLst/>
        </p:spPr>
      </p:pic>
      <p:sp>
        <p:nvSpPr>
          <p:cNvPr id="4" name="AutoShape 4" descr="Qué es la IMPRENTA y cuándo se inventó? La historia de Johannes Gutenberg - 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5" name="4 Grupo"/>
          <p:cNvGrpSpPr/>
          <p:nvPr/>
        </p:nvGrpSpPr>
        <p:grpSpPr>
          <a:xfrm>
            <a:off x="461212" y="1556792"/>
            <a:ext cx="3750748" cy="4176464"/>
            <a:chOff x="5436096" y="1700808"/>
            <a:chExt cx="3490614" cy="396043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6" t="17391"/>
            <a:stretch/>
          </p:blipFill>
          <p:spPr bwMode="auto">
            <a:xfrm>
              <a:off x="5436096" y="1700808"/>
              <a:ext cx="3490614" cy="1962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La revolución tecnológica que está transformando la educación – Centro de  notici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663052"/>
              <a:ext cx="3490614" cy="199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4380730" y="1995775"/>
            <a:ext cx="4414990" cy="1323439"/>
            <a:chOff x="-12658" y="2722766"/>
            <a:chExt cx="5203035" cy="1323439"/>
          </a:xfrm>
        </p:grpSpPr>
        <p:sp>
          <p:nvSpPr>
            <p:cNvPr id="10" name="9 CuadroTexto"/>
            <p:cNvSpPr txBox="1"/>
            <p:nvPr/>
          </p:nvSpPr>
          <p:spPr>
            <a:xfrm>
              <a:off x="-12658" y="2722766"/>
              <a:ext cx="520303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dirty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Demandas de escolarización de la lectura</a:t>
              </a:r>
            </a:p>
            <a:p>
              <a:pPr algn="ctr"/>
              <a:endPara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/>
              <a:r>
                <a:rPr lang="es-AR" sz="2000" dirty="0" smtClean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Demandas </a:t>
              </a:r>
              <a:r>
                <a:rPr lang="es-AR" sz="2000" dirty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sociales</a:t>
              </a:r>
            </a:p>
          </p:txBody>
        </p:sp>
        <p:pic>
          <p:nvPicPr>
            <p:cNvPr id="11" name="Picture 2" descr="Icono De Signo Más En La Ilustración Del Vector De Fondo Blanco Ilustración  del Vector - Ilustración de sello, elemento: 1712001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3" t="30167" r="28198" b="21178"/>
            <a:stretch/>
          </p:blipFill>
          <p:spPr bwMode="auto">
            <a:xfrm>
              <a:off x="2403992" y="3253794"/>
              <a:ext cx="336889" cy="39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42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44997" y="148478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400" spc="-1" dirty="0">
                <a:latin typeface="Book Antiqua" panose="02040602050305030304" pitchFamily="18" charset="0"/>
              </a:rPr>
              <a:t>Las </a:t>
            </a:r>
            <a:r>
              <a:rPr lang="es-UY" sz="2400" b="1" spc="-1" dirty="0">
                <a:latin typeface="Book Antiqua" panose="02040602050305030304" pitchFamily="18" charset="0"/>
              </a:rPr>
              <a:t>políticas públicas </a:t>
            </a:r>
            <a:r>
              <a:rPr lang="es-UY" sz="2400" spc="-1" dirty="0">
                <a:latin typeface="Book Antiqua" panose="02040602050305030304" pitchFamily="18" charset="0"/>
              </a:rPr>
              <a:t>tienen que hacer explícitas las dimensiones sociales de los procesos culturales,  entendiéndolos como dinámicas de inclusión  y cohesión social, de participación ciudadana  y acrecentamiento del capital cultural de las  comunidades. Es decir, deben convertirse en  un </a:t>
            </a:r>
            <a:r>
              <a:rPr lang="es-UY" sz="2400" b="1" spc="-1" dirty="0">
                <a:latin typeface="Book Antiqua" panose="02040602050305030304" pitchFamily="18" charset="0"/>
              </a:rPr>
              <a:t>escenario de interlocución </a:t>
            </a:r>
            <a:r>
              <a:rPr lang="es-UY" sz="2400" spc="-1" dirty="0">
                <a:latin typeface="Book Antiqua" panose="02040602050305030304" pitchFamily="18" charset="0"/>
              </a:rPr>
              <a:t>entre las instituciones gubernamentales, la sociedad civil y las industrias culturales o creativas. </a:t>
            </a:r>
          </a:p>
          <a:p>
            <a:pPr lvl="8" algn="just"/>
            <a:r>
              <a:rPr lang="es-UY" sz="2400" spc="-1" dirty="0">
                <a:latin typeface="Book Antiqua" panose="02040602050305030304" pitchFamily="18" charset="0"/>
              </a:rPr>
              <a:t>     </a:t>
            </a:r>
            <a:r>
              <a:rPr lang="es-UY" sz="2400" spc="-1" dirty="0" smtClean="0">
                <a:latin typeface="Book Antiqua" panose="02040602050305030304" pitchFamily="18" charset="0"/>
              </a:rPr>
              <a:t>Martín-Barbero </a:t>
            </a:r>
            <a:r>
              <a:rPr lang="es-UY" sz="2400" spc="-1" dirty="0">
                <a:latin typeface="Book Antiqua" panose="02040602050305030304" pitchFamily="18" charset="0"/>
              </a:rPr>
              <a:t>(2011) </a:t>
            </a:r>
          </a:p>
        </p:txBody>
      </p:sp>
    </p:spTree>
    <p:extLst>
      <p:ext uri="{BB962C8B-B14F-4D97-AF65-F5344CB8AC3E}">
        <p14:creationId xmlns:p14="http://schemas.microsoft.com/office/powerpoint/2010/main" val="190873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femérides: 26 de Mayo de, Argentina, Brasil y Chile firman el Tratado de  Paz - ACTIVA FM 95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6938"/>
            <a:ext cx="3995656" cy="595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56451" y="3429000"/>
            <a:ext cx="1566904" cy="1699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Argentina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Brasil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Chile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43808" y="925129"/>
            <a:ext cx="610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La lectura en la agenda pública de la región</a:t>
            </a:r>
          </a:p>
        </p:txBody>
      </p:sp>
      <p:pic>
        <p:nvPicPr>
          <p:cNvPr id="6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131841" y="1386794"/>
            <a:ext cx="6048671" cy="1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9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3040759"/>
            <a:ext cx="7798289" cy="59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 smtClean="0">
                <a:latin typeface="Book Antiqua" panose="02040602050305030304" pitchFamily="18" charset="0"/>
              </a:rPr>
              <a:t>Algunas dimensiones </a:t>
            </a:r>
            <a:r>
              <a:rPr lang="es-AR" sz="2400" spc="-1" dirty="0">
                <a:latin typeface="Book Antiqua" panose="02040602050305030304" pitchFamily="18" charset="0"/>
              </a:rPr>
              <a:t>del análisis de las notas de prensa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709686" y="4155614"/>
            <a:ext cx="819164" cy="1829871"/>
            <a:chOff x="3668340" y="3863678"/>
            <a:chExt cx="819164" cy="1829871"/>
          </a:xfrm>
        </p:grpSpPr>
        <p:pic>
          <p:nvPicPr>
            <p:cNvPr id="3" name="Picture 2" descr="Acuarela Azul Y Sin Fisuras Patrón De Rayas De Color Amarillo Fotos,  retratos, imágenes y fotografía de archivo libres de derecho. Image 6501405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5" r="-4489" b="44024"/>
            <a:stretch/>
          </p:blipFill>
          <p:spPr bwMode="auto">
            <a:xfrm rot="5594113">
              <a:off x="3377258" y="4691752"/>
              <a:ext cx="1800199" cy="144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Acuarela Azul Y Sin Fisuras Patrón De Rayas De Color Amarillo Fotos,  retratos, imágenes y fotografía de archivo libres de derecho. Image 6501405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5" r="-4489" b="44024"/>
            <a:stretch/>
          </p:blipFill>
          <p:spPr bwMode="auto">
            <a:xfrm rot="2638815">
              <a:off x="3668340" y="5328502"/>
              <a:ext cx="650040" cy="14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Acuarela Azul Y Sin Fisuras Patrón De Rayas De Color Amarillo Fotos,  retratos, imágenes y fotografía de archivo libres de derecho. Image 6501405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5" r="-4489" b="44024"/>
            <a:stretch/>
          </p:blipFill>
          <p:spPr bwMode="auto">
            <a:xfrm rot="7740740">
              <a:off x="4090307" y="5296352"/>
              <a:ext cx="650040" cy="14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65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9173" y="260648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spc="-1" dirty="0">
                <a:latin typeface="Book Antiqua" panose="02040602050305030304" pitchFamily="18" charset="0"/>
              </a:rPr>
              <a:t>Las acciones </a:t>
            </a:r>
            <a:r>
              <a:rPr lang="es-AR" sz="2000" spc="-1" dirty="0">
                <a:latin typeface="Book Antiqua" panose="02040602050305030304" pitchFamily="18" charset="0"/>
              </a:rPr>
              <a:t>dadas a conocer… ¿son acciones de gobierno o de la sociedad civil? ¿Explicitan la dimensión social y/o la dimensión gubernamental? ¿de qué manera? ¿a través de qué expresiones? ¿remiten a antecedentes?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Los objetivos</a:t>
            </a:r>
            <a:r>
              <a:rPr lang="es-AR" sz="2000" spc="-1" dirty="0">
                <a:latin typeface="Book Antiqua" panose="02040602050305030304" pitchFamily="18" charset="0"/>
              </a:rPr>
              <a:t>… ¿son parten del interés de un colectivo, un organismo estatal o su definición fue conjunta?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El problema</a:t>
            </a:r>
            <a:r>
              <a:rPr lang="es-AR" sz="2000" spc="-1" dirty="0">
                <a:latin typeface="Book Antiqua" panose="02040602050305030304" pitchFamily="18" charset="0"/>
              </a:rPr>
              <a:t>… ¿se halla definido y acotado? ¿es compartido por la sociedad civil y el Estado?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Las decisiones</a:t>
            </a:r>
            <a:r>
              <a:rPr lang="es-AR" sz="2000" spc="-1" dirty="0">
                <a:latin typeface="Book Antiqua" panose="02040602050305030304" pitchFamily="18" charset="0"/>
              </a:rPr>
              <a:t>… ¿están sustentadas en diagnósticos?  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Los destinatarios </a:t>
            </a:r>
            <a:r>
              <a:rPr lang="es-AR" sz="2000" spc="-1" dirty="0">
                <a:latin typeface="Book Antiqua" panose="02040602050305030304" pitchFamily="18" charset="0"/>
              </a:rPr>
              <a:t>de las acciones… ¿están definidos claramente? ¿a quiénes involucra?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Las actividades </a:t>
            </a:r>
            <a:r>
              <a:rPr lang="es-AR" sz="2000" spc="-1" dirty="0">
                <a:latin typeface="Book Antiqua" panose="02040602050305030304" pitchFamily="18" charset="0"/>
              </a:rPr>
              <a:t>que se llevarán a cabo… ¿se explicitan? ¿contemplan  particularidades culturales? ¿amplían y diversifican las políticas de lectura?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El seguimiento o evaluación</a:t>
            </a:r>
            <a:r>
              <a:rPr lang="es-AR" sz="2000" spc="-1" dirty="0">
                <a:latin typeface="Book Antiqua" panose="02040602050305030304" pitchFamily="18" charset="0"/>
              </a:rPr>
              <a:t>… ¿es considerado</a:t>
            </a:r>
            <a:r>
              <a:rPr lang="es-AR" sz="2000" spc="-1" dirty="0" smtClean="0">
                <a:latin typeface="Book Antiqua" panose="02040602050305030304" pitchFamily="18" charset="0"/>
              </a:rPr>
              <a:t>?</a:t>
            </a:r>
            <a:endParaRPr lang="es-AR" sz="2000" spc="-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7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41099" r="26091" b="31648"/>
          <a:stretch/>
        </p:blipFill>
        <p:spPr bwMode="auto">
          <a:xfrm>
            <a:off x="611560" y="2276872"/>
            <a:ext cx="8073585" cy="2465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59632" y="764704"/>
            <a:ext cx="1566904" cy="59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Argentina</a:t>
            </a:r>
          </a:p>
        </p:txBody>
      </p:sp>
    </p:spTree>
    <p:extLst>
      <p:ext uri="{BB962C8B-B14F-4D97-AF65-F5344CB8AC3E}">
        <p14:creationId xmlns:p14="http://schemas.microsoft.com/office/powerpoint/2010/main" val="3764674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524</Words>
  <Application>Microsoft Office PowerPoint</Application>
  <PresentationFormat>Presentación en pantalla (4:3)</PresentationFormat>
  <Paragraphs>71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guidali</dc:creator>
  <cp:lastModifiedBy>maria guidali</cp:lastModifiedBy>
  <cp:revision>14</cp:revision>
  <dcterms:created xsi:type="dcterms:W3CDTF">2023-10-26T11:18:42Z</dcterms:created>
  <dcterms:modified xsi:type="dcterms:W3CDTF">2023-11-02T17:20:10Z</dcterms:modified>
</cp:coreProperties>
</file>