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0" r:id="rId4"/>
    <p:sldId id="302" r:id="rId5"/>
    <p:sldId id="303" r:id="rId6"/>
    <p:sldId id="304" r:id="rId7"/>
    <p:sldId id="305" r:id="rId8"/>
    <p:sldId id="258" r:id="rId9"/>
    <p:sldId id="261" r:id="rId10"/>
    <p:sldId id="262" r:id="rId11"/>
    <p:sldId id="263" r:id="rId12"/>
    <p:sldId id="288" r:id="rId13"/>
    <p:sldId id="259" r:id="rId14"/>
    <p:sldId id="307" r:id="rId15"/>
    <p:sldId id="289" r:id="rId16"/>
    <p:sldId id="290" r:id="rId17"/>
    <p:sldId id="291" r:id="rId18"/>
    <p:sldId id="292" r:id="rId19"/>
    <p:sldId id="265" r:id="rId20"/>
    <p:sldId id="266" r:id="rId21"/>
    <p:sldId id="267" r:id="rId22"/>
    <p:sldId id="308" r:id="rId23"/>
    <p:sldId id="269" r:id="rId24"/>
    <p:sldId id="270" r:id="rId25"/>
    <p:sldId id="275" r:id="rId26"/>
    <p:sldId id="296" r:id="rId27"/>
    <p:sldId id="276" r:id="rId28"/>
    <p:sldId id="312" r:id="rId29"/>
    <p:sldId id="284" r:id="rId30"/>
    <p:sldId id="285" r:id="rId31"/>
    <p:sldId id="298" r:id="rId32"/>
    <p:sldId id="286" r:id="rId33"/>
    <p:sldId id="297" r:id="rId34"/>
    <p:sldId id="272" r:id="rId3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82" autoAdjust="0"/>
    <p:restoredTop sz="94660"/>
  </p:normalViewPr>
  <p:slideViewPr>
    <p:cSldViewPr>
      <p:cViewPr varScale="1">
        <p:scale>
          <a:sx n="65" d="100"/>
          <a:sy n="6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1404-1B1D-460D-9D1F-AC46FA6B85DA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5A90-F119-4A46-B9F2-216C03D222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747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A03-47B0-4951-BBCA-8DBECD057AE0}" type="slidenum">
              <a:rPr lang="es-UY" smtClean="0"/>
              <a:pPr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758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A03-47B0-4951-BBCA-8DBECD057AE0}" type="slidenum">
              <a:rPr lang="es-UY" smtClean="0"/>
              <a:pPr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3426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A03-47B0-4951-BBCA-8DBECD057AE0}" type="slidenum">
              <a:rPr lang="es-UY" smtClean="0"/>
              <a:pPr/>
              <a:t>15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7567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A90-F119-4A46-B9F2-216C03D222F7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407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09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140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35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432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1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47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2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61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426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3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12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BDF1-16B0-4C87-8077-8424754C3823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78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xdoc.mx/documents/acerca-de-las-no-previstas-pero-lamentables-con-5de5707f3c8e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pisa.anep.edu.uy/" TargetMode="External"/><Relationship Id="rId2" Type="http://schemas.openxmlformats.org/officeDocument/2006/relationships/hyperlink" Target="https://www.ineed.edu.u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anep.edu.uy/codicen/dspe/division-investigacio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564904"/>
            <a:ext cx="7848872" cy="409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es-ES_tradnl" sz="24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SEMINARIO: </a:t>
            </a:r>
            <a:r>
              <a:rPr lang="es-ES_tradnl" sz="2400" b="1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MIRADAS SOBRE LECTURA</a:t>
            </a:r>
            <a:endParaRPr lang="es-UY" sz="24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459"/>
              </a:spcBef>
              <a:tabLst>
                <a:tab pos="0" algn="l"/>
              </a:tabLst>
            </a:pPr>
            <a:r>
              <a:rPr lang="es-ES_tradnl" sz="2000" strike="noStrike" cap="all" spc="248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módulO</a:t>
            </a:r>
            <a:r>
              <a:rPr lang="es-ES_tradnl" sz="20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s-ES_tradnl" sz="20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3: </a:t>
            </a:r>
            <a:r>
              <a:rPr lang="es-ES_tradnl" sz="2000" b="1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POLÍTICAS DE UNIVERSALIZACIÓN DE LA LECTURA Y LA ESCRITURA</a:t>
            </a: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UY" sz="2000" strike="noStrike" spc="-1" dirty="0" smtClean="0">
                <a:latin typeface="Book Antiqua" panose="02040602050305030304" pitchFamily="18" charset="0"/>
              </a:rPr>
              <a:t>Montevideo 2023</a:t>
            </a: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UY" sz="2000" strike="noStrike" spc="-1" dirty="0" smtClean="0">
                <a:latin typeface="Book Antiqua" panose="02040602050305030304" pitchFamily="18" charset="0"/>
              </a:rPr>
              <a:t>María </a:t>
            </a:r>
            <a:r>
              <a:rPr lang="es-UY" sz="2000" strike="noStrike" spc="-1" dirty="0" err="1" smtClean="0">
                <a:latin typeface="Book Antiqua" panose="02040602050305030304" pitchFamily="18" charset="0"/>
              </a:rPr>
              <a:t>Guidali</a:t>
            </a:r>
            <a:endParaRPr lang="es-UY" sz="2000" strike="noStrike" spc="-1" dirty="0"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8" b="27489"/>
          <a:stretch/>
        </p:blipFill>
        <p:spPr bwMode="auto">
          <a:xfrm>
            <a:off x="3275856" y="290871"/>
            <a:ext cx="5544616" cy="12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2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77097" y="684326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Salud – </a:t>
            </a:r>
            <a:r>
              <a:rPr lang="es-AR" sz="2000" spc="-1" dirty="0">
                <a:latin typeface="Book Antiqua" panose="02040602050305030304" pitchFamily="18" charset="0"/>
              </a:rPr>
              <a:t>Creación de Hospitales y policlínicas – Formación de profesionales de la salud – Reformas del sistema de salud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Educación –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Vivienda –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Trabajo –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Seguridad –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Comunicaciones – 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Cultura –</a:t>
            </a: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09093" y="1832547"/>
            <a:ext cx="5034089" cy="341632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 </a:t>
            </a:r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recoge la necesidad en la </a:t>
            </a:r>
            <a:r>
              <a:rPr lang="es-AR" sz="24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agenda pública </a:t>
            </a:r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(instituciones, autoridades, medios de comunicación, academia, sociedad civil organizada).</a:t>
            </a: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 reconoce un </a:t>
            </a:r>
            <a:r>
              <a:rPr lang="es-AR" sz="24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derecho</a:t>
            </a: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 crea </a:t>
            </a:r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el </a:t>
            </a:r>
            <a:r>
              <a:rPr lang="es-AR" sz="24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ámbito de actuación </a:t>
            </a:r>
            <a:endParaRPr lang="es-AR" sz="2400" b="1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 </a:t>
            </a:r>
            <a:r>
              <a:rPr lang="es-AR" sz="24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regula</a:t>
            </a:r>
          </a:p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 </a:t>
            </a:r>
            <a:r>
              <a:rPr lang="es-AR" sz="24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presupuesta</a:t>
            </a: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</a:t>
            </a:r>
            <a:r>
              <a:rPr lang="es-AR" sz="24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evalúa</a:t>
            </a:r>
            <a:endParaRPr lang="es-AR" sz="2400" b="1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499992" y="4594134"/>
            <a:ext cx="4101892" cy="1878366"/>
            <a:chOff x="4499992" y="4594134"/>
            <a:chExt cx="4101892" cy="1878366"/>
          </a:xfrm>
        </p:grpSpPr>
        <p:sp>
          <p:nvSpPr>
            <p:cNvPr id="5" name="4 CuadroTexto"/>
            <p:cNvSpPr txBox="1"/>
            <p:nvPr/>
          </p:nvSpPr>
          <p:spPr>
            <a:xfrm>
              <a:off x="4499992" y="5949280"/>
              <a:ext cx="4101892" cy="52322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</a:rPr>
                <a:t>¿Y qué pasa con la lectura?</a:t>
              </a:r>
            </a:p>
          </p:txBody>
        </p:sp>
        <p:grpSp>
          <p:nvGrpSpPr>
            <p:cNvPr id="6" name="5 Grupo"/>
            <p:cNvGrpSpPr/>
            <p:nvPr/>
          </p:nvGrpSpPr>
          <p:grpSpPr>
            <a:xfrm rot="8038742">
              <a:off x="7232576" y="4754961"/>
              <a:ext cx="1344043" cy="1022389"/>
              <a:chOff x="3046415" y="2766074"/>
              <a:chExt cx="1453577" cy="1016735"/>
            </a:xfrm>
          </p:grpSpPr>
          <p:pic>
            <p:nvPicPr>
              <p:cNvPr id="7" name="Picture 2" descr="Dibujado A Mano Simples Bocetos De Flecha. Ilustración De Vector A Mano  Alzada De Flecha Aislada Sobre Fondo Blanco. Ilustraciones Svg,  Vectoriales, Clip Art Vectorizado Libre De Derechos. Image 81300676.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42" t="20645" r="42478" b="61889"/>
              <a:stretch/>
            </p:blipFill>
            <p:spPr bwMode="auto">
              <a:xfrm>
                <a:off x="3046415" y="2955703"/>
                <a:ext cx="1453577" cy="827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Rectángulo"/>
              <p:cNvSpPr/>
              <p:nvPr/>
            </p:nvSpPr>
            <p:spPr>
              <a:xfrm>
                <a:off x="3671900" y="2766074"/>
                <a:ext cx="324036" cy="3383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05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77542" y="1340768"/>
            <a:ext cx="6134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¿Qué política pública vinculada a la lectura </a:t>
            </a:r>
          </a:p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los ha situado e involucrado </a:t>
            </a:r>
          </a:p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como sujetos de derecho?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416576" y="4149079"/>
            <a:ext cx="8835944" cy="1495053"/>
            <a:chOff x="600220" y="1385328"/>
            <a:chExt cx="8364268" cy="1495053"/>
          </a:xfrm>
        </p:grpSpPr>
        <p:sp>
          <p:nvSpPr>
            <p:cNvPr id="5" name="4 CuadroTexto"/>
            <p:cNvSpPr txBox="1"/>
            <p:nvPr/>
          </p:nvSpPr>
          <p:spPr>
            <a:xfrm>
              <a:off x="600220" y="1902022"/>
              <a:ext cx="8364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spc="-1" dirty="0">
                  <a:latin typeface="Book Antiqua" panose="02040602050305030304" pitchFamily="18" charset="0"/>
                </a:rPr>
                <a:t>Estado</a:t>
              </a:r>
              <a:r>
                <a:rPr lang="es-AR" sz="2400" spc="-1" dirty="0">
                  <a:latin typeface="Book Antiqua" panose="02040602050305030304" pitchFamily="18" charset="0"/>
                </a:rPr>
                <a:t>   </a:t>
              </a:r>
              <a:r>
                <a:rPr lang="es-AR" sz="2400" dirty="0" smtClean="0"/>
                <a:t>                                 </a:t>
              </a:r>
              <a:r>
                <a:rPr lang="es-AR" sz="2400" b="1" spc="-1" dirty="0" smtClean="0">
                  <a:latin typeface="Book Antiqua" panose="02040602050305030304" pitchFamily="18" charset="0"/>
                </a:rPr>
                <a:t>Lectura </a:t>
              </a:r>
              <a:r>
                <a:rPr lang="es-AR" sz="2400" b="1" spc="-1" dirty="0">
                  <a:latin typeface="Book Antiqua" panose="02040602050305030304" pitchFamily="18" charset="0"/>
                </a:rPr>
                <a:t>y escritura o Cultura escrita</a:t>
              </a: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212" y="1385328"/>
              <a:ext cx="2287141" cy="1495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96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12</a:t>
            </a:fld>
            <a:endParaRPr lang="es-UY"/>
          </a:p>
        </p:txBody>
      </p:sp>
      <p:sp>
        <p:nvSpPr>
          <p:cNvPr id="5" name="4 Rectángulo"/>
          <p:cNvSpPr/>
          <p:nvPr/>
        </p:nvSpPr>
        <p:spPr>
          <a:xfrm>
            <a:off x="3231214" y="35876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3200" spc="-1" dirty="0">
                <a:latin typeface="Book Antiqua" panose="02040602050305030304" pitchFamily="18" charset="0"/>
              </a:rPr>
              <a:t>universalización (del acceso)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14107" y="3356992"/>
            <a:ext cx="8230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¿Cómo buscar mayor equidad? 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- Universalización, proceso que garantiza a todos el acceso gratuito a determinado servicio o bien. 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- Particularización, proceso que procura atender prioritaria y especialmente a determinados grupos sociales de acuerdo a los intereses de los actores.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2" y="1576809"/>
            <a:ext cx="8380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Cabe a la política pública el papel de estrechar la brecha de inequidad vigente a través de un proceso simultáneo de universalización-particularización.</a:t>
            </a:r>
          </a:p>
        </p:txBody>
      </p:sp>
      <p:pic>
        <p:nvPicPr>
          <p:cNvPr id="9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519449" y="836712"/>
            <a:ext cx="5649723" cy="4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1874" y="4470211"/>
            <a:ext cx="7372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¿El Estado concibe </a:t>
            </a:r>
            <a:r>
              <a:rPr lang="es-AR" sz="2400" spc="-1" dirty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la lectura como un instrumento </a:t>
            </a:r>
            <a:endParaRPr lang="es-AR" sz="2400" spc="-1" dirty="0" smtClean="0">
              <a:ln>
                <a:solidFill>
                  <a:schemeClr val="accent1"/>
                </a:solidFill>
              </a:ln>
              <a:latin typeface="Book Antiqua" panose="02040602050305030304" pitchFamily="18" charset="0"/>
            </a:endParaRPr>
          </a:p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de </a:t>
            </a:r>
            <a:r>
              <a:rPr lang="es-AR" sz="2400" spc="-1" dirty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clase o de emancipación</a:t>
            </a:r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?</a:t>
            </a:r>
          </a:p>
          <a:p>
            <a:pPr algn="ctr"/>
            <a:endParaRPr lang="es-AR" sz="2400" spc="-1" dirty="0" smtClean="0">
              <a:ln>
                <a:solidFill>
                  <a:schemeClr val="accent1"/>
                </a:solidFill>
              </a:ln>
              <a:latin typeface="Book Antiqua" panose="02040602050305030304" pitchFamily="18" charset="0"/>
            </a:endParaRPr>
          </a:p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¿Las acciones de promoción de la lectura es pensada </a:t>
            </a:r>
          </a:p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para los que ya leen o para los analfabetos?</a:t>
            </a:r>
            <a:endParaRPr lang="es-AR" sz="2400" spc="-1" dirty="0">
              <a:ln>
                <a:solidFill>
                  <a:schemeClr val="accent1"/>
                </a:solidFill>
              </a:ln>
              <a:latin typeface="Book Antiqua" panose="02040602050305030304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 rot="10800000">
            <a:off x="2741496" y="1103818"/>
            <a:ext cx="3733016" cy="2685221"/>
            <a:chOff x="2741495" y="2183939"/>
            <a:chExt cx="3733016" cy="2685221"/>
          </a:xfrm>
        </p:grpSpPr>
        <p:pic>
          <p:nvPicPr>
            <p:cNvPr id="1026" name="Picture 2" descr="Vectores &amp; Gráficos de flechas para descarga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4" t="57191" r="26128" b="21316"/>
            <a:stretch/>
          </p:blipFill>
          <p:spPr bwMode="auto">
            <a:xfrm rot="1313072">
              <a:off x="2741495" y="2183939"/>
              <a:ext cx="3733016" cy="217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3281876" y="3717032"/>
              <a:ext cx="3018316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475656" y="117758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spc="-1" dirty="0" smtClean="0">
                <a:latin typeface="Book Antiqua" panose="02040602050305030304" pitchFamily="18" charset="0"/>
              </a:rPr>
              <a:t>Estado/Políticas </a:t>
            </a:r>
            <a:r>
              <a:rPr lang="es-AR" sz="2800" b="1" spc="-1" dirty="0">
                <a:latin typeface="Book Antiqua" panose="02040602050305030304" pitchFamily="18" charset="0"/>
              </a:rPr>
              <a:t>públicas </a:t>
            </a:r>
            <a:r>
              <a:rPr lang="es-AR" sz="2800" b="1" spc="-1" dirty="0" smtClean="0">
                <a:latin typeface="Book Antiqua" panose="02040602050305030304" pitchFamily="18" charset="0"/>
              </a:rPr>
              <a:t>/Lectura</a:t>
            </a:r>
            <a:endParaRPr lang="es-AR" sz="2800" b="1" spc="-1" dirty="0">
              <a:latin typeface="Book Antiqua" panose="0204060205030503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52050" y="692696"/>
            <a:ext cx="69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Algunas claves para la reflexión sobre la relación:</a:t>
            </a:r>
          </a:p>
        </p:txBody>
      </p:sp>
    </p:spTree>
    <p:extLst>
      <p:ext uri="{BB962C8B-B14F-4D97-AF65-F5344CB8AC3E}">
        <p14:creationId xmlns:p14="http://schemas.microsoft.com/office/powerpoint/2010/main" val="1590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91683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000" dirty="0"/>
              <a:t>- </a:t>
            </a:r>
            <a:r>
              <a:rPr lang="es-UY" sz="2400" spc="-1" dirty="0">
                <a:latin typeface="Book Antiqua" panose="02040602050305030304" pitchFamily="18" charset="0"/>
              </a:rPr>
              <a:t>Tienen una duración temporal suficiente para alcanzar los objetivos que las sustentan; </a:t>
            </a:r>
          </a:p>
          <a:p>
            <a:pPr algn="just"/>
            <a:endParaRPr lang="es-UY" sz="2400" spc="-1" dirty="0">
              <a:latin typeface="Book Antiqua" panose="02040602050305030304" pitchFamily="18" charset="0"/>
            </a:endParaRPr>
          </a:p>
          <a:p>
            <a:pPr algn="just"/>
            <a:r>
              <a:rPr lang="es-UY" sz="2400" spc="-1" dirty="0">
                <a:latin typeface="Book Antiqua" panose="02040602050305030304" pitchFamily="18" charset="0"/>
              </a:rPr>
              <a:t>-  Te transforman en una experiencia individual y social para los actores; </a:t>
            </a:r>
          </a:p>
          <a:p>
            <a:pPr algn="just"/>
            <a:endParaRPr lang="es-UY" sz="2400" spc="-1" dirty="0">
              <a:latin typeface="Book Antiqua" panose="02040602050305030304" pitchFamily="18" charset="0"/>
            </a:endParaRPr>
          </a:p>
          <a:p>
            <a:pPr algn="just"/>
            <a:r>
              <a:rPr lang="es-UY" sz="2400" spc="-1" dirty="0">
                <a:latin typeface="Book Antiqua" panose="02040602050305030304" pitchFamily="18" charset="0"/>
              </a:rPr>
              <a:t>- Dan visibilidad a la diversidad de los actores que participan, a los territorios en los que se llevan a cabo y a las culturas que las acogen y contextualizan;</a:t>
            </a:r>
          </a:p>
          <a:p>
            <a:pPr algn="just"/>
            <a:endParaRPr lang="es-UY" sz="2400" spc="-1" dirty="0">
              <a:latin typeface="Book Antiqua" panose="02040602050305030304" pitchFamily="18" charset="0"/>
            </a:endParaRPr>
          </a:p>
          <a:p>
            <a:pPr algn="just"/>
            <a:r>
              <a:rPr lang="es-UY" sz="2400" spc="-1" dirty="0">
                <a:latin typeface="Book Antiqua" panose="02040602050305030304" pitchFamily="18" charset="0"/>
              </a:rPr>
              <a:t>- Prevén la mediación para promover y evaluar  los resultados de las acciones programadas.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13538" y="71334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400" spc="-1" dirty="0">
                <a:latin typeface="Book Antiqua" panose="02040602050305030304" pitchFamily="18" charset="0"/>
              </a:rPr>
              <a:t>Las acciones duales de </a:t>
            </a:r>
            <a:r>
              <a:rPr lang="es-AR" sz="2400" spc="-1" dirty="0">
                <a:latin typeface="Book Antiqua" panose="02040602050305030304" pitchFamily="18" charset="0"/>
              </a:rPr>
              <a:t>universalización-particularización</a:t>
            </a:r>
            <a:r>
              <a:rPr lang="es-AR" sz="2000" dirty="0"/>
              <a:t>.</a:t>
            </a:r>
          </a:p>
          <a:p>
            <a:pPr algn="ctr"/>
            <a:r>
              <a:rPr lang="es-UY" sz="2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s-UY" sz="2000" dirty="0" smtClean="0">
              <a:solidFill>
                <a:prstClr val="black"/>
              </a:solidFill>
              <a:latin typeface="Aharoni" pitchFamily="2" charset="-79"/>
              <a:ea typeface="Calibri"/>
              <a:cs typeface="Aharoni" pitchFamily="2" charset="-79"/>
            </a:endParaRPr>
          </a:p>
        </p:txBody>
      </p:sp>
      <p:pic>
        <p:nvPicPr>
          <p:cNvPr id="7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539552" y="1185224"/>
            <a:ext cx="8568952" cy="3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6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5690" y="105582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Entre 1996 y 2015 se quemaron en Francia 75 bibliotecas.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14385" r="50165" b="15605"/>
          <a:stretch/>
        </p:blipFill>
        <p:spPr bwMode="auto">
          <a:xfrm>
            <a:off x="4251440" y="2003366"/>
            <a:ext cx="4821383" cy="48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7" y="4005064"/>
            <a:ext cx="42133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spc="-1" dirty="0">
                <a:latin typeface="Book Antiqua" panose="02040602050305030304" pitchFamily="18" charset="0"/>
              </a:rPr>
              <a:t>Cuando la cultura hegemónica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excluye a los beneficiarios y los valores surgen de la alianza entre profesionales, </a:t>
            </a:r>
            <a:r>
              <a:rPr lang="es-AR" sz="2000" spc="-1" dirty="0" smtClean="0">
                <a:latin typeface="Book Antiqua" panose="02040602050305030304" pitchFamily="18" charset="0"/>
              </a:rPr>
              <a:t>educadores, dirigentes </a:t>
            </a:r>
            <a:r>
              <a:rPr lang="es-AR" sz="2000" spc="-1" dirty="0">
                <a:latin typeface="Book Antiqua" panose="02040602050305030304" pitchFamily="18" charset="0"/>
              </a:rPr>
              <a:t>políticos e intelectuales.</a:t>
            </a:r>
            <a:endParaRPr lang="es-AR" sz="2400" spc="-1" dirty="0">
              <a:latin typeface="Book Antiqua" panose="0204060205030503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3968" y="256490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Denis </a:t>
            </a:r>
            <a:r>
              <a:rPr lang="es-AR" dirty="0" err="1"/>
              <a:t>Merklen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290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troducción: una piedra en la bibliote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32656"/>
            <a:ext cx="7245728" cy="54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527" y="6191938"/>
            <a:ext cx="9276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spc="-1" dirty="0">
                <a:latin typeface="Book Antiqua" panose="02040602050305030304" pitchFamily="18" charset="0"/>
              </a:rPr>
              <a:t>“EL SUPUESTO PRESUMIDO LE ENVÍA GENTILMENTE ESTE MENSAJE”</a:t>
            </a:r>
          </a:p>
        </p:txBody>
      </p:sp>
    </p:spTree>
    <p:extLst>
      <p:ext uri="{BB962C8B-B14F-4D97-AF65-F5344CB8AC3E}">
        <p14:creationId xmlns:p14="http://schemas.microsoft.com/office/powerpoint/2010/main" val="15773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63607" y="1628800"/>
            <a:ext cx="7632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spc="-1" dirty="0">
                <a:latin typeface="Book Antiqua" panose="02040602050305030304" pitchFamily="18" charset="0"/>
              </a:rPr>
              <a:t>En un continente en el que el acceso a la lectura y al libro </a:t>
            </a:r>
            <a:endParaRPr lang="es-AR" sz="2000" spc="-1" dirty="0" smtClean="0">
              <a:latin typeface="Book Antiqua" panose="02040602050305030304" pitchFamily="18" charset="0"/>
            </a:endParaRPr>
          </a:p>
          <a:p>
            <a:r>
              <a:rPr lang="es-AR" sz="2000" spc="-1" dirty="0" smtClean="0">
                <a:latin typeface="Book Antiqua" panose="02040602050305030304" pitchFamily="18" charset="0"/>
              </a:rPr>
              <a:t>es </a:t>
            </a:r>
            <a:r>
              <a:rPr lang="es-AR" sz="2000" spc="-1" dirty="0">
                <a:latin typeface="Book Antiqua" panose="02040602050305030304" pitchFamily="18" charset="0"/>
              </a:rPr>
              <a:t>todavía víctima de la </a:t>
            </a:r>
            <a:r>
              <a:rPr lang="es-AR" sz="2000" spc="-1" dirty="0" smtClean="0">
                <a:latin typeface="Book Antiqua" panose="02040602050305030304" pitchFamily="18" charset="0"/>
              </a:rPr>
              <a:t>pobreza, la desigualdad y, sobre todo, de la falta de inversión pública, miles de militantes batallan por el despliegue y la consolidación de bibliotecas populares en los barrios más alejados de pueblos y metrópolis. (</a:t>
            </a:r>
            <a:r>
              <a:rPr lang="es-AR" sz="2000" spc="-1" dirty="0" err="1" smtClean="0">
                <a:latin typeface="Book Antiqua" panose="02040602050305030304" pitchFamily="18" charset="0"/>
              </a:rPr>
              <a:t>Merklen</a:t>
            </a:r>
            <a:r>
              <a:rPr lang="es-AR" sz="2000" spc="-1" dirty="0" smtClean="0">
                <a:latin typeface="Book Antiqua" panose="02040602050305030304" pitchFamily="18" charset="0"/>
              </a:rPr>
              <a:t>, 2016: 26)</a:t>
            </a:r>
            <a:endParaRPr lang="es-AR" sz="2000" spc="-1" dirty="0">
              <a:latin typeface="Book Antiqua" panose="0204060205030503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38957" y="4437112"/>
            <a:ext cx="4466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spc="-1" dirty="0" smtClean="0">
                <a:latin typeface="Book Antiqua" panose="02040602050305030304" pitchFamily="18" charset="0"/>
              </a:rPr>
              <a:t>Transformación </a:t>
            </a:r>
            <a:r>
              <a:rPr lang="es-AR" sz="2000" spc="-1" dirty="0">
                <a:latin typeface="Book Antiqua" panose="02040602050305030304" pitchFamily="18" charset="0"/>
              </a:rPr>
              <a:t>de la realidad social</a:t>
            </a:r>
          </a:p>
          <a:p>
            <a:pPr algn="ctr"/>
            <a:endParaRPr lang="es-AR" sz="2000" spc="-1" dirty="0">
              <a:latin typeface="Book Antiqua" panose="02040602050305030304" pitchFamily="18" charset="0"/>
            </a:endParaRPr>
          </a:p>
          <a:p>
            <a:pPr algn="ctr"/>
            <a:r>
              <a:rPr lang="es-AR" sz="2000" spc="-1" dirty="0">
                <a:latin typeface="Book Antiqua" panose="02040602050305030304" pitchFamily="18" charset="0"/>
              </a:rPr>
              <a:t>Promoción de la ciudadanía</a:t>
            </a:r>
          </a:p>
          <a:p>
            <a:pPr algn="ctr"/>
            <a:endParaRPr lang="es-AR" sz="2000" spc="-1" dirty="0">
              <a:latin typeface="Book Antiqua" panose="02040602050305030304" pitchFamily="18" charset="0"/>
            </a:endParaRPr>
          </a:p>
          <a:p>
            <a:pPr algn="ctr"/>
            <a:r>
              <a:rPr lang="es-AR" sz="2000" spc="-1" dirty="0">
                <a:latin typeface="Book Antiqua" panose="02040602050305030304" pitchFamily="18" charset="0"/>
              </a:rPr>
              <a:t>Construcción del lazo social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53290" y="755560"/>
            <a:ext cx="734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Las bibliotecas populares y las bibliotecas del Estado</a:t>
            </a:r>
          </a:p>
        </p:txBody>
      </p:sp>
    </p:spTree>
    <p:extLst>
      <p:ext uri="{BB962C8B-B14F-4D97-AF65-F5344CB8AC3E}">
        <p14:creationId xmlns:p14="http://schemas.microsoft.com/office/powerpoint/2010/main" val="1823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5697" y="2780928"/>
            <a:ext cx="9053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spc="-1" dirty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Todas las acciones pasadas de la política pública </a:t>
            </a:r>
            <a:endParaRPr lang="es-AR" sz="2400" spc="-1" dirty="0" smtClean="0">
              <a:ln>
                <a:solidFill>
                  <a:schemeClr val="accent1"/>
                </a:solidFill>
              </a:ln>
              <a:latin typeface="Book Antiqua" panose="02040602050305030304" pitchFamily="18" charset="0"/>
            </a:endParaRPr>
          </a:p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dejan </a:t>
            </a:r>
            <a:r>
              <a:rPr lang="es-AR" sz="2400" spc="-1" dirty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huella y </a:t>
            </a:r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configuran, </a:t>
            </a:r>
            <a:r>
              <a:rPr lang="es-AR" sz="2400" spc="-1" dirty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de alguna </a:t>
            </a:r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manera, </a:t>
            </a:r>
            <a:r>
              <a:rPr lang="es-AR" sz="2400" spc="-1" dirty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las nuevas acciones</a:t>
            </a:r>
          </a:p>
        </p:txBody>
      </p:sp>
    </p:spTree>
    <p:extLst>
      <p:ext uri="{BB962C8B-B14F-4D97-AF65-F5344CB8AC3E}">
        <p14:creationId xmlns:p14="http://schemas.microsoft.com/office/powerpoint/2010/main" val="2921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19</a:t>
            </a:fld>
            <a:endParaRPr lang="es-UY"/>
          </a:p>
        </p:txBody>
      </p:sp>
      <p:sp>
        <p:nvSpPr>
          <p:cNvPr id="6" name="5 Rectángulo"/>
          <p:cNvSpPr/>
          <p:nvPr/>
        </p:nvSpPr>
        <p:spPr>
          <a:xfrm>
            <a:off x="755576" y="1196752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El 26 de mayo de </a:t>
            </a:r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1816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en pleno gobierno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artiguista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se inauguró la primera Biblioteca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Pública.</a:t>
            </a:r>
          </a:p>
          <a:p>
            <a:pPr algn="just"/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Desde que la República Oriental del Uruguay se consagró como Estado en </a:t>
            </a:r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1830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la producción y edición de libros, periódicos y folletos, como base material para la formación de lectores, fue una finalidad constante de las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é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lites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/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Montevideo contaba con un deficitario sistema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educativo; las escasas bibliotecas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públicas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estaban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desprovistas de materiales;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lectura era privilegio de pocos;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novelas en folletín que aparecían en la prensa nutrían la imaginación y las expectativas del mayor número de consumidores. </a:t>
            </a:r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Pero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sólo cuando el país alcanzó una razonable organización estatal, hacia </a:t>
            </a:r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fines de los años 70 del siglo XIX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es que procuró ponerse a la vanguardia de la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enseñanza y de los planes de lectura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América Latina.</a:t>
            </a:r>
          </a:p>
          <a:p>
            <a:pPr algn="just"/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538293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 primer período: 1816 - 1916</a:t>
            </a:r>
          </a:p>
        </p:txBody>
      </p:sp>
      <p:pic>
        <p:nvPicPr>
          <p:cNvPr id="5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2397012" y="1024616"/>
            <a:ext cx="4263220" cy="1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AR" sz="2400" b="1" spc="-1" dirty="0">
                <a:latin typeface="Book Antiqua" panose="02040602050305030304" pitchFamily="18" charset="0"/>
              </a:rPr>
              <a:t>Clase 3</a:t>
            </a:r>
          </a:p>
          <a:p>
            <a:pPr algn="ctr">
              <a:lnSpc>
                <a:spcPct val="20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La lectura y las políticas: expresiones históricamente construidas</a:t>
            </a:r>
            <a:endParaRPr lang="es-AR" sz="2000" spc="-1" dirty="0">
              <a:latin typeface="Book Antiqua" panose="0204060205030503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Universalización/Particularización: un proceso ambivalente</a:t>
            </a:r>
          </a:p>
          <a:p>
            <a:pPr algn="ctr">
              <a:lnSpc>
                <a:spcPct val="20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Aspectos a tener en cuenta en el diseño de las políticas:</a:t>
            </a:r>
          </a:p>
          <a:p>
            <a:pPr marL="342900" indent="-342900" algn="ctr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AR" sz="2000" spc="-1" dirty="0" smtClean="0">
                <a:latin typeface="Book Antiqua" panose="02040602050305030304" pitchFamily="18" charset="0"/>
              </a:rPr>
              <a:t>Los componentes del Estado</a:t>
            </a:r>
          </a:p>
          <a:p>
            <a:pPr marL="3086100" lvl="6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AR" sz="2000" spc="-1" dirty="0" smtClean="0">
                <a:latin typeface="Book Antiqua" panose="02040602050305030304" pitchFamily="18" charset="0"/>
              </a:rPr>
              <a:t>Ninguna acción es original</a:t>
            </a:r>
          </a:p>
          <a:p>
            <a:pPr marL="3086100" lvl="6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AR" sz="2000" spc="-1" dirty="0" smtClean="0">
                <a:latin typeface="Book Antiqua" panose="02040602050305030304" pitchFamily="18" charset="0"/>
              </a:rPr>
              <a:t>La lectura, como práctica cultural, no se mandata</a:t>
            </a:r>
          </a:p>
          <a:p>
            <a:pPr marL="3086100" lvl="6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AR" sz="2000" spc="-1" dirty="0" smtClean="0">
                <a:latin typeface="Book Antiqua" panose="02040602050305030304" pitchFamily="18" charset="0"/>
              </a:rPr>
              <a:t>La dimensión lingüística/discursiva de la lectura</a:t>
            </a:r>
          </a:p>
          <a:p>
            <a:pPr marL="3086100" lvl="6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AR" sz="2000" spc="-1" dirty="0" smtClean="0">
                <a:latin typeface="Book Antiqua" panose="02040602050305030304" pitchFamily="18" charset="0"/>
              </a:rPr>
              <a:t>Los diagnósticos</a:t>
            </a:r>
          </a:p>
        </p:txBody>
      </p:sp>
    </p:spTree>
    <p:extLst>
      <p:ext uri="{BB962C8B-B14F-4D97-AF65-F5344CB8AC3E}">
        <p14:creationId xmlns:p14="http://schemas.microsoft.com/office/powerpoint/2010/main" val="97653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836712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1876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el coronel Lorenzo Latorre impulsó la reforma escolar bajo la conducción de José Pedro Varela.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76056" y="836712"/>
            <a:ext cx="3888431" cy="5324535"/>
          </a:xfrm>
          <a:prstGeom prst="rect">
            <a:avLst/>
          </a:prstGeom>
          <a:ln w="28575"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Labores de uso común</a:t>
            </a: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Lectura,</a:t>
            </a:r>
          </a:p>
          <a:p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Escritura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Aritmética,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Geografía, </a:t>
            </a: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Gramática, </a:t>
            </a: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Composición,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Historia,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Teneduría de Libros,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Derechos y Deberes del Ciudadano,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Nociones de Filosofía,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Higiene,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Física e Historia Natural,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Gimnasia </a:t>
            </a: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Música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Religión 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Moral.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9776" y="44371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José Enrique </a:t>
            </a:r>
            <a:r>
              <a:rPr lang="es-AR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Rodó, </a:t>
            </a:r>
            <a:r>
              <a:rPr lang="es-AR" b="1" dirty="0" smtClean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1903</a:t>
            </a:r>
            <a:r>
              <a:rPr lang="es-AR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- “Cómo ha de ser un diario”, propone que la prensa tiene el deber de “democratizar la cultura, haciendo llegar los reflejos de ella allí a donde rara vez logra penetrar el libro”.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251520" y="2722766"/>
            <a:ext cx="4674678" cy="1015663"/>
            <a:chOff x="251520" y="2722766"/>
            <a:chExt cx="4674678" cy="1015663"/>
          </a:xfrm>
        </p:grpSpPr>
        <p:sp>
          <p:nvSpPr>
            <p:cNvPr id="6" name="5 CuadroTexto"/>
            <p:cNvSpPr txBox="1"/>
            <p:nvPr/>
          </p:nvSpPr>
          <p:spPr>
            <a:xfrm>
              <a:off x="251520" y="2722766"/>
              <a:ext cx="46746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b="1" dirty="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</a:rPr>
                <a:t>Demandas de escolarización de la lectura</a:t>
              </a:r>
            </a:p>
            <a:p>
              <a:pPr algn="ctr"/>
              <a:endPara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endParaRPr>
            </a:p>
            <a:p>
              <a:pPr algn="ctr"/>
              <a:r>
                <a:rPr lang="es-AR" sz="2000" b="1" dirty="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</a:rPr>
                <a:t>Demandas sociales</a:t>
              </a:r>
            </a:p>
          </p:txBody>
        </p:sp>
        <p:pic>
          <p:nvPicPr>
            <p:cNvPr id="2050" name="Picture 2" descr="Icono De Signo Más En La Ilustración Del Vector De Fondo Blanco Ilustración  del Vector - Ilustración de sello, elemento: 1712001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3" t="30167" r="28198" b="21178"/>
            <a:stretch/>
          </p:blipFill>
          <p:spPr bwMode="auto">
            <a:xfrm>
              <a:off x="2403995" y="3100837"/>
              <a:ext cx="336889" cy="39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77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45786" y="3573016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b="1" dirty="0" smtClean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1911-1915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El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Estado uruguayo en su mayor expansión, desde el segundo gobierno de José Batlle y Ordóñez  se mantuvo al margen de las políticas de estímulo de la lectura, fuera de su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intervención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en la enseñanza primaria y media con la subsiguiente producción de textos para uso escolar, en la que los escritores tuvieron un papel activo: José Pedro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Bellán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Juana de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Ibarbourou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Fernán Silva Valdés, Alberto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Lasplaces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Humberto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Zarrilli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entre otros.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91680" y="711624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No hay </a:t>
            </a:r>
            <a:r>
              <a:rPr lang="es-AR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lectores, porque no hay autores”, 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 dijo Carlos </a:t>
            </a:r>
            <a:r>
              <a:rPr lang="es-AR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Reyles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al periodista José Virginio Díaz, </a:t>
            </a:r>
            <a:r>
              <a:rPr lang="es-AR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1903.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Y agregó: “</a:t>
            </a:r>
            <a:r>
              <a:rPr lang="es-AR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Roxlo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y Florencio Sánchez han debido emigrar. Rodó deberá igualmente emigrar... Javier de Viana lo ha hecho, lo hizo Acevedo Díaz... Es una calamidad escribir obras en este país; se necesita ser un verdadero héroe nacional y estar dispuesto a tirar plata a la calle”. </a:t>
            </a:r>
          </a:p>
        </p:txBody>
      </p:sp>
    </p:spTree>
    <p:extLst>
      <p:ext uri="{BB962C8B-B14F-4D97-AF65-F5344CB8AC3E}">
        <p14:creationId xmlns:p14="http://schemas.microsoft.com/office/powerpoint/2010/main" val="31077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67744" y="3212976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 segundo período: 2000-2020</a:t>
            </a:r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2397012" y="3679195"/>
            <a:ext cx="4263220" cy="1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1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6489" y="44624"/>
            <a:ext cx="853398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2000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Campaña nacional </a:t>
            </a:r>
            <a:r>
              <a:rPr lang="es-AR" sz="20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 niño, un libro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– BID</a:t>
            </a: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2005</a:t>
            </a:r>
          </a:p>
          <a:p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Maestros Comunitarios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(2005) /</a:t>
            </a:r>
            <a:r>
              <a:rPr lang="pt-B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 Programa</a:t>
            </a:r>
            <a:r>
              <a:rPr lang="pt-B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Aulas </a:t>
            </a:r>
            <a:r>
              <a:rPr lang="pt-BR" sz="2000" i="1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Comunitarias</a:t>
            </a:r>
            <a:endParaRPr lang="pt-BR" sz="2000" i="1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Se crea para CES (DGES) la figura del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Profesor Orientador Bibliográfico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(POB) 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Fortalecimiento de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bibliotecas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ciclo básico de educación media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Se conforma la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Red de bibliotecólogos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UTU</a:t>
            </a:r>
          </a:p>
          <a:p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Nacional de Lectura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(MEC)</a:t>
            </a:r>
          </a:p>
          <a:p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Centros MEC</a:t>
            </a:r>
          </a:p>
          <a:p>
            <a:r>
              <a:rPr lang="pt-B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Ley</a:t>
            </a:r>
            <a:r>
              <a:rPr lang="pt-B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Nº </a:t>
            </a:r>
            <a:r>
              <a:rPr lang="pt-B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18.632. </a:t>
            </a:r>
            <a:r>
              <a:rPr lang="pt-BR" sz="2000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Sistema </a:t>
            </a:r>
            <a:r>
              <a:rPr lang="pt-BR" sz="20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Nacional de Bibliotecas </a:t>
            </a:r>
            <a:r>
              <a:rPr lang="pt-BR" sz="2000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Públicas</a:t>
            </a:r>
            <a:endParaRPr lang="es-AR" sz="2000" i="1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2010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Maestros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(2005) /  Programa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Aulas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Comunitarias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Profesor Orientador Bibliográfico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(POB) 2006 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Fortalecimiento de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bibliotecas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ciclo básico de educación media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Red de bibliotecólogos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UTU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Nacional de Lectura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(MEC)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Centros MEC </a:t>
            </a:r>
          </a:p>
          <a:p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Comienza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a instrumentarse el </a:t>
            </a:r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Políticas </a:t>
            </a:r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Ling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üísticas de la ANEP.</a:t>
            </a:r>
          </a:p>
          <a:p>
            <a:r>
              <a:rPr lang="es-AR" sz="20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de Lectura y Escritura en Español 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(ANEP - </a:t>
            </a:r>
            <a:r>
              <a:rPr lang="es-AR" sz="2000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ProLEE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Lectura y Escritura Académicas –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LEA (</a:t>
            </a:r>
            <a:r>
              <a:rPr lang="es-AR" sz="2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Udelar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s-AR" sz="2000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7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6735" y="692696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2015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Maestros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(2005) / 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Aulas Comunitarias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Profesor Orientador Bibli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ográfico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– (Proyecto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Aquí se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lee – CES)</a:t>
            </a:r>
            <a:endParaRPr lang="es-AR" sz="2000" i="1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Fortalecimiento de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bibliotecas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ciclo básico de educación media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Red de bibliotecólogos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(UTU)</a:t>
            </a:r>
            <a:endParaRPr lang="es-AR" sz="2000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Nacional de Lectura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(MEC)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Centros MEC</a:t>
            </a:r>
          </a:p>
          <a:p>
            <a:r>
              <a:rPr lang="es-AR" sz="20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Se </a:t>
            </a:r>
            <a:r>
              <a:rPr lang="es-AR" sz="20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consolida el Programa de Políticas </a:t>
            </a:r>
            <a:r>
              <a:rPr lang="es-AR" sz="20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Lingüísticas de </a:t>
            </a:r>
            <a:r>
              <a:rPr lang="es-AR" sz="20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la ANEP y se transforma en una </a:t>
            </a:r>
            <a:r>
              <a:rPr lang="es-AR" sz="20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Dirección sectorial de Políticas Lingüísticas</a:t>
            </a: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de Lectura y Escritura en Esp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añol (</a:t>
            </a:r>
            <a:r>
              <a:rPr lang="es-AR" sz="2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ProLEE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Lectura y Escritura Académicas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(LEA - </a:t>
            </a:r>
            <a:r>
              <a:rPr lang="es-AR" sz="2000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Udelar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2020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Maestros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(2005)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Profesor Orientador Bibliográfico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– (Proyecto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Aquí se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lee – DGES)</a:t>
            </a:r>
            <a:endParaRPr lang="es-AR" sz="2000" i="1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Programa de Lectura y educación lingüística </a:t>
            </a:r>
            <a:r>
              <a:rPr lang="es-AR" sz="20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(MEC)</a:t>
            </a:r>
          </a:p>
          <a:p>
            <a:r>
              <a:rPr lang="es-AR" sz="20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Dirección de </a:t>
            </a:r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Políticas </a:t>
            </a:r>
            <a:r>
              <a:rPr lang="es-AR" sz="20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Lingüísticas (ANEP)</a:t>
            </a:r>
            <a:endParaRPr lang="es-AR" sz="2000" i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de Lectura y Escritura en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Español 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(ANEP - </a:t>
            </a:r>
            <a:r>
              <a:rPr lang="es-AR" sz="2000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ProLEE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es-AR" sz="2000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Lectura y Escritura Académicas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(LEA - </a:t>
            </a:r>
            <a:r>
              <a:rPr lang="es-AR" sz="2000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Udelar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6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25</a:t>
            </a:fld>
            <a:endParaRPr lang="es-UY"/>
          </a:p>
        </p:txBody>
      </p:sp>
      <p:sp>
        <p:nvSpPr>
          <p:cNvPr id="4" name="3 Rectángulo"/>
          <p:cNvSpPr/>
          <p:nvPr/>
        </p:nvSpPr>
        <p:spPr>
          <a:xfrm>
            <a:off x="733872" y="2276872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spc="-1" dirty="0">
                <a:latin typeface="Book Antiqua" panose="02040602050305030304" pitchFamily="18" charset="0"/>
              </a:rPr>
              <a:t>«La construcción de un conjunto de posturas con respecto a la cultura es fruto de una </a:t>
            </a:r>
            <a:r>
              <a:rPr lang="es-AR" sz="2400" b="1" spc="-1" dirty="0">
                <a:latin typeface="Book Antiqua" panose="02040602050305030304" pitchFamily="18" charset="0"/>
              </a:rPr>
              <a:t>lenta familiarización</a:t>
            </a:r>
            <a:r>
              <a:rPr lang="es-AR" sz="2400" spc="-1" dirty="0">
                <a:latin typeface="Book Antiqua" panose="02040602050305030304" pitchFamily="18" charset="0"/>
              </a:rPr>
              <a:t> con diversos </a:t>
            </a:r>
            <a:r>
              <a:rPr lang="es-AR" sz="2400" b="1" spc="-1" dirty="0">
                <a:latin typeface="Book Antiqua" panose="02040602050305030304" pitchFamily="18" charset="0"/>
              </a:rPr>
              <a:t>objetos, actores y prácticas</a:t>
            </a:r>
            <a:r>
              <a:rPr lang="es-AR" sz="2400" spc="-1" dirty="0">
                <a:latin typeface="Book Antiqua" panose="02040602050305030304" pitchFamily="18" charset="0"/>
              </a:rPr>
              <a:t> que la ponen en juego; esta familiarización no puede sino darse </a:t>
            </a:r>
            <a:r>
              <a:rPr lang="es-AR" sz="2400" b="1" spc="-1" dirty="0">
                <a:latin typeface="Book Antiqua" panose="02040602050305030304" pitchFamily="18" charset="0"/>
              </a:rPr>
              <a:t>en el marco de las prácticas culturales propias del grupo familiar y social de pertenencia</a:t>
            </a:r>
            <a:r>
              <a:rPr lang="es-AR" sz="2400" spc="-1" dirty="0">
                <a:latin typeface="Book Antiqua" panose="02040602050305030304" pitchFamily="18" charset="0"/>
              </a:rPr>
              <a:t>» </a:t>
            </a:r>
          </a:p>
          <a:p>
            <a:pPr algn="r"/>
            <a:r>
              <a:rPr lang="es-AR" sz="2400" spc="-1" dirty="0">
                <a:latin typeface="Book Antiqua" panose="02040602050305030304" pitchFamily="18" charset="0"/>
              </a:rPr>
              <a:t>(</a:t>
            </a:r>
            <a:r>
              <a:rPr lang="es-AR" sz="2400" spc="-1" dirty="0" err="1">
                <a:latin typeface="Book Antiqua" panose="02040602050305030304" pitchFamily="18" charset="0"/>
              </a:rPr>
              <a:t>Bordieu-Passeron</a:t>
            </a:r>
            <a:r>
              <a:rPr lang="es-AR" sz="2400" spc="-1" dirty="0">
                <a:latin typeface="Book Antiqua" panose="02040602050305030304" pitchFamily="18" charset="0"/>
              </a:rPr>
              <a:t>, 1977)</a:t>
            </a:r>
            <a:r>
              <a:rPr lang="es-AR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91680" y="1124744"/>
            <a:ext cx="578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Planes, programas, proyectos, acciones…</a:t>
            </a:r>
          </a:p>
        </p:txBody>
      </p:sp>
      <p:pic>
        <p:nvPicPr>
          <p:cNvPr id="5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1682132" y="1556792"/>
            <a:ext cx="6058219" cy="1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76672"/>
            <a:ext cx="6390404" cy="336169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Los libros y materiales escritos y </a:t>
            </a:r>
            <a:r>
              <a:rPr lang="es-AR" sz="2400" spc="-1" dirty="0" err="1">
                <a:latin typeface="Book Antiqua" panose="02040602050305030304" pitchFamily="18" charset="0"/>
              </a:rPr>
              <a:t>multimedias</a:t>
            </a:r>
            <a:endParaRPr lang="es-AR" sz="2400" spc="-1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Los lectores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Las intencionalidades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Las modalidades de lectura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Los significados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El ambiente de lectura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978794" y="1554924"/>
            <a:ext cx="3967240" cy="46166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AR" sz="2400" b="1" spc="-1" dirty="0">
                <a:latin typeface="Book Antiqua" panose="02040602050305030304" pitchFamily="18" charset="0"/>
              </a:rPr>
              <a:t>objetos, actores y prácticas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45193" y="4581128"/>
            <a:ext cx="4572000" cy="193899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r>
              <a:rPr lang="es-AR" sz="2400" b="1" spc="-1" dirty="0">
                <a:latin typeface="Book Antiqua" panose="02040602050305030304" pitchFamily="18" charset="0"/>
              </a:rPr>
              <a:t>Articular las acciones de la política pública con las prácticas culturales propias del grupo familiar y social de pertenencia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4775049"/>
            <a:ext cx="2808312" cy="1200329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¿Cuál es el papel del Estado?</a:t>
            </a:r>
          </a:p>
        </p:txBody>
      </p:sp>
    </p:spTree>
    <p:extLst>
      <p:ext uri="{BB962C8B-B14F-4D97-AF65-F5344CB8AC3E}">
        <p14:creationId xmlns:p14="http://schemas.microsoft.com/office/powerpoint/2010/main" val="718311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57375" y="714375"/>
            <a:ext cx="278606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INTERNALIZACIÓN</a:t>
            </a:r>
            <a:endParaRPr lang="es-UY" sz="2000" b="1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00688" y="1143000"/>
            <a:ext cx="33575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SISTEMA DE DISPOSICIONES</a:t>
            </a:r>
          </a:p>
          <a:p>
            <a:pPr algn="ctr">
              <a:defRPr/>
            </a:pPr>
            <a:r>
              <a:rPr lang="es-ES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Resultan de los principios</a:t>
            </a:r>
          </a:p>
          <a:p>
            <a:pPr algn="ctr">
              <a:defRPr/>
            </a:pPr>
            <a:r>
              <a:rPr lang="es-ES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necesidad y no necesidad</a:t>
            </a:r>
            <a:r>
              <a:rPr lang="es-E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UY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625" y="3643313"/>
            <a:ext cx="3429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HABITUS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 lo que genera el comportamiento, las prácticas</a:t>
            </a:r>
            <a:endParaRPr lang="es-UY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88" y="2000250"/>
            <a:ext cx="314325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CONDICIONES SOCIALES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EXISTENCIA</a:t>
            </a:r>
            <a:endParaRPr lang="es-UY" sz="2000" b="1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36729" y="5357813"/>
            <a:ext cx="162576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ESQUEMAS</a:t>
            </a:r>
          </a:p>
          <a:p>
            <a:pPr algn="ctr"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JUICIOS</a:t>
            </a:r>
            <a:endParaRPr lang="es-UY" sz="2000" b="1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747" y="3786188"/>
            <a:ext cx="15408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NUEVAS</a:t>
            </a:r>
          </a:p>
          <a:p>
            <a:pPr algn="ctr">
              <a:defRPr/>
            </a:pPr>
            <a:r>
              <a:rPr lang="es-ES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ACCIONES</a:t>
            </a:r>
          </a:p>
        </p:txBody>
      </p:sp>
      <p:sp>
        <p:nvSpPr>
          <p:cNvPr id="14" name="13 Flecha curvada hacia abajo"/>
          <p:cNvSpPr/>
          <p:nvPr/>
        </p:nvSpPr>
        <p:spPr>
          <a:xfrm rot="1708862">
            <a:off x="4633913" y="781050"/>
            <a:ext cx="1300162" cy="587375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>
              <a:solidFill>
                <a:schemeClr val="tx1"/>
              </a:solidFill>
            </a:endParaRPr>
          </a:p>
        </p:txBody>
      </p:sp>
      <p:sp>
        <p:nvSpPr>
          <p:cNvPr id="16" name="15 Flecha curvada hacia abajo"/>
          <p:cNvSpPr/>
          <p:nvPr/>
        </p:nvSpPr>
        <p:spPr>
          <a:xfrm rot="8508400">
            <a:off x="4443413" y="5300663"/>
            <a:ext cx="1909762" cy="706437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>
              <a:solidFill>
                <a:schemeClr val="tx1"/>
              </a:solidFill>
            </a:endParaRPr>
          </a:p>
        </p:txBody>
      </p:sp>
      <p:sp>
        <p:nvSpPr>
          <p:cNvPr id="17" name="16 Flecha curvada hacia abajo"/>
          <p:cNvSpPr/>
          <p:nvPr/>
        </p:nvSpPr>
        <p:spPr>
          <a:xfrm rot="13611724">
            <a:off x="1134269" y="5133181"/>
            <a:ext cx="917575" cy="373063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>
              <a:solidFill>
                <a:schemeClr val="tx1"/>
              </a:solidFill>
            </a:endParaRPr>
          </a:p>
        </p:txBody>
      </p:sp>
      <p:sp>
        <p:nvSpPr>
          <p:cNvPr id="18" name="17 Flecha curvada hacia abajo"/>
          <p:cNvSpPr/>
          <p:nvPr/>
        </p:nvSpPr>
        <p:spPr>
          <a:xfrm rot="15301526">
            <a:off x="352425" y="3092451"/>
            <a:ext cx="915987" cy="373062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>
              <a:solidFill>
                <a:schemeClr val="tx1"/>
              </a:solidFill>
            </a:endParaRPr>
          </a:p>
        </p:txBody>
      </p:sp>
      <p:sp>
        <p:nvSpPr>
          <p:cNvPr id="19" name="18 Flecha curvada hacia abajo"/>
          <p:cNvSpPr/>
          <p:nvPr/>
        </p:nvSpPr>
        <p:spPr>
          <a:xfrm rot="18022684">
            <a:off x="870227" y="1116930"/>
            <a:ext cx="1083301" cy="552610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>
              <a:solidFill>
                <a:schemeClr val="tx1"/>
              </a:solidFill>
            </a:endParaRPr>
          </a:p>
        </p:txBody>
      </p:sp>
      <p:sp>
        <p:nvSpPr>
          <p:cNvPr id="22541" name="19 CuadroTexto"/>
          <p:cNvSpPr txBox="1">
            <a:spLocks noChangeArrowheads="1"/>
          </p:cNvSpPr>
          <p:nvPr/>
        </p:nvSpPr>
        <p:spPr bwMode="auto">
          <a:xfrm>
            <a:off x="6000750" y="6215063"/>
            <a:ext cx="2332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UY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Jean Pierre Bourdieu</a:t>
            </a:r>
            <a:endParaRPr lang="es-UY" altLang="es-UY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19 Flecha curvada hacia abajo"/>
          <p:cNvSpPr/>
          <p:nvPr/>
        </p:nvSpPr>
        <p:spPr>
          <a:xfrm rot="6493821">
            <a:off x="7228681" y="3047207"/>
            <a:ext cx="1150937" cy="558800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07505" y="908720"/>
            <a:ext cx="8928992" cy="3969885"/>
            <a:chOff x="508663" y="1556792"/>
            <a:chExt cx="8109383" cy="33218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1" t="27048" r="22480" b="43669"/>
            <a:stretch/>
          </p:blipFill>
          <p:spPr bwMode="auto">
            <a:xfrm>
              <a:off x="508663" y="1556792"/>
              <a:ext cx="3964886" cy="3311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61" t="34968" r="44195" b="35257"/>
            <a:stretch/>
          </p:blipFill>
          <p:spPr bwMode="auto">
            <a:xfrm>
              <a:off x="4932039" y="1602149"/>
              <a:ext cx="3686007" cy="3276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Rectángulo"/>
          <p:cNvSpPr/>
          <p:nvPr/>
        </p:nvSpPr>
        <p:spPr>
          <a:xfrm>
            <a:off x="467544" y="5665603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dirty="0" smtClean="0"/>
              <a:t>FERREIRO, E. (2002). “Acerca </a:t>
            </a:r>
            <a:r>
              <a:rPr lang="es-UY" sz="1600" dirty="0"/>
              <a:t>de las no previstas pero lamentables consecuencias de pensar sólo en la lectura y olvidar la escritura cuando se pretende formar al lector” </a:t>
            </a:r>
            <a:r>
              <a:rPr lang="es-UY" sz="1600" dirty="0" smtClean="0"/>
              <a:t>Serie </a:t>
            </a:r>
            <a:r>
              <a:rPr lang="es-UY" sz="1600" dirty="0"/>
              <a:t>de cuadernos Lecturas sobre lecturas. México: CONACULTA, 31-37.</a:t>
            </a:r>
            <a:endParaRPr lang="es-UY" sz="1600" dirty="0" smtClean="0"/>
          </a:p>
          <a:p>
            <a:r>
              <a:rPr lang="es-UY" sz="1600" dirty="0">
                <a:hlinkClick r:id="rId4"/>
              </a:rPr>
              <a:t>https://</a:t>
            </a:r>
            <a:r>
              <a:rPr lang="es-UY" sz="1600" dirty="0" smtClean="0">
                <a:hlinkClick r:id="rId4"/>
              </a:rPr>
              <a:t>xdoc.mx/documents/acerca-de-las-no-previstas-pero-lamentables-con-5de5707f3c8e3</a:t>
            </a:r>
            <a:endParaRPr lang="es-UY" sz="1600" dirty="0" smtClean="0"/>
          </a:p>
        </p:txBody>
      </p:sp>
    </p:spTree>
    <p:extLst>
      <p:ext uri="{BB962C8B-B14F-4D97-AF65-F5344CB8AC3E}">
        <p14:creationId xmlns:p14="http://schemas.microsoft.com/office/powerpoint/2010/main" val="16693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30881" y="2564904"/>
            <a:ext cx="6818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¿Cómo y de dónde se obtienen los datos </a:t>
            </a:r>
          </a:p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para el diseño de políticas públicas </a:t>
            </a:r>
          </a:p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para promover la inclusión en la cultura letrada?</a:t>
            </a:r>
          </a:p>
        </p:txBody>
      </p:sp>
    </p:spTree>
    <p:extLst>
      <p:ext uri="{BB962C8B-B14F-4D97-AF65-F5344CB8AC3E}">
        <p14:creationId xmlns:p14="http://schemas.microsoft.com/office/powerpoint/2010/main" val="30995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3105523"/>
            <a:ext cx="900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Lo que hemos entendido por lectura a través del tiempo, </a:t>
            </a:r>
            <a:r>
              <a:rPr lang="es-AR" sz="2400" spc="-1" dirty="0" smtClean="0">
                <a:latin typeface="Book Antiqua" panose="02040602050305030304" pitchFamily="18" charset="0"/>
              </a:rPr>
              <a:t>cambia.</a:t>
            </a:r>
            <a:endParaRPr lang="es-AR" sz="2400" spc="-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23528" y="3670426"/>
            <a:ext cx="9001000" cy="2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04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27973" y="694540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Evaluar la calidad de la educación nacional a través de estudios específicos y el desarrollo de líneas de investigación educativas. </a:t>
            </a:r>
          </a:p>
          <a:p>
            <a:r>
              <a:rPr lang="es-AR" dirty="0" smtClean="0">
                <a:hlinkClick r:id="rId2"/>
              </a:rPr>
              <a:t>https</a:t>
            </a:r>
            <a:r>
              <a:rPr lang="es-AR" dirty="0">
                <a:hlinkClick r:id="rId2"/>
              </a:rPr>
              <a:t>://www.ineed.edu.uy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 descr="https://www.ineed.edu.uy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6" y="1047442"/>
            <a:ext cx="18669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139952" y="231521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Implementar evaluaciones de aprendizajes con la finalidad de aportar información a la Dirección de Planificación Educativa para la programación, monitoreo, seguimiento y evaluación de los objetivos estratégicos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educativos.</a:t>
            </a:r>
          </a:p>
          <a:p>
            <a:pPr fontAlgn="base"/>
            <a:r>
              <a:rPr lang="es-AR" dirty="0" smtClean="0">
                <a:hlinkClick r:id="rId4"/>
              </a:rPr>
              <a:t>https</a:t>
            </a:r>
            <a:r>
              <a:rPr lang="es-AR" dirty="0">
                <a:hlinkClick r:id="rId4"/>
              </a:rPr>
              <a:t>://</a:t>
            </a:r>
            <a:r>
              <a:rPr lang="es-AR" dirty="0" smtClean="0">
                <a:hlinkClick r:id="rId4"/>
              </a:rPr>
              <a:t>www.anep.edu.uy/codicen/dspe/division-investigacion</a:t>
            </a:r>
            <a:endParaRPr lang="es-AR" dirty="0" smtClean="0"/>
          </a:p>
        </p:txBody>
      </p:sp>
      <p:sp>
        <p:nvSpPr>
          <p:cNvPr id="8" name="AutoShape 4" descr="ANEP autorizó celebración de actos de cierre de cursos en educación  primaria y media | Uruguay Presid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9" name="8 Grupo"/>
          <p:cNvGrpSpPr/>
          <p:nvPr/>
        </p:nvGrpSpPr>
        <p:grpSpPr>
          <a:xfrm>
            <a:off x="480395" y="2819270"/>
            <a:ext cx="3528392" cy="1296437"/>
            <a:chOff x="521462" y="3859307"/>
            <a:chExt cx="3528392" cy="1296437"/>
          </a:xfrm>
        </p:grpSpPr>
        <p:sp>
          <p:nvSpPr>
            <p:cNvPr id="6" name="5 Rectángulo"/>
            <p:cNvSpPr/>
            <p:nvPr/>
          </p:nvSpPr>
          <p:spPr>
            <a:xfrm>
              <a:off x="521462" y="4509413"/>
              <a:ext cx="352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s-AR" b="1" dirty="0" smtClean="0"/>
                <a:t>DIEE - División </a:t>
              </a:r>
              <a:r>
                <a:rPr lang="es-AR" b="1" dirty="0"/>
                <a:t>de Investigación, </a:t>
              </a:r>
              <a:endParaRPr lang="es-AR" b="1" dirty="0" smtClean="0"/>
            </a:p>
            <a:p>
              <a:pPr fontAlgn="base"/>
              <a:r>
                <a:rPr lang="es-AR" b="1" dirty="0" smtClean="0"/>
                <a:t>Evaluación </a:t>
              </a:r>
              <a:r>
                <a:rPr lang="es-AR" b="1" dirty="0"/>
                <a:t>y </a:t>
              </a:r>
              <a:r>
                <a:rPr lang="es-AR" b="1" dirty="0" smtClean="0"/>
                <a:t>Estadística de la ANEP</a:t>
              </a:r>
              <a:endParaRPr lang="es-AR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9" t="33829" b="32342"/>
            <a:stretch/>
          </p:blipFill>
          <p:spPr bwMode="auto">
            <a:xfrm>
              <a:off x="899592" y="3859307"/>
              <a:ext cx="2376264" cy="650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AutoShape 7" descr="La Ocde postergó la presentación de las pruebas Pisa – Funcod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5" y="5013176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411481" y="486916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PISA es un estudio trienal que evalúa los desempeños en Lectura, Matemática y Ciencias de jóvenes de 15 años que asisten a la educación media en buena parte de los países del mundo. </a:t>
            </a:r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dirty="0" smtClean="0">
                <a:hlinkClick r:id="rId7"/>
              </a:rPr>
              <a:t>https</a:t>
            </a:r>
            <a:r>
              <a:rPr lang="es-AR" dirty="0">
                <a:hlinkClick r:id="rId7"/>
              </a:rPr>
              <a:t>://pisa.anep.edu.uy</a:t>
            </a:r>
            <a:r>
              <a:rPr lang="es-AR" dirty="0" smtClean="0">
                <a:hlinkClick r:id="rId7"/>
              </a:rPr>
              <a:t>/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187711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4" t="35825" r="16018" b="15824"/>
          <a:stretch/>
        </p:blipFill>
        <p:spPr bwMode="auto">
          <a:xfrm>
            <a:off x="11051" y="800686"/>
            <a:ext cx="9132949" cy="47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08104" y="5507940"/>
            <a:ext cx="328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INEED, 2021:119. Informe Aristas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62817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1" t="31803" r="18835" b="22514"/>
          <a:stretch/>
        </p:blipFill>
        <p:spPr bwMode="auto">
          <a:xfrm>
            <a:off x="168212" y="620688"/>
            <a:ext cx="8860396" cy="51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86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6" t="25494" r="19297" b="18242"/>
          <a:stretch/>
        </p:blipFill>
        <p:spPr bwMode="auto">
          <a:xfrm>
            <a:off x="539552" y="192829"/>
            <a:ext cx="8215388" cy="53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81001" y="609329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¿Qué desafíos le plantean estos resultados a la política educativa?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508104" y="5507940"/>
            <a:ext cx="328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INEED, 2021:146. Informe Aristas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6717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88640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Consigna de </a:t>
            </a:r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evaluación </a:t>
            </a: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endParaRPr lang="es-AR" sz="24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1. Relevar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artículos de prensa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tanto de organismos públicos u organizaciones sociales 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documentos oficiales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vinculados con la lectura (alfabetización, cultura escrita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correspondientes a la última década (2013 – 2023).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Escribir un listado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hallado especificando  título y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fuente.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Seleccionar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uno de cada tipo para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analizar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(un artículo de prensa y un documento oficial). 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Escribir un informe de lectura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no más de dos páginas dando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cuenta de los componentes de la política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 que dichos textos evidencian (Problema que pretende revertir; Destinatarios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acción; Ámbito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actuación; Descripción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propuesta; Presupuesto asignado;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Evaluación).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Palabras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clave: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lectura+cultura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escrita+planes+programas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3. Cerrar la evaluación con un párrafo de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reflexión personal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sobre el nivel de </a:t>
            </a:r>
            <a:r>
              <a:rPr lang="es-AR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presencialidad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de la lectura en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 agenda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pública, si se constatan o no demandas de la sociedad y del Estado en torno a su promoción y en qué acciones concretas se materializan las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respuestas. </a:t>
            </a:r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Fecha </a:t>
            </a:r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entrega: lunes 6 de noviembre</a:t>
            </a:r>
            <a:endParaRPr lang="es-AR" sz="2000" dirty="0"/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07026" y="620688"/>
            <a:ext cx="3184854" cy="1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4</a:t>
            </a:fld>
            <a:endParaRPr lang="es-UY"/>
          </a:p>
        </p:txBody>
      </p:sp>
      <p:sp>
        <p:nvSpPr>
          <p:cNvPr id="3" name="2 Rectángulo"/>
          <p:cNvSpPr/>
          <p:nvPr/>
        </p:nvSpPr>
        <p:spPr>
          <a:xfrm>
            <a:off x="1763688" y="1156628"/>
            <a:ext cx="5137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400" dirty="0" smtClean="0">
                <a:latin typeface="AR CENA" panose="02000000000000000000" pitchFamily="2" charset="0"/>
              </a:rPr>
              <a:t>“</a:t>
            </a:r>
            <a:r>
              <a:rPr lang="es-AR" sz="4400" dirty="0">
                <a:latin typeface="AR CENA" panose="02000000000000000000" pitchFamily="2" charset="0"/>
              </a:rPr>
              <a:t>Aquí había 10 </a:t>
            </a:r>
            <a:r>
              <a:rPr lang="es-AR" sz="4400" dirty="0" smtClean="0">
                <a:latin typeface="AR CENA" panose="02000000000000000000" pitchFamily="2" charset="0"/>
              </a:rPr>
              <a:t>cabras”</a:t>
            </a:r>
            <a:endParaRPr lang="es-AR" sz="4400" dirty="0">
              <a:latin typeface="AR CENA" panose="02000000000000000000" pitchFamily="2" charset="0"/>
            </a:endParaRPr>
          </a:p>
        </p:txBody>
      </p:sp>
      <p:pic>
        <p:nvPicPr>
          <p:cNvPr id="4098" name="Picture 2" descr="Aquel escri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00" y="290172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 descr="TEMA 2 A MESOPOTAMIA – Blog de Miguel Ángel Suárez Umpiérr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13" descr="TEMA 2 A MESOPOTAMIA – Blog de Miguel Ángel Suárez Umpiérre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112" name="Picture 16" descr="Cultura Caldeo Asiria: Mesopotamia - Historia Univers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901728"/>
            <a:ext cx="44085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5</a:t>
            </a:fld>
            <a:endParaRPr lang="es-UY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24499" r="42355" b="19173"/>
          <a:stretch/>
        </p:blipFill>
        <p:spPr bwMode="auto">
          <a:xfrm>
            <a:off x="274397" y="836712"/>
            <a:ext cx="4090954" cy="24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30421" r="43095" b="20792"/>
          <a:stretch/>
        </p:blipFill>
        <p:spPr bwMode="auto">
          <a:xfrm>
            <a:off x="4572000" y="836712"/>
            <a:ext cx="4318101" cy="24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5997" r="44945" b="20099"/>
          <a:stretch/>
        </p:blipFill>
        <p:spPr bwMode="auto">
          <a:xfrm>
            <a:off x="4660654" y="3674236"/>
            <a:ext cx="4140792" cy="278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I CLASE DE HISTORIA: LA CONSOLIDACIÓN DE LA IGLESIA CATÓL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1" y="3674236"/>
            <a:ext cx="4075130" cy="27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ibros Digitales versus Libros en papel, ventajas y desventaj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b="3892"/>
          <a:stretch/>
        </p:blipFill>
        <p:spPr bwMode="auto">
          <a:xfrm>
            <a:off x="1403648" y="980728"/>
            <a:ext cx="6506834" cy="52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Biblioteca País de Plan Cei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10" descr="Programa de Lectura y Educación Lingüística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13" descr="BIBLIOTECA SOLIDARIA :: CCTE - SAN JOSÉ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23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7</a:t>
            </a:fld>
            <a:endParaRPr lang="es-UY"/>
          </a:p>
        </p:txBody>
      </p:sp>
      <p:pic>
        <p:nvPicPr>
          <p:cNvPr id="3074" name="Picture 2" descr="https://i0.wp.com/farm4.static.flickr.com/3385/4636743162_ce58619c5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9235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 infinito en un junco: La invención de los libros en el mundo antiguo (Biblioteca de Ensayo / Serie mayor nº 105) (Spani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0104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987824" y="5915218"/>
            <a:ext cx="3266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/>
              <a:t>Historia de la </a:t>
            </a:r>
            <a:r>
              <a:rPr lang="es-AR" sz="2800" b="1" dirty="0" smtClean="0"/>
              <a:t>lectura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41394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9" t="20000" r="5944" b="12307"/>
          <a:stretch/>
        </p:blipFill>
        <p:spPr bwMode="auto">
          <a:xfrm>
            <a:off x="122292" y="107861"/>
            <a:ext cx="8914204" cy="634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6362164"/>
            <a:ext cx="86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/>
              <a:t>(</a:t>
            </a:r>
            <a:r>
              <a:rPr lang="es-AR" sz="1400" dirty="0" err="1" smtClean="0"/>
              <a:t>Guidali</a:t>
            </a:r>
            <a:r>
              <a:rPr lang="es-AR" sz="1400" dirty="0" smtClean="0"/>
              <a:t>, 2023. Tesis doctoral: La construcción del </a:t>
            </a:r>
            <a:r>
              <a:rPr lang="es-AR" sz="1400" dirty="0" err="1" smtClean="0"/>
              <a:t>intertexto</a:t>
            </a:r>
            <a:r>
              <a:rPr lang="es-AR" sz="1400" dirty="0" smtClean="0"/>
              <a:t> lector y su contribución a la comprensión y </a:t>
            </a:r>
          </a:p>
          <a:p>
            <a:r>
              <a:rPr lang="es-AR" sz="1400" dirty="0" smtClean="0"/>
              <a:t>la elaboración del significado en lectores iniciales)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19815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85293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Los problemas y necesidades individuales y sociales que el </a:t>
            </a:r>
            <a:r>
              <a:rPr lang="es-AR" sz="2400" spc="-1" dirty="0" smtClean="0">
                <a:latin typeface="Book Antiqua" panose="02040602050305030304" pitchFamily="18" charset="0"/>
              </a:rPr>
              <a:t>Estado </a:t>
            </a:r>
            <a:r>
              <a:rPr lang="es-AR" sz="2400" spc="-1" dirty="0">
                <a:latin typeface="Book Antiqua" panose="02040602050305030304" pitchFamily="18" charset="0"/>
              </a:rPr>
              <a:t>intenta resolver a </a:t>
            </a:r>
            <a:r>
              <a:rPr lang="es-AR" sz="2400" spc="-1" dirty="0" smtClean="0">
                <a:latin typeface="Book Antiqua" panose="02040602050305030304" pitchFamily="18" charset="0"/>
              </a:rPr>
              <a:t>través </a:t>
            </a:r>
            <a:r>
              <a:rPr lang="es-AR" sz="2400" spc="-1" dirty="0">
                <a:latin typeface="Book Antiqua" panose="02040602050305030304" pitchFamily="18" charset="0"/>
              </a:rPr>
              <a:t>de las políticas públicas , también </a:t>
            </a:r>
            <a:r>
              <a:rPr lang="es-AR" sz="2400" spc="-1" dirty="0" smtClean="0">
                <a:latin typeface="Book Antiqua" panose="02040602050305030304" pitchFamily="18" charset="0"/>
              </a:rPr>
              <a:t>cambian.</a:t>
            </a:r>
            <a:endParaRPr lang="es-AR" sz="2400" spc="-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 rot="21438745">
            <a:off x="2418636" y="4374897"/>
            <a:ext cx="5613710" cy="4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1896</Words>
  <Application>Microsoft Office PowerPoint</Application>
  <PresentationFormat>Presentación en pantalla (4:3)</PresentationFormat>
  <Paragraphs>230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guidali</dc:creator>
  <cp:lastModifiedBy>maria guidali</cp:lastModifiedBy>
  <cp:revision>34</cp:revision>
  <dcterms:created xsi:type="dcterms:W3CDTF">2023-10-19T13:46:39Z</dcterms:created>
  <dcterms:modified xsi:type="dcterms:W3CDTF">2023-10-26T17:45:07Z</dcterms:modified>
</cp:coreProperties>
</file>