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94" r:id="rId11"/>
    <p:sldId id="264" r:id="rId12"/>
    <p:sldId id="288" r:id="rId13"/>
    <p:sldId id="292" r:id="rId14"/>
    <p:sldId id="295" r:id="rId15"/>
    <p:sldId id="293" r:id="rId16"/>
    <p:sldId id="296" r:id="rId17"/>
    <p:sldId id="297" r:id="rId18"/>
    <p:sldId id="298" r:id="rId19"/>
    <p:sldId id="299" r:id="rId20"/>
    <p:sldId id="300" r:id="rId21"/>
    <p:sldId id="266" r:id="rId22"/>
    <p:sldId id="281" r:id="rId23"/>
    <p:sldId id="280" r:id="rId24"/>
    <p:sldId id="267" r:id="rId25"/>
    <p:sldId id="268" r:id="rId26"/>
    <p:sldId id="265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69" r:id="rId37"/>
    <p:sldId id="270" r:id="rId38"/>
    <p:sldId id="274" r:id="rId39"/>
    <p:sldId id="271" r:id="rId40"/>
    <p:sldId id="272" r:id="rId41"/>
    <p:sldId id="273" r:id="rId42"/>
    <p:sldId id="277" r:id="rId43"/>
    <p:sldId id="275" r:id="rId44"/>
    <p:sldId id="276" r:id="rId45"/>
    <p:sldId id="301" r:id="rId46"/>
    <p:sldId id="325" r:id="rId47"/>
    <p:sldId id="326" r:id="rId48"/>
    <p:sldId id="302" r:id="rId49"/>
    <p:sldId id="303" r:id="rId50"/>
    <p:sldId id="305" r:id="rId51"/>
    <p:sldId id="307" r:id="rId52"/>
    <p:sldId id="306" r:id="rId53"/>
    <p:sldId id="304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7" r:id="rId67"/>
    <p:sldId id="328" r:id="rId68"/>
    <p:sldId id="329" r:id="rId69"/>
    <p:sldId id="320" r:id="rId70"/>
    <p:sldId id="321" r:id="rId71"/>
    <p:sldId id="322" r:id="rId72"/>
    <p:sldId id="323" r:id="rId73"/>
    <p:sldId id="324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orpasion.com/archivos/images/logo_ferrari.jp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google.com.uy/imgres?imgurl=http://www.gloria.com.pe/images/puravida/vida_bebibleLight_02.jpg&amp;imgrefurl=http://www.gloria.com.pe/vida_bebibleLight.html&amp;usg=__v46h-WUkAO6VgDdYRfpbrAJNzmc=&amp;h=405&amp;w=380&amp;sz=69&amp;hl=es&amp;start=9&amp;zoom=1&amp;itbs=1&amp;tbnid=8jp9dHKDw2o_pM:&amp;tbnh=124&amp;tbnw=116&amp;prev=/images?q=yogures+light&amp;hl=es&amp;sa=G&amp;gbv=2&amp;tbs=isch:1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store.com.ar/imgs/tarjetas/MasterCard_logo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UY" sz="2800" dirty="0" smtClean="0"/>
              <a:t>Símbolo  y  Significado</a:t>
            </a:r>
            <a:endParaRPr lang="es-UY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Y" sz="4400" dirty="0" smtClean="0">
                <a:latin typeface="Lucida Sans" panose="020B0602030504020204" pitchFamily="34" charset="0"/>
              </a:rPr>
              <a:t>LA MARCA</a:t>
            </a:r>
            <a:endParaRPr lang="es-UY" sz="4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3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862" y="721895"/>
            <a:ext cx="11117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UY" sz="2000" dirty="0" smtClean="0">
                <a:latin typeface="Candara" panose="020E0502030303020204" pitchFamily="34" charset="0"/>
              </a:rPr>
              <a:t>Las marcas  tienen un gran número de elementos que comienzan a delimitar su carácter: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UY" sz="2000" i="1" dirty="0" smtClean="0">
                <a:latin typeface="Candara" panose="020E0502030303020204" pitchFamily="34" charset="0"/>
              </a:rPr>
              <a:t>nombre, color , símbolo, posicionamiento</a:t>
            </a:r>
            <a:r>
              <a:rPr lang="es-UY" sz="2000" dirty="0" smtClean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UY" sz="2000" dirty="0" smtClean="0">
                <a:latin typeface="Candara" panose="020E0502030303020204" pitchFamily="34" charset="0"/>
              </a:rPr>
              <a:t> Cada marca trasmite su personalidad a través de una coherencia y la permanencia de todos los elementos de identidad.</a:t>
            </a:r>
            <a:endParaRPr lang="es-UY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3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381" y="403598"/>
            <a:ext cx="562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UY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MARCAJE: Hoy todo es objeto de marcaje</a:t>
            </a:r>
            <a:endParaRPr lang="es-UY" sz="2400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92" y="1365504"/>
            <a:ext cx="114604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s-ES_tradnl" altLang="es-UY" sz="1600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Se marca una vaca, un auto , nosotros mismos 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La historia de las marcas está ligada  al hecho de marcar  sobre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superficies, 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 barro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, piedra</a:t>
            </a:r>
          </a:p>
          <a:p>
            <a:pPr>
              <a:spcBef>
                <a:spcPct val="0"/>
              </a:spcBef>
            </a:pPr>
            <a:r>
              <a:rPr lang="es-ES_tradnl" altLang="es-UY" sz="2000" i="1" dirty="0">
                <a:latin typeface="Candara" panose="020E0502030303020204" pitchFamily="34" charset="0"/>
                <a:cs typeface="Arial" panose="020B0604020202020204" pitchFamily="34" charset="0"/>
              </a:rPr>
              <a:t>Transferimos una “señal” a un soporte, por presión , contacto.</a:t>
            </a:r>
          </a:p>
          <a:p>
            <a:pPr>
              <a:spcBef>
                <a:spcPct val="0"/>
              </a:spcBef>
            </a:pPr>
            <a:r>
              <a:rPr lang="es-ES_tradnl" altLang="es-UY" sz="2000" i="1" dirty="0">
                <a:latin typeface="Candara" panose="020E0502030303020204" pitchFamily="34" charset="0"/>
                <a:cs typeface="Arial" panose="020B0604020202020204" pitchFamily="34" charset="0"/>
              </a:rPr>
              <a:t> etc.</a:t>
            </a:r>
          </a:p>
          <a:p>
            <a:pPr>
              <a:spcBef>
                <a:spcPct val="0"/>
              </a:spcBef>
            </a:pPr>
            <a:endParaRPr lang="es-ES_tradnl" altLang="es-UY" sz="2000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La marca se adhiere al producto en su ciclo de vida ( “marca de fábrica”) siendo el soporte el mismo producto.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La marca se destruye con él, y permanece  en la memoria</a:t>
            </a:r>
            <a:endParaRPr lang="es-ES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08" y="634430"/>
            <a:ext cx="1917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45" y="4525201"/>
            <a:ext cx="25241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54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792" y="397270"/>
            <a:ext cx="11277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b="1" dirty="0">
                <a:solidFill>
                  <a:srgbClr val="FFFF00"/>
                </a:solidFill>
                <a:latin typeface="Calisto MT" panose="02040603050505030304" pitchFamily="18" charset="0"/>
              </a:rPr>
              <a:t>NOMBRE:  Lo que no tiene nombre no existe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Todo de lo que nos rodeamos, objetos , seres vivos, ideas, necesita un nombre que lo identifique , que lo distinga, que lo personalice. ( </a:t>
            </a:r>
            <a:r>
              <a:rPr lang="es-ES_tradnl" altLang="es-UY" sz="200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Fontvilla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UY" sz="2000" i="1" dirty="0">
                <a:latin typeface="Candara" panose="020E0502030303020204" pitchFamily="34" charset="0"/>
                <a:cs typeface="Arial" panose="020B0604020202020204" pitchFamily="34" charset="0"/>
              </a:rPr>
              <a:t>Es el mensaje más repetido. Uso reiterativo en el tiempo.</a:t>
            </a: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 smtClean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Empresas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y marcas no existen sin nombre.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Prescindir de logotipo.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 Primer signo de identidad. Circulan con  el público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Distinguimos entre nombres comunes y  nombres propios. Unos se aplican a las especies  y otros a los individuos</a:t>
            </a:r>
            <a:r>
              <a:rPr lang="es-ES_tradnl" altLang="es-UY" dirty="0" smtClean="0">
                <a:latin typeface="Candara" panose="020E0502030303020204" pitchFamily="34" charset="0"/>
                <a:cs typeface="Arial" panose="020B0604020202020204" pitchFamily="34" charset="0"/>
              </a:rPr>
              <a:t>.</a:t>
            </a:r>
            <a:endParaRPr lang="es-ES_tradnl" altLang="es-UY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2147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884" y="300789"/>
            <a:ext cx="97335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Hay muchas montañas, autos y museos.  Pero solamente hay  un Everest, Mercedes Benz, y un Picasso. </a:t>
            </a: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s-UY" sz="2000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El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nombre propio,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</a:rPr>
              <a:t>es el primer elemento de diferenciación </a:t>
            </a:r>
            <a:r>
              <a:rPr lang="es-UY" sz="2000" i="1" dirty="0" smtClean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</a:rPr>
              <a:t>para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cualquier individuo,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como lo es para un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servicio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/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un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producto u organización. </a:t>
            </a:r>
            <a:r>
              <a:rPr lang="es-UY" sz="2000" dirty="0" err="1">
                <a:latin typeface="Candara" panose="020E0502030303020204" pitchFamily="34" charset="0"/>
                <a:ea typeface="Calibri" panose="020F0502020204030204" pitchFamily="34" charset="0"/>
              </a:rPr>
              <a:t>Ejs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.  Suarez, Neymar. Visa, </a:t>
            </a:r>
            <a:r>
              <a:rPr lang="es-UY" sz="2000" dirty="0" err="1">
                <a:latin typeface="Candara" panose="020E0502030303020204" pitchFamily="34" charset="0"/>
                <a:ea typeface="Calibri" panose="020F0502020204030204" pitchFamily="34" charset="0"/>
              </a:rPr>
              <a:t>Esso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. </a:t>
            </a: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  <a:p>
            <a:endParaRPr lang="es-UY" sz="2000" dirty="0" smtClean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Hay </a:t>
            </a:r>
            <a:r>
              <a:rPr lang="es-UY" sz="2000" dirty="0">
                <a:latin typeface="Candara" panose="020E0502030303020204" pitchFamily="34" charset="0"/>
              </a:rPr>
              <a:t>que tener la capacidad de descubrir esa palabra 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</a:rPr>
              <a:t>pero distintiva y </a:t>
            </a:r>
            <a:endParaRPr lang="es-UY" sz="2000" dirty="0" smtClean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sintetizarla </a:t>
            </a:r>
            <a:r>
              <a:rPr lang="es-UY" sz="2000" dirty="0">
                <a:latin typeface="Candara" panose="020E0502030303020204" pitchFamily="34" charset="0"/>
              </a:rPr>
              <a:t>en un </a:t>
            </a:r>
            <a:r>
              <a:rPr lang="es-UY" sz="2000" dirty="0" smtClean="0">
                <a:latin typeface="Candara" panose="020E0502030303020204" pitchFamily="34" charset="0"/>
              </a:rPr>
              <a:t>nombre. 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Una palabra </a:t>
            </a:r>
            <a:r>
              <a:rPr lang="es-UY" sz="2000" dirty="0">
                <a:latin typeface="Candara" panose="020E0502030303020204" pitchFamily="34" charset="0"/>
              </a:rPr>
              <a:t>que no se parezca a las demás </a:t>
            </a:r>
            <a:endParaRPr lang="es-UY" sz="2000" dirty="0" smtClean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Con  la elección de l nombre   iniciamos  </a:t>
            </a:r>
            <a:r>
              <a:rPr lang="es-UY" sz="2000" dirty="0">
                <a:latin typeface="Candara" panose="020E0502030303020204" pitchFamily="34" charset="0"/>
              </a:rPr>
              <a:t>una cadena de  </a:t>
            </a:r>
            <a:r>
              <a:rPr lang="es-UY" sz="2000" dirty="0" smtClean="0">
                <a:latin typeface="Candara" panose="020E0502030303020204" pitchFamily="34" charset="0"/>
              </a:rPr>
              <a:t>procesos </a:t>
            </a:r>
            <a:r>
              <a:rPr lang="es-UY" sz="2000" dirty="0">
                <a:latin typeface="Candara" panose="020E0502030303020204" pitchFamily="34" charset="0"/>
              </a:rPr>
              <a:t>comunicativos que gira en torno a la marca: publicidad, promociones,  </a:t>
            </a:r>
            <a:r>
              <a:rPr lang="es-UY" sz="2000" dirty="0" err="1" smtClean="0">
                <a:latin typeface="Candara" panose="020E0502030303020204" pitchFamily="34" charset="0"/>
              </a:rPr>
              <a:t>merchandising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</a:rPr>
              <a:t>etc</a:t>
            </a:r>
            <a:r>
              <a:rPr lang="es-UY" sz="2000" dirty="0"/>
              <a:t>.</a:t>
            </a:r>
          </a:p>
          <a:p>
            <a:endParaRPr lang="es-UY" sz="20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https://encrypted-tbn0.gstatic.com/images?q=tbn:ANd9GcQeqSjrRXXf8gpL9kMiKZeDVhVamJdGYJlHeEvLrdMgLfsAP3jZ989gWu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38" y="4894634"/>
            <a:ext cx="2294857" cy="14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jord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030" name="Picture 6" descr="Resultado de imagen para jor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77" y="201593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2.gstatic.com/images?q=tbn:ANd9GcSHm68p7SttioT6z_3g96xw3saXqVH3oYRtfibzLp80hikNJa8DZFRP2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4842445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1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3" y="541421"/>
            <a:ext cx="8662737" cy="222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fabricantes que vendían 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grandes cantidades 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productos, de 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indiferenciada, 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descubren la ventaja de darle un nombre a sus productos. </a:t>
            </a: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i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i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permitirá a los consumidores distinguir e identificar a los  envases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pedir  los productos por el nombre ,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acabar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anonimato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  preferencias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fidelidad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packs de productos con m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82" y="2495942"/>
            <a:ext cx="2650623" cy="18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acks de productos con mar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989" y="4250238"/>
            <a:ext cx="1884112" cy="18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acks de productos con 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14660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4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925" y="649705"/>
            <a:ext cx="10659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latin typeface="Candara" panose="020E0502030303020204" pitchFamily="34" charset="0"/>
              </a:rPr>
              <a:t>Descriptor</a:t>
            </a:r>
          </a:p>
          <a:p>
            <a:endParaRPr lang="es-UY" sz="2000" b="1" dirty="0" smtClean="0"/>
          </a:p>
          <a:p>
            <a:r>
              <a:rPr lang="es-UY" sz="2000" dirty="0" smtClean="0"/>
              <a:t>Nombre </a:t>
            </a:r>
            <a:r>
              <a:rPr lang="es-UY" sz="2000" dirty="0"/>
              <a:t>genérico del producto que describe su naturaleza y su uso: café soluble, té de hierbas. Poco se puede incidir, ya que viene establecido por ley en ciertos sectores. Expresan de manera directa la función del </a:t>
            </a:r>
            <a:r>
              <a:rPr lang="es-UY" sz="2000" dirty="0" smtClean="0"/>
              <a:t>producto.</a:t>
            </a:r>
            <a:endParaRPr lang="es-UY" sz="2000" dirty="0"/>
          </a:p>
          <a:p>
            <a:endParaRPr lang="es-UY" sz="2000" dirty="0">
              <a:latin typeface="Candara" panose="020E0502030303020204" pitchFamily="34" charset="0"/>
            </a:endParaRPr>
          </a:p>
          <a:p>
            <a:endParaRPr lang="es-UY" sz="2000" dirty="0" smtClean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Suele emplear palabras claras y fáciles de comprender .Expresan la función del producto, para no perder su  carácter descriptivo.  </a:t>
            </a:r>
            <a:r>
              <a:rPr lang="es-UY" sz="2000" b="1" dirty="0" smtClean="0">
                <a:latin typeface="Candara" panose="020E0502030303020204" pitchFamily="34" charset="0"/>
              </a:rPr>
              <a:t>Bing, el motor de búsqueda </a:t>
            </a:r>
            <a:r>
              <a:rPr lang="es-UY" sz="2000" dirty="0" smtClean="0">
                <a:latin typeface="Candara" panose="020E0502030303020204" pitchFamily="34" charset="0"/>
              </a:rPr>
              <a:t> utiliza  el descriptor </a:t>
            </a:r>
            <a:r>
              <a:rPr lang="es-UY" sz="2000" i="1" dirty="0" smtClean="0">
                <a:latin typeface="Candara" panose="020E0502030303020204" pitchFamily="34" charset="0"/>
              </a:rPr>
              <a:t>Motor de decisión </a:t>
            </a:r>
            <a:r>
              <a:rPr lang="es-UY" sz="2000" dirty="0" smtClean="0">
                <a:latin typeface="Candara" panose="020E0502030303020204" pitchFamily="34" charset="0"/>
              </a:rPr>
              <a:t>para diferenciarse de Google.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endParaRPr lang="es-UY" sz="2000" dirty="0" smtClean="0">
              <a:latin typeface="Candara" panose="020E0502030303020204" pitchFamily="34" charset="0"/>
            </a:endParaRPr>
          </a:p>
          <a:p>
            <a:r>
              <a:rPr lang="es-UY" sz="2400" dirty="0" err="1" smtClean="0">
                <a:latin typeface="Candara" panose="020E0502030303020204" pitchFamily="34" charset="0"/>
              </a:rPr>
              <a:t>Tag</a:t>
            </a:r>
            <a:r>
              <a:rPr lang="es-UY" sz="2400" dirty="0" smtClean="0">
                <a:latin typeface="Candara" panose="020E0502030303020204" pitchFamily="34" charset="0"/>
              </a:rPr>
              <a:t> line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Llamado también </a:t>
            </a:r>
            <a:r>
              <a:rPr lang="es-UY" sz="2000" dirty="0" err="1" smtClean="0">
                <a:latin typeface="Candara" panose="020E0502030303020204" pitchFamily="34" charset="0"/>
              </a:rPr>
              <a:t>claim</a:t>
            </a:r>
            <a:r>
              <a:rPr lang="es-UY" sz="2000" dirty="0" smtClean="0">
                <a:latin typeface="Candara" panose="020E0502030303020204" pitchFamily="34" charset="0"/>
              </a:rPr>
              <a:t>, es una pieza de identidad de marca, sintetiza el posicionamiento  registrable en una frase simple y corta.</a:t>
            </a: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3" name="AutoShape 2" descr="Resultado de imagen para bing motor de dec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2052" name="Picture 4" descr="Resultado de imagen para bing motor de dec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96" y="1970256"/>
            <a:ext cx="1524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1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7" y="445168"/>
            <a:ext cx="1156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>
                <a:latin typeface="Candara" panose="020E0502030303020204" pitchFamily="34" charset="0"/>
              </a:rPr>
              <a:t>Elemento pensado para el largo plazo. Es distintivo, evocador, coherente con el posicionamiento, notoriedad. Resume la esencia de la marca.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Trasmiten valores corporativos. Conectan con la audiencia de forma sencilla , simple.</a:t>
            </a: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3" name="AutoShape 2" descr="Resultado de imagen para Nokia , connecting peopl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18" y="787080"/>
            <a:ext cx="1876425" cy="2428875"/>
          </a:xfrm>
          <a:prstGeom prst="rect">
            <a:avLst/>
          </a:prstGeom>
        </p:spPr>
      </p:pic>
      <p:sp>
        <p:nvSpPr>
          <p:cNvPr id="5" name="AutoShape 4" descr="Resultado de imagen para nike just do it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28" y="3467295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637674"/>
            <a:ext cx="1112921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latin typeface="Candara" panose="020E0502030303020204" pitchFamily="34" charset="0"/>
              </a:rPr>
              <a:t>Significado de un mal nombre</a:t>
            </a:r>
          </a:p>
          <a:p>
            <a:endParaRPr lang="es-UY" sz="2400" b="1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Siendo la marca el activo más valioso de las empresas, no podemos   equivocarnos en la elección del nombre.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 El nombre sintetiza toda la identidad  verbal  y es pieza clave en la identidad de la marca que llevará al éxito  o  a un fracaso.         Puede perder fuerza en su identificación</a:t>
            </a:r>
            <a:r>
              <a:rPr lang="es-UY" sz="2000" dirty="0">
                <a:latin typeface="Candara" panose="020E0502030303020204" pitchFamily="34" charset="0"/>
              </a:rPr>
              <a:t>.</a:t>
            </a:r>
            <a:endParaRPr lang="es-UY" sz="2000" dirty="0" smtClean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  <a:p>
            <a:endParaRPr lang="es-UY" sz="2400" b="1" dirty="0" smtClean="0">
              <a:latin typeface="Candara" panose="020E0502030303020204" pitchFamily="34" charset="0"/>
            </a:endParaRPr>
          </a:p>
          <a:p>
            <a:r>
              <a:rPr lang="es-UY" sz="2400" b="1" dirty="0" smtClean="0">
                <a:latin typeface="Candara" panose="020E0502030303020204" pitchFamily="34" charset="0"/>
              </a:rPr>
              <a:t>Pérdida de </a:t>
            </a:r>
            <a:r>
              <a:rPr lang="es-UY" sz="2400" b="1" dirty="0" err="1" smtClean="0">
                <a:latin typeface="Candara" panose="020E0502030303020204" pitchFamily="34" charset="0"/>
              </a:rPr>
              <a:t>distintividad</a:t>
            </a:r>
            <a:endParaRPr lang="es-UY" sz="2400" b="1" dirty="0" smtClean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El abuso de cierto tipo de nombres, los descriptivos, siglas.   Describen el origen y la actividad de la </a:t>
            </a:r>
            <a:r>
              <a:rPr lang="es-UY" sz="2000" dirty="0" err="1" smtClean="0">
                <a:latin typeface="Candara" panose="020E0502030303020204" pitchFamily="34" charset="0"/>
              </a:rPr>
              <a:t>cia</a:t>
            </a:r>
            <a:r>
              <a:rPr lang="es-UY" sz="20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es-UY" sz="2000" dirty="0" err="1" smtClean="0">
                <a:latin typeface="Candara" panose="020E0502030303020204" pitchFamily="34" charset="0"/>
              </a:rPr>
              <a:t>Sofitel</a:t>
            </a:r>
            <a:r>
              <a:rPr lang="es-UY" sz="2000" dirty="0" smtClean="0">
                <a:latin typeface="Candara" panose="020E0502030303020204" pitchFamily="34" charset="0"/>
              </a:rPr>
              <a:t> , </a:t>
            </a:r>
            <a:r>
              <a:rPr lang="es-UY" sz="2000" dirty="0" err="1" smtClean="0">
                <a:latin typeface="Candara" panose="020E0502030303020204" pitchFamily="34" charset="0"/>
              </a:rPr>
              <a:t>Novotel</a:t>
            </a:r>
            <a:r>
              <a:rPr lang="es-UY" sz="2000" dirty="0" smtClean="0">
                <a:latin typeface="Candara" panose="020E0502030303020204" pitchFamily="34" charset="0"/>
              </a:rPr>
              <a:t>, </a:t>
            </a:r>
            <a:r>
              <a:rPr lang="es-UY" sz="2000" dirty="0" err="1" smtClean="0">
                <a:latin typeface="Candara" panose="020E0502030303020204" pitchFamily="34" charset="0"/>
              </a:rPr>
              <a:t>Bankia</a:t>
            </a:r>
            <a:r>
              <a:rPr lang="es-UY" sz="2000" dirty="0" smtClean="0">
                <a:latin typeface="Candara" panose="020E0502030303020204" pitchFamily="34" charset="0"/>
              </a:rPr>
              <a:t> Bankinter, Tecno, </a:t>
            </a:r>
            <a:r>
              <a:rPr lang="es-UY" sz="2000" dirty="0" err="1" smtClean="0">
                <a:latin typeface="Candara" panose="020E0502030303020204" pitchFamily="34" charset="0"/>
              </a:rPr>
              <a:t>Techint</a:t>
            </a:r>
            <a:r>
              <a:rPr lang="es-UY" sz="2000" dirty="0" smtClean="0">
                <a:latin typeface="Candara" panose="020E0502030303020204" pitchFamily="34" charset="0"/>
              </a:rPr>
              <a:t>. Lo distintivo  se pierde frente a lo informativo.</a:t>
            </a:r>
            <a:endParaRPr lang="es-UY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6" y="180474"/>
            <a:ext cx="117668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>
                <a:latin typeface="Candara" panose="020E0502030303020204" pitchFamily="34" charset="0"/>
              </a:rPr>
              <a:t>Sucede mucho con los productos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Marcas de café  ( </a:t>
            </a:r>
            <a:r>
              <a:rPr lang="es-UY" sz="2000" dirty="0" err="1" smtClean="0">
                <a:latin typeface="Candara" panose="020E0502030303020204" pitchFamily="34" charset="0"/>
              </a:rPr>
              <a:t>Moncafé</a:t>
            </a:r>
            <a:r>
              <a:rPr lang="es-UY" sz="2000" dirty="0" smtClean="0">
                <a:latin typeface="Candara" panose="020E0502030303020204" pitchFamily="34" charset="0"/>
              </a:rPr>
              <a:t>, </a:t>
            </a:r>
            <a:r>
              <a:rPr lang="es-UY" sz="2000" dirty="0" err="1" smtClean="0">
                <a:latin typeface="Candara" panose="020E0502030303020204" pitchFamily="34" charset="0"/>
              </a:rPr>
              <a:t>Cafesol</a:t>
            </a:r>
            <a:r>
              <a:rPr lang="es-UY" sz="2000" dirty="0" smtClean="0">
                <a:latin typeface="Candara" panose="020E0502030303020204" pitchFamily="34" charset="0"/>
              </a:rPr>
              <a:t>, </a:t>
            </a:r>
            <a:r>
              <a:rPr lang="es-UY" sz="2000" dirty="0" err="1" smtClean="0">
                <a:latin typeface="Candara" panose="020E0502030303020204" pitchFamily="34" charset="0"/>
              </a:rPr>
              <a:t>Nescafé,Colcafé</a:t>
            </a:r>
            <a:r>
              <a:rPr lang="es-UY" sz="2000" dirty="0" smtClean="0">
                <a:latin typeface="Candara" panose="020E0502030303020204" pitchFamily="34" charset="0"/>
              </a:rPr>
              <a:t>) 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La característica principal de un buen nombre es </a:t>
            </a:r>
            <a:r>
              <a:rPr lang="es-UY" sz="2000" i="1" dirty="0" smtClean="0">
                <a:latin typeface="Candara" panose="020E0502030303020204" pitchFamily="34" charset="0"/>
              </a:rPr>
              <a:t>su diferenciación</a:t>
            </a:r>
            <a:r>
              <a:rPr lang="es-UY" sz="2000" dirty="0" smtClean="0">
                <a:latin typeface="Candara" panose="020E0502030303020204" pitchFamily="34" charset="0"/>
              </a:rPr>
              <a:t>, distinguir los productos en la mente del consumidor. No ser uno más.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Sucede algo parecido con las siglas. Categorías vacías. </a:t>
            </a:r>
          </a:p>
          <a:p>
            <a:endParaRPr lang="es-UY" sz="2000" b="1" dirty="0">
              <a:latin typeface="Candara" panose="020E0502030303020204" pitchFamily="34" charset="0"/>
            </a:endParaRPr>
          </a:p>
          <a:p>
            <a:r>
              <a:rPr lang="es-UY" sz="2400" b="1" dirty="0" smtClean="0">
                <a:latin typeface="Candara" panose="020E0502030303020204" pitchFamily="34" charset="0"/>
              </a:rPr>
              <a:t>Connotaciones indeseables o negativas</a:t>
            </a:r>
          </a:p>
          <a:p>
            <a:endParaRPr lang="es-UY" sz="2000" b="1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Marcas que han generado más comentarios por la risa  de las asociaciones que han provocado 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que por las bondades del producto.  Mitsubishi Pajero  ( Montero en mercados hispanos).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26" y="4695005"/>
            <a:ext cx="4676274" cy="17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450" y="245241"/>
            <a:ext cx="113096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latin typeface="Candara" panose="020E0502030303020204" pitchFamily="34" charset="0"/>
              </a:rPr>
              <a:t>Un  mal </a:t>
            </a:r>
            <a:r>
              <a:rPr lang="es-UY" sz="2400" b="1" dirty="0" err="1" smtClean="0">
                <a:latin typeface="Candara" panose="020E0502030303020204" pitchFamily="34" charset="0"/>
              </a:rPr>
              <a:t>branding</a:t>
            </a:r>
            <a:endParaRPr lang="es-UY" sz="2400" b="1" dirty="0" smtClean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Llevar adelante un mal nombre  genera mayores esfuerzos y por tanto una mayor inversión. 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Muchas veces nos lleva a acciones pedagógicas, para enseñar al cliente a pronunciar su nombre. Un mal nombre es caro de mantener. 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Sea mal escogido por asociaciones, sonoridad  inadecuada, que limita la recordación.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Mazda </a:t>
            </a:r>
            <a:r>
              <a:rPr lang="es-UY" sz="2000" dirty="0" err="1" smtClean="0">
                <a:latin typeface="Candara" panose="020E0502030303020204" pitchFamily="34" charset="0"/>
              </a:rPr>
              <a:t>Laputa</a:t>
            </a:r>
            <a:r>
              <a:rPr lang="es-UY" sz="2000" dirty="0" smtClean="0">
                <a:latin typeface="Candara" panose="020E0502030303020204" pitchFamily="34" charset="0"/>
              </a:rPr>
              <a:t>, </a:t>
            </a:r>
            <a:r>
              <a:rPr lang="es-UY" sz="2000" dirty="0" err="1" smtClean="0">
                <a:latin typeface="Candara" panose="020E0502030303020204" pitchFamily="34" charset="0"/>
              </a:rPr>
              <a:t>Daewood</a:t>
            </a:r>
            <a:r>
              <a:rPr lang="es-UY" sz="2000" dirty="0" smtClean="0">
                <a:latin typeface="Candara" panose="020E0502030303020204" pitchFamily="34" charset="0"/>
              </a:rPr>
              <a:t>, </a:t>
            </a:r>
            <a:r>
              <a:rPr lang="es-UY" sz="2000" dirty="0" err="1" smtClean="0">
                <a:latin typeface="Candara" panose="020E0502030303020204" pitchFamily="34" charset="0"/>
              </a:rPr>
              <a:t>Schweppes</a:t>
            </a:r>
            <a:endParaRPr lang="es-UY" sz="2000" dirty="0" smtClean="0">
              <a:latin typeface="Candara" panose="020E0502030303020204" pitchFamily="34" charset="0"/>
            </a:endParaRPr>
          </a:p>
        </p:txBody>
      </p:sp>
      <p:sp>
        <p:nvSpPr>
          <p:cNvPr id="2" name="AutoShape 2" descr="Resultado de imagen para nombres de marcas dificiles de pronuncia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AutoShape 4" descr="Resultado de imagen para nombres de marcas dificiles de pronunciar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6" descr="Resultado de imagen para nombres de marcas dificiles de pronunciar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8" name="AutoShape 8" descr="Resultado de imagen para nombres de marcas dificiles de pronunciar"/>
          <p:cNvSpPr>
            <a:spLocks noChangeAspect="1" noChangeArrowheads="1"/>
          </p:cNvSpPr>
          <p:nvPr/>
        </p:nvSpPr>
        <p:spPr bwMode="auto">
          <a:xfrm>
            <a:off x="-31750" y="-136525"/>
            <a:ext cx="1400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93" y="2002170"/>
            <a:ext cx="2053391" cy="1540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21" y="3783681"/>
            <a:ext cx="2669563" cy="2002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23" y="2772191"/>
            <a:ext cx="2282898" cy="1712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92" y="4784767"/>
            <a:ext cx="2221832" cy="16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251071"/>
            <a:ext cx="11460480" cy="427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época de  </a:t>
            </a:r>
            <a:r>
              <a:rPr lang="es-UY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marcas  </a:t>
            </a:r>
            <a:endParaRPr lang="es-UY" sz="2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Hoy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las marcas se expanden y van más allá del 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ámbito  empresarial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todo tipo de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organizaciones e instituciones  .Multinacionales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y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desde las empresas públicas hasta las privadas</a:t>
            </a:r>
            <a:r>
              <a:rPr lang="es-UY" sz="2000" b="1" dirty="0">
                <a:latin typeface="Candara" panose="020E0502030303020204" pitchFamily="34" charset="0"/>
                <a:ea typeface="Calibri" panose="020F0502020204030204" pitchFamily="34" charset="0"/>
              </a:rPr>
              <a:t>. </a:t>
            </a:r>
            <a:endParaRPr lang="es-UY" sz="2000" b="1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s-UY" sz="20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s-UY" sz="20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G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obiernos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, sindicatos, partidos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políticos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, ciudades , países y hasta personas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privadas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Lo </a:t>
            </a:r>
            <a:r>
              <a:rPr lang="es-UY" sz="2000" dirty="0">
                <a:latin typeface="Candara" panose="020E0502030303020204" pitchFamily="34" charset="0"/>
              </a:rPr>
              <a:t>que está al alcance de </a:t>
            </a:r>
            <a:r>
              <a:rPr lang="es-UY" sz="2000" dirty="0" smtClean="0">
                <a:latin typeface="Candara" panose="020E0502030303020204" pitchFamily="34" charset="0"/>
              </a:rPr>
              <a:t>todos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</a:rPr>
              <a:t>,son   </a:t>
            </a:r>
            <a:r>
              <a:rPr lang="es-UY" sz="2000" b="1" dirty="0">
                <a:latin typeface="Candara" panose="020E0502030303020204" pitchFamily="34" charset="0"/>
              </a:rPr>
              <a:t>las manifestaciones de las </a:t>
            </a:r>
            <a:r>
              <a:rPr lang="es-UY" sz="2000" b="1" dirty="0" smtClean="0">
                <a:latin typeface="Candara" panose="020E0502030303020204" pitchFamily="34" charset="0"/>
              </a:rPr>
              <a:t>marcas</a:t>
            </a:r>
            <a:r>
              <a:rPr lang="es-UY" sz="20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 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Presencia </a:t>
            </a:r>
            <a:r>
              <a:rPr lang="es-UY" sz="2000" dirty="0">
                <a:latin typeface="Candara" panose="020E0502030303020204" pitchFamily="34" charset="0"/>
              </a:rPr>
              <a:t>material del producto o del servicio, su </a:t>
            </a:r>
            <a:r>
              <a:rPr lang="es-UY" sz="2000" dirty="0" smtClean="0">
                <a:latin typeface="Candara" panose="020E0502030303020204" pitchFamily="34" charset="0"/>
              </a:rPr>
              <a:t>pack, </a:t>
            </a:r>
            <a:r>
              <a:rPr lang="es-UY" sz="2000" dirty="0">
                <a:latin typeface="Candara" panose="020E0502030303020204" pitchFamily="34" charset="0"/>
              </a:rPr>
              <a:t>puntos de ventas, en la publicidad </a:t>
            </a:r>
            <a:r>
              <a:rPr lang="es-UY" sz="2000" dirty="0" smtClean="0">
                <a:latin typeface="Candara" panose="020E0502030303020204" pitchFamily="34" charset="0"/>
              </a:rPr>
              <a:t>, </a:t>
            </a:r>
            <a:r>
              <a:rPr lang="es-UY" sz="2000" dirty="0">
                <a:latin typeface="Candara" panose="020E0502030303020204" pitchFamily="34" charset="0"/>
              </a:rPr>
              <a:t>logos y colores ,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</a:rPr>
              <a:t>mensajes en los medios .</a:t>
            </a:r>
            <a:endParaRPr lang="es-UY" sz="2000" dirty="0"/>
          </a:p>
          <a:p>
            <a:endParaRPr lang="es-UY" sz="2000" dirty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12" y="4594838"/>
            <a:ext cx="2121407" cy="2121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740119"/>
            <a:ext cx="2611183" cy="1955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70" y="4608575"/>
            <a:ext cx="2618955" cy="14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9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926" y="469232"/>
            <a:ext cx="112735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latin typeface="Candara" panose="020E0502030303020204" pitchFamily="34" charset="0"/>
              </a:rPr>
              <a:t>Nombres toponímicos</a:t>
            </a:r>
          </a:p>
          <a:p>
            <a:endParaRPr lang="es-UY" sz="2400" b="1" dirty="0" smtClean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Incluye</a:t>
            </a:r>
            <a:r>
              <a:rPr lang="es-UY" sz="2400" b="1" dirty="0" smtClean="0">
                <a:latin typeface="Candara" panose="020E050203030302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</a:rPr>
              <a:t>las  denominaciones que utilizan nombres de origen geográficos ( ciudad, región, país, río ,)</a:t>
            </a:r>
          </a:p>
          <a:p>
            <a:r>
              <a:rPr lang="es-UY" sz="2000" dirty="0">
                <a:latin typeface="Candara" panose="020E0502030303020204" pitchFamily="34" charset="0"/>
              </a:rPr>
              <a:t>c</a:t>
            </a:r>
            <a:r>
              <a:rPr lang="es-UY" sz="2000" dirty="0" smtClean="0">
                <a:latin typeface="Candara" panose="020E0502030303020204" pitchFamily="34" charset="0"/>
              </a:rPr>
              <a:t>omo parte de la marca.   </a:t>
            </a:r>
            <a:r>
              <a:rPr lang="es-UY" sz="2000" dirty="0" err="1" smtClean="0">
                <a:latin typeface="Candara" panose="020E0502030303020204" pitchFamily="34" charset="0"/>
              </a:rPr>
              <a:t>Ej</a:t>
            </a:r>
            <a:r>
              <a:rPr lang="es-UY" sz="2000" dirty="0" smtClean="0">
                <a:latin typeface="Candara" panose="020E0502030303020204" pitchFamily="34" charset="0"/>
              </a:rPr>
              <a:t> Santander, Deutsche Bank </a:t>
            </a:r>
            <a:r>
              <a:rPr lang="es-UY" sz="2000" dirty="0">
                <a:latin typeface="Candara" panose="020E0502030303020204" pitchFamily="34" charset="0"/>
              </a:rPr>
              <a:t>.</a:t>
            </a:r>
            <a:endParaRPr lang="es-UY" sz="2000" dirty="0" smtClean="0">
              <a:latin typeface="Candara" panose="020E0502030303020204" pitchFamily="34" charset="0"/>
            </a:endParaRPr>
          </a:p>
          <a:p>
            <a:r>
              <a:rPr lang="es-UY" sz="2000" dirty="0" err="1" smtClean="0">
                <a:latin typeface="Candara" panose="020E0502030303020204" pitchFamily="34" charset="0"/>
              </a:rPr>
              <a:t>Tambien</a:t>
            </a:r>
            <a:r>
              <a:rPr lang="es-UY" sz="2000" dirty="0" smtClean="0">
                <a:latin typeface="Candara" panose="020E0502030303020204" pitchFamily="34" charset="0"/>
              </a:rPr>
              <a:t> existen los toponímicos evocativos.  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Asocian al producto posibles evocaciones de un nombre de un lugar reconocido.  </a:t>
            </a:r>
            <a:r>
              <a:rPr lang="es-UY" sz="2000" dirty="0" err="1" smtClean="0">
                <a:latin typeface="Candara" panose="020E0502030303020204" pitchFamily="34" charset="0"/>
              </a:rPr>
              <a:t>Seat</a:t>
            </a:r>
            <a:r>
              <a:rPr lang="es-UY" sz="2000" dirty="0" smtClean="0">
                <a:latin typeface="Candara" panose="020E0502030303020204" pitchFamily="34" charset="0"/>
              </a:rPr>
              <a:t> Ibiza , Air France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Pueden llegar a tener algún efecto negativo para su expansión.  Texas </a:t>
            </a:r>
            <a:r>
              <a:rPr lang="es-UY" sz="2000" dirty="0" err="1" smtClean="0">
                <a:latin typeface="Candara" panose="020E0502030303020204" pitchFamily="34" charset="0"/>
              </a:rPr>
              <a:t>instruments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Texas </a:t>
            </a:r>
            <a:r>
              <a:rPr lang="es-UY" sz="2000" dirty="0" err="1" smtClean="0">
                <a:latin typeface="Candara" panose="020E0502030303020204" pitchFamily="34" charset="0"/>
              </a:rPr>
              <a:t>Oil</a:t>
            </a:r>
            <a:r>
              <a:rPr lang="es-UY" sz="2000" dirty="0" smtClean="0">
                <a:latin typeface="Candara" panose="020E0502030303020204" pitchFamily="34" charset="0"/>
              </a:rPr>
              <a:t> se transformó en Texaco al internacionalizar sus actividades.</a:t>
            </a:r>
          </a:p>
          <a:p>
            <a:r>
              <a:rPr lang="es-UY" sz="2000" dirty="0" smtClean="0">
                <a:latin typeface="Candara" panose="020E0502030303020204" pitchFamily="34" charset="0"/>
              </a:rPr>
              <a:t>Pueden generar falta de </a:t>
            </a:r>
            <a:r>
              <a:rPr lang="es-UY" sz="2000" dirty="0" err="1" smtClean="0">
                <a:latin typeface="Candara" panose="020E0502030303020204" pitchFamily="34" charset="0"/>
              </a:rPr>
              <a:t>distintividad</a:t>
            </a:r>
            <a:r>
              <a:rPr lang="es-UY" sz="2000" dirty="0" smtClean="0">
                <a:latin typeface="Candara" panose="020E0502030303020204" pitchFamily="34" charset="0"/>
              </a:rPr>
              <a:t>,  escasos conocimientos geográficos.</a:t>
            </a: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3" name="AutoShape 2" descr="Resultado de imagen para nombres de marcas evocativa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AutoShape 4" descr="Resultado de imagen para nombres de marcas evocativa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6" descr="Resultado de imagen para nombres de marcas evocativas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6" name="AutoShape 8" descr="Resultado de imagen para nombres de marcas evocativas Chupa chups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7" name="AutoShape 10" descr="Resultado de imagen para Chupa chups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8" name="AutoShape 12" descr="Resultado de imagen para Chupa chups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9" name="AutoShape 14" descr="Resultado de imagen para Chupa chups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1" name="AutoShape 2" descr="Resultado de imagen para marca santa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4" descr="Resultado de imagen para marca santan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6" descr="Resultado de imagen para marca santan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8" descr="Resultado de imagen para marca santand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10" descr="Resultado de imagen para marca santand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AutoShape 12" descr="Resultado de imagen para marca santand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14" descr="Resultado de imagen para marca seat ibiz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6" descr="Resultado de imagen para marca seat ibiz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AutoShape 18" descr="Resultado de imagen para marca seat ibiz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92" name="Picture 20" descr="Resultado de imagen para marca  deutsche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90" y="3401105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72" y="402628"/>
            <a:ext cx="114482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>
                <a:latin typeface="Candara" panose="020E0502030303020204" pitchFamily="34" charset="0"/>
              </a:rPr>
              <a:t>“La marca es  una manifestación o una apariencia, tanto en el orden  material como mental.” ( Costa). </a:t>
            </a:r>
            <a:endParaRPr lang="es-UY" sz="2000" i="1" dirty="0">
              <a:latin typeface="Candara" panose="020E0502030303020204" pitchFamily="34" charset="0"/>
            </a:endParaRPr>
          </a:p>
          <a:p>
            <a:r>
              <a:rPr lang="es-UY" sz="2000" i="1" dirty="0">
                <a:latin typeface="Candara" panose="020E0502030303020204" pitchFamily="34" charset="0"/>
              </a:rPr>
              <a:t>E</a:t>
            </a:r>
            <a:r>
              <a:rPr lang="es-UY" sz="2000" i="1" dirty="0" smtClean="0">
                <a:latin typeface="Candara" panose="020E0502030303020204" pitchFamily="34" charset="0"/>
              </a:rPr>
              <a:t>s </a:t>
            </a:r>
            <a:r>
              <a:rPr lang="es-UY" sz="2000" i="1" dirty="0">
                <a:latin typeface="Candara" panose="020E0502030303020204" pitchFamily="34" charset="0"/>
              </a:rPr>
              <a:t>una realidad material y una realidad simbólica</a:t>
            </a:r>
            <a:r>
              <a:rPr lang="es-UY" sz="2000" i="1" dirty="0" smtClean="0">
                <a:latin typeface="Candara" panose="020E0502030303020204" pitchFamily="34" charset="0"/>
              </a:rPr>
              <a:t>. </a:t>
            </a:r>
            <a:r>
              <a:rPr lang="es-UY" sz="2000" dirty="0">
                <a:latin typeface="Candara" panose="020E0502030303020204" pitchFamily="34" charset="0"/>
              </a:rPr>
              <a:t>No existe una sin la otra. </a:t>
            </a:r>
            <a:endParaRPr lang="es-UY" sz="2000" dirty="0" smtClean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</a:rPr>
              <a:t>E</a:t>
            </a:r>
            <a:r>
              <a:rPr lang="es-UY" sz="2000" dirty="0" smtClean="0">
                <a:latin typeface="Candara" panose="020E0502030303020204" pitchFamily="34" charset="0"/>
              </a:rPr>
              <a:t>sta </a:t>
            </a:r>
            <a:r>
              <a:rPr lang="es-UY" sz="2000" dirty="0">
                <a:latin typeface="Candara" panose="020E0502030303020204" pitchFamily="34" charset="0"/>
              </a:rPr>
              <a:t>realidad abstracta, se sostiene en lo </a:t>
            </a:r>
            <a:r>
              <a:rPr lang="es-UY" sz="2000" dirty="0" smtClean="0">
                <a:latin typeface="Candara" panose="020E0502030303020204" pitchFamily="34" charset="0"/>
              </a:rPr>
              <a:t>material, </a:t>
            </a:r>
            <a:r>
              <a:rPr lang="es-UY" sz="2000" dirty="0">
                <a:latin typeface="Candara" panose="020E0502030303020204" pitchFamily="34" charset="0"/>
              </a:rPr>
              <a:t>un producto, </a:t>
            </a:r>
            <a:r>
              <a:rPr lang="es-UY" sz="2000" dirty="0" smtClean="0">
                <a:latin typeface="Candara" panose="020E0502030303020204" pitchFamily="34" charset="0"/>
              </a:rPr>
              <a:t>servicio.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</a:rPr>
              <a:t>Un </a:t>
            </a:r>
            <a:r>
              <a:rPr lang="es-UY" sz="2000" dirty="0">
                <a:latin typeface="Candara" panose="020E0502030303020204" pitchFamily="34" charset="0"/>
              </a:rPr>
              <a:t>producto por si mismo , es una cosa, un objeto para una función: un </a:t>
            </a:r>
            <a:r>
              <a:rPr lang="es-UY" sz="2000" dirty="0" smtClean="0">
                <a:latin typeface="Candara" panose="020E0502030303020204" pitchFamily="34" charset="0"/>
              </a:rPr>
              <a:t>bien</a:t>
            </a:r>
            <a:r>
              <a:rPr lang="es-UY" sz="2000" dirty="0">
                <a:latin typeface="Candara" panose="020E0502030303020204" pitchFamily="34" charset="0"/>
              </a:rPr>
              <a:t>.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  <a:r>
              <a:rPr lang="es-UY" sz="2000" i="1" dirty="0">
                <a:latin typeface="Candara" panose="020E0502030303020204" pitchFamily="34" charset="0"/>
              </a:rPr>
              <a:t>No es una marca</a:t>
            </a:r>
            <a:r>
              <a:rPr lang="es-UY" sz="2000" i="1" dirty="0"/>
              <a:t>. </a:t>
            </a:r>
            <a:endParaRPr lang="es-UY" sz="2000" i="1" dirty="0" smtClean="0"/>
          </a:p>
          <a:p>
            <a:endParaRPr lang="es-UY" sz="2000" i="1" dirty="0">
              <a:latin typeface="Candara" panose="020E0502030303020204" pitchFamily="34" charset="0"/>
            </a:endParaRPr>
          </a:p>
          <a:p>
            <a:r>
              <a:rPr lang="es-UY" sz="2000" dirty="0"/>
              <a:t>El mensaje de la marca, lo que dicen los signos, </a:t>
            </a:r>
            <a:r>
              <a:rPr lang="es-UY" sz="2000" dirty="0" smtClean="0"/>
              <a:t> </a:t>
            </a:r>
            <a:r>
              <a:rPr lang="es-UY" sz="2000" dirty="0"/>
              <a:t>los valores , ligados a deseos </a:t>
            </a:r>
            <a:r>
              <a:rPr lang="es-UY" sz="2000" dirty="0" smtClean="0"/>
              <a:t>de </a:t>
            </a:r>
            <a:r>
              <a:rPr lang="es-UY" sz="2000" dirty="0"/>
              <a:t>la gente, todo eso no existe sin  el objeto tangible. </a:t>
            </a:r>
            <a:endParaRPr lang="es-UY" sz="2000" dirty="0" smtClean="0"/>
          </a:p>
          <a:p>
            <a:endParaRPr lang="es-UY" sz="2000" dirty="0"/>
          </a:p>
          <a:p>
            <a:endParaRPr lang="es-UY" sz="2000" dirty="0" smtClean="0"/>
          </a:p>
          <a:p>
            <a:endParaRPr lang="es-UY" sz="2000" i="1" dirty="0" smtClean="0">
              <a:latin typeface="Candara" panose="020E0502030303020204" pitchFamily="34" charset="0"/>
            </a:endParaRPr>
          </a:p>
          <a:p>
            <a:endParaRPr lang="es-UY" sz="2000" i="1" dirty="0" smtClean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  <a:p>
            <a:endParaRPr lang="es-UY" sz="20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i="1" dirty="0">
              <a:latin typeface="Candara" panose="020E0502030303020204" pitchFamily="34" charset="0"/>
            </a:endParaRPr>
          </a:p>
          <a:p>
            <a:endParaRPr lang="es-UY" sz="2000" dirty="0">
              <a:latin typeface="Candara" panose="020E0502030303020204" pitchFamily="34" charset="0"/>
            </a:endParaRPr>
          </a:p>
        </p:txBody>
      </p:sp>
      <p:pic>
        <p:nvPicPr>
          <p:cNvPr id="3" name="Picture 6" descr="https://encrypted-tbn0.gstatic.com/images?q=tbn:ANd9GcQ26rS41-LMFl8S1Q2W_gVs6UsBnTY5Ljxkuq71ayrcgQ21thNk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13" y="3399986"/>
            <a:ext cx="17811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ttps://encrypted-tbn2.gstatic.com/images?q=tbn:ANd9GcQZ1Wq02ouw39b7qu3AmbUhmrUJ2HCyCA4Is0Ao2wyN1Hk3YTCz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56" y="3642873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528" y="512064"/>
            <a:ext cx="8729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Lo que hace la complejidad de  la marca  no son los aspectos materiales, producto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fabricación, comercialización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UY" sz="2000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     Son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las relaciones  materiales con aspectos psicológicos, inmateriales: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  </a:t>
            </a:r>
          </a:p>
          <a:p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    relaciones simbólicas 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con la sociedad, con el mercado, con el público .</a:t>
            </a:r>
            <a:endParaRPr lang="es-UY" sz="20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84" y="1643062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8" y="2181931"/>
            <a:ext cx="3215354" cy="2408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88" y="3386137"/>
            <a:ext cx="152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3712" y="527965"/>
            <a:ext cx="11192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dirty="0">
                <a:latin typeface="Candara" panose="020E0502030303020204" pitchFamily="34" charset="0"/>
              </a:rPr>
              <a:t>Expansión y  crecimiento con cada vez más productos, con criterios de similitud. Situación de </a:t>
            </a:r>
            <a:r>
              <a:rPr lang="es-UY" altLang="es-UY" sz="2000" i="1" dirty="0">
                <a:latin typeface="Candara" panose="020E0502030303020204" pitchFamily="34" charset="0"/>
              </a:rPr>
              <a:t>indiferenciación entre  productos y servicios.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b="1" i="1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b="1" i="1" dirty="0">
              <a:latin typeface="Candara" panose="020E0502030303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b="1" i="1" dirty="0" smtClean="0">
                <a:latin typeface="Candara" panose="020E0502030303020204" pitchFamily="34" charset="0"/>
              </a:rPr>
              <a:t>Surge </a:t>
            </a:r>
            <a:r>
              <a:rPr lang="es-UY" altLang="es-UY" sz="2000" b="1" i="1" dirty="0">
                <a:latin typeface="Candara" panose="020E0502030303020204" pitchFamily="34" charset="0"/>
              </a:rPr>
              <a:t>necesidad de diferenciar</a:t>
            </a:r>
            <a:r>
              <a:rPr lang="es-UY" altLang="es-UY" sz="2000" i="1" dirty="0">
                <a:latin typeface="Candara" panose="020E0502030303020204" pitchFamily="34" charset="0"/>
              </a:rPr>
              <a:t>, y así nace la marca en sentido más moderno.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i="1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endParaRPr lang="es-UY" altLang="es-UY" sz="2000" i="1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i="1" dirty="0">
                <a:latin typeface="Candara" panose="020E0502030303020204" pitchFamily="34" charset="0"/>
              </a:rPr>
              <a:t>Apoyo  </a:t>
            </a:r>
            <a:r>
              <a:rPr lang="es-UY" altLang="es-UY" sz="2000" i="1" dirty="0" err="1">
                <a:latin typeface="Candara" panose="020E0502030303020204" pitchFamily="34" charset="0"/>
              </a:rPr>
              <a:t>mass</a:t>
            </a:r>
            <a:r>
              <a:rPr lang="es-UY" altLang="es-UY" sz="2000" i="1" dirty="0">
                <a:latin typeface="Candara" panose="020E0502030303020204" pitchFamily="34" charset="0"/>
              </a:rPr>
              <a:t> mediático y la publicidad.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i="1" dirty="0">
                <a:latin typeface="Candara" panose="020E0502030303020204" pitchFamily="34" charset="0"/>
              </a:rPr>
              <a:t>Boom de los servicios que marca fin del industrialismo</a:t>
            </a:r>
          </a:p>
        </p:txBody>
      </p:sp>
    </p:spTree>
    <p:extLst>
      <p:ext uri="{BB962C8B-B14F-4D97-AF65-F5344CB8AC3E}">
        <p14:creationId xmlns:p14="http://schemas.microsoft.com/office/powerpoint/2010/main" val="26263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72" y="460082"/>
            <a:ext cx="11216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000" b="1" dirty="0">
                <a:solidFill>
                  <a:srgbClr val="FFFF00"/>
                </a:solidFill>
                <a:latin typeface="Candara" panose="020E0502030303020204" pitchFamily="34" charset="0"/>
              </a:rPr>
              <a:t>Sociedad de la Información</a:t>
            </a: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UY" altLang="es-UY" sz="2000" b="1" i="1" dirty="0">
                <a:latin typeface="Candara" panose="020E0502030303020204" pitchFamily="34" charset="0"/>
              </a:rPr>
              <a:t>Queda atrás el industrialismo, y por tanto una economía de producción y toda una cultura material.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dirty="0">
                <a:latin typeface="Candara" panose="020E0502030303020204" pitchFamily="34" charset="0"/>
              </a:rPr>
              <a:t>Surge la economía de la información y la cultura de servicio. </a:t>
            </a:r>
            <a:r>
              <a:rPr lang="es-UY" altLang="es-UY" sz="2000" dirty="0">
                <a:solidFill>
                  <a:srgbClr val="FFFF00"/>
                </a:solidFill>
                <a:latin typeface="Candara" panose="020E0502030303020204" pitchFamily="34" charset="0"/>
              </a:rPr>
              <a:t>Entorno de  lo intangible.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dirty="0">
                <a:latin typeface="Candara" panose="020E0502030303020204" pitchFamily="34" charset="0"/>
              </a:rPr>
              <a:t>Las marcas señalaban sus funciones ( diferencia de producto y competencia) y afirmar origen.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dirty="0">
                <a:latin typeface="Candara" panose="020E0502030303020204" pitchFamily="34" charset="0"/>
              </a:rPr>
              <a:t>Un público que había dejado de comprar productos por marcas, abandona las marcas por </a:t>
            </a:r>
            <a:r>
              <a:rPr lang="es-UY" altLang="es-UY" sz="2000" i="1" dirty="0">
                <a:latin typeface="Candara" panose="020E0502030303020204" pitchFamily="34" charset="0"/>
              </a:rPr>
              <a:t>imágene</a:t>
            </a:r>
            <a:r>
              <a:rPr lang="es-UY" altLang="es-UY" sz="2000" dirty="0">
                <a:latin typeface="Candara" panose="020E0502030303020204" pitchFamily="34" charset="0"/>
              </a:rPr>
              <a:t>s de marcas</a:t>
            </a:r>
            <a:endParaRPr lang="es-UY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6" y="377952"/>
            <a:ext cx="8924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dirty="0">
                <a:latin typeface="Arial" panose="020B0604020202020204" pitchFamily="34" charset="0"/>
              </a:rPr>
              <a:t>Vamos a los valores simbólicos, no a los productos, ni  los servicios  mismos.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dirty="0">
                <a:latin typeface="Arial" panose="020B0604020202020204" pitchFamily="34" charset="0"/>
              </a:rPr>
              <a:t>Es  el peso  de la IMAGEN.-. </a:t>
            </a:r>
          </a:p>
        </p:txBody>
      </p:sp>
      <p:pic>
        <p:nvPicPr>
          <p:cNvPr id="3" name="Picture 4" descr="http://www.conexioncentral.com/blog/wp-content/uploads/2009/09/levis-400x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839617"/>
            <a:ext cx="3810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ttps://encrypted-tbn3.gstatic.com/images?q=tbn:ANd9GcRUHjl06Lhfe2FtyfAxABdW-UMcnEeZS-fjsGu-LXPdmg4tIV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19" y="3797999"/>
            <a:ext cx="31464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456" y="19597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altLang="es-UY" b="1" dirty="0">
                <a:latin typeface="Arial" panose="020B0604020202020204" pitchFamily="34" charset="0"/>
              </a:rPr>
              <a:t>Las marcas </a:t>
            </a:r>
            <a:r>
              <a:rPr lang="es-UY" altLang="es-UY" b="1" dirty="0" err="1">
                <a:latin typeface="Arial" panose="020B0604020202020204" pitchFamily="34" charset="0"/>
              </a:rPr>
              <a:t>identitarias</a:t>
            </a:r>
            <a:r>
              <a:rPr lang="es-UY" altLang="es-UY" b="1" dirty="0">
                <a:latin typeface="Arial" panose="020B0604020202020204" pitchFamily="34" charset="0"/>
              </a:rPr>
              <a:t> de productos y servicios deberán  significar algo para la gente</a:t>
            </a:r>
            <a:r>
              <a:rPr lang="es-UY" altLang="es-UY" i="1" dirty="0">
                <a:latin typeface="Arial" panose="020B0604020202020204" pitchFamily="34" charset="0"/>
              </a:rPr>
              <a:t>”.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977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24" y="583072"/>
            <a:ext cx="115824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912" y="390144"/>
            <a:ext cx="11655552" cy="570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Ámbitos </a:t>
            </a:r>
            <a:r>
              <a:rPr lang="es-UY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Marca</a:t>
            </a:r>
            <a:endParaRPr lang="es-UY" sz="2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Tenemos un ámbito socioeconómico y cultural cotidiano, donde la marca evoluciona y se desarrolla.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 privado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 empresa , organización) y un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  socializado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mercado , público, la sociedad). Es un eje que atraviesa la marca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desde la esfera privada, donde nace con el producto hasta la pública a la cual está destinada.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ser lo que se emprende, una organización comercial , sin ánimo de lucro, una industria cultural servicios, de tecnología. Todos son emprendimientos, sinónimo de “empresa.”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/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 smtClean="0"/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/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Resultado de imagen para publico en la empres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4" descr="Resultado de imagen para publico en la empresa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60" y="4662487"/>
            <a:ext cx="2543175" cy="1800225"/>
          </a:xfrm>
          <a:prstGeom prst="rect">
            <a:avLst/>
          </a:prstGeom>
        </p:spPr>
      </p:pic>
      <p:sp>
        <p:nvSpPr>
          <p:cNvPr id="7" name="AutoShape 6" descr="Resultado de imagen para significado de la marca hp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466248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992" y="280416"/>
            <a:ext cx="1169212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>
                <a:latin typeface="Candara" panose="020E0502030303020204" pitchFamily="34" charset="0"/>
              </a:rPr>
              <a:t>Otro </a:t>
            </a:r>
            <a:r>
              <a:rPr lang="es-UY" sz="2000" dirty="0" smtClean="0">
                <a:latin typeface="Candara" panose="020E0502030303020204" pitchFamily="34" charset="0"/>
              </a:rPr>
              <a:t>eje </a:t>
            </a:r>
            <a:r>
              <a:rPr lang="es-UY" sz="2000" dirty="0">
                <a:latin typeface="Candara" panose="020E0502030303020204" pitchFamily="34" charset="0"/>
              </a:rPr>
              <a:t>, el </a:t>
            </a:r>
            <a:r>
              <a:rPr lang="es-UY" sz="2000" i="1" dirty="0">
                <a:latin typeface="Candara" panose="020E0502030303020204" pitchFamily="34" charset="0"/>
              </a:rPr>
              <a:t>mundo real</a:t>
            </a:r>
            <a:r>
              <a:rPr lang="es-UY" sz="2000" dirty="0">
                <a:latin typeface="Candara" panose="020E0502030303020204" pitchFamily="34" charset="0"/>
              </a:rPr>
              <a:t> ( productos, objetos )  que son el soporte material de la marca , con el  otro polo </a:t>
            </a:r>
            <a:r>
              <a:rPr lang="es-UY" sz="2000" dirty="0" smtClean="0">
                <a:latin typeface="Candara" panose="020E0502030303020204" pitchFamily="34" charset="0"/>
              </a:rPr>
              <a:t>: </a:t>
            </a:r>
            <a:r>
              <a:rPr lang="es-UY" sz="2000" dirty="0">
                <a:latin typeface="Candara" panose="020E0502030303020204" pitchFamily="34" charset="0"/>
              </a:rPr>
              <a:t>el mundo </a:t>
            </a:r>
            <a:r>
              <a:rPr lang="es-UY" sz="2000" i="1" dirty="0">
                <a:latin typeface="Candara" panose="020E0502030303020204" pitchFamily="34" charset="0"/>
              </a:rPr>
              <a:t> simbólico ( </a:t>
            </a:r>
            <a:r>
              <a:rPr lang="es-UY" sz="2000" i="1" dirty="0" smtClean="0">
                <a:latin typeface="Candara" panose="020E0502030303020204" pitchFamily="34" charset="0"/>
              </a:rPr>
              <a:t>imágenes: </a:t>
            </a:r>
            <a:r>
              <a:rPr lang="es-UY" sz="2000" i="1" dirty="0">
                <a:latin typeface="Candara" panose="020E0502030303020204" pitchFamily="34" charset="0"/>
              </a:rPr>
              <a:t>el significado de la marca</a:t>
            </a:r>
            <a:r>
              <a:rPr lang="es-UY" i="1" dirty="0"/>
              <a:t>)</a:t>
            </a:r>
            <a:r>
              <a:rPr lang="es-UY" dirty="0"/>
              <a:t> </a:t>
            </a:r>
            <a:r>
              <a:rPr lang="es-UY" dirty="0" smtClean="0"/>
              <a:t>.</a:t>
            </a:r>
            <a:endParaRPr lang="es-UY" sz="2000" dirty="0" smtClean="0">
              <a:latin typeface="Candara" panose="020E0502030303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 smtClean="0">
              <a:latin typeface="Candara" panose="020E0502030303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4" name="AutoShape 2" descr="Resultado de imagen para estacion de metr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4" descr="Resultado de imagen para estacion de metro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05" y="3664347"/>
            <a:ext cx="3478905" cy="2168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15" y="2171426"/>
            <a:ext cx="2814492" cy="2174333"/>
          </a:xfrm>
          <a:prstGeom prst="rect">
            <a:avLst/>
          </a:prstGeom>
        </p:spPr>
      </p:pic>
      <p:sp>
        <p:nvSpPr>
          <p:cNvPr id="8" name="AutoShape 6" descr="Resultado de imagen para logo de bmw"/>
          <p:cNvSpPr>
            <a:spLocks noChangeAspect="1" noChangeArrowheads="1"/>
          </p:cNvSpPr>
          <p:nvPr/>
        </p:nvSpPr>
        <p:spPr bwMode="auto">
          <a:xfrm>
            <a:off x="-31750" y="-136525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9" name="AutoShape 8" descr="Resultado de imagen para logo de bmw"/>
          <p:cNvSpPr>
            <a:spLocks noChangeAspect="1" noChangeArrowheads="1"/>
          </p:cNvSpPr>
          <p:nvPr/>
        </p:nvSpPr>
        <p:spPr bwMode="auto">
          <a:xfrm>
            <a:off x="-31750" y="-136525"/>
            <a:ext cx="3276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" name="AutoShape 10" descr="Resultado de imagen para logo de bmw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1" name="AutoShape 12" descr="Resultado de imagen para logo de bmw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" y="2423886"/>
            <a:ext cx="3094979" cy="28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76" y="280416"/>
            <a:ext cx="1150924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significado de la </a:t>
            </a:r>
            <a:r>
              <a:rPr lang="es-UY" sz="2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UY" sz="2000" dirty="0">
                <a:latin typeface="Candara" panose="020E0502030303020204" pitchFamily="34" charset="0"/>
              </a:rPr>
              <a:t>Podemos decir  que la marca es uno de los primeros activos intangibles de la empresa</a:t>
            </a:r>
            <a:r>
              <a:rPr lang="es-UY" sz="2000" dirty="0" smtClean="0">
                <a:latin typeface="Candara" panose="020E0502030303020204" pitchFamily="34" charset="0"/>
              </a:rPr>
              <a:t>. </a:t>
            </a:r>
            <a:r>
              <a:rPr lang="es-UY" sz="2000" dirty="0">
                <a:latin typeface="Candara" panose="020E0502030303020204" pitchFamily="34" charset="0"/>
              </a:rPr>
              <a:t>U</a:t>
            </a:r>
            <a:r>
              <a:rPr lang="es-UY" sz="2000" dirty="0" smtClean="0">
                <a:latin typeface="Candara" panose="020E0502030303020204" pitchFamily="34" charset="0"/>
              </a:rPr>
              <a:t>no </a:t>
            </a:r>
            <a:r>
              <a:rPr lang="es-UY" sz="2000" dirty="0">
                <a:latin typeface="Candara" panose="020E0502030303020204" pitchFamily="34" charset="0"/>
              </a:rPr>
              <a:t>de los principales valores  para el público y por tanto para la </a:t>
            </a:r>
            <a:r>
              <a:rPr lang="es-UY" sz="2000" dirty="0" smtClean="0">
                <a:latin typeface="Candara" panose="020E0502030303020204" pitchFamily="34" charset="0"/>
              </a:rPr>
              <a:t>sociedad</a:t>
            </a:r>
            <a:r>
              <a:rPr lang="es-UY" sz="2000" dirty="0">
                <a:latin typeface="Candara" panose="020E0502030303020204" pitchFamily="34" charset="0"/>
              </a:rPr>
              <a:t>.</a:t>
            </a:r>
            <a:endParaRPr lang="es-UY" sz="2000" dirty="0" smtClean="0"/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UY" sz="2000" dirty="0"/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</a:rPr>
              <a:t>     La marca ¿de dónde saca su valor?   “La diferencia competitiva” 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 smtClean="0">
                <a:latin typeface="Candara" panose="020E0502030303020204" pitchFamily="34" charset="0"/>
              </a:rPr>
              <a:t>      Ha </a:t>
            </a:r>
            <a:r>
              <a:rPr lang="es-UY" sz="2000" dirty="0">
                <a:latin typeface="Candara" panose="020E0502030303020204" pitchFamily="34" charset="0"/>
              </a:rPr>
              <a:t>de ser, condición de la marca y de sus productos/servicios, que </a:t>
            </a:r>
            <a:r>
              <a:rPr lang="es-UY" sz="2000" dirty="0" smtClean="0">
                <a:latin typeface="Candara" panose="020E0502030303020204" pitchFamily="34" charset="0"/>
              </a:rPr>
              <a:t> </a:t>
            </a:r>
            <a:r>
              <a:rPr lang="es-UY" sz="2000" dirty="0">
                <a:latin typeface="Candara" panose="020E0502030303020204" pitchFamily="34" charset="0"/>
              </a:rPr>
              <a:t>protege  </a:t>
            </a:r>
            <a:r>
              <a:rPr lang="es-UY" sz="2000" i="1" dirty="0">
                <a:latin typeface="Candara" panose="020E0502030303020204" pitchFamily="34" charset="0"/>
              </a:rPr>
              <a:t>¿Cómo se expresa esta </a:t>
            </a:r>
            <a:endParaRPr lang="es-UY" sz="2000" i="1" dirty="0" smtClean="0">
              <a:latin typeface="Candara" panose="020E0502030303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i="1" dirty="0">
                <a:latin typeface="Candara" panose="020E0502030303020204" pitchFamily="34" charset="0"/>
              </a:rPr>
              <a:t> </a:t>
            </a:r>
            <a:r>
              <a:rPr lang="es-UY" sz="2000" i="1" dirty="0" smtClean="0">
                <a:latin typeface="Candara" panose="020E0502030303020204" pitchFamily="34" charset="0"/>
              </a:rPr>
              <a:t>     diferencia</a:t>
            </a:r>
            <a:r>
              <a:rPr lang="es-UY" sz="2000" i="1" dirty="0">
                <a:latin typeface="Candara" panose="020E0502030303020204" pitchFamily="34" charset="0"/>
              </a:rPr>
              <a:t>?   </a:t>
            </a: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</a:rPr>
              <a:t>Puede llamarse ,i</a:t>
            </a:r>
            <a:r>
              <a:rPr lang="es-UY" sz="2000" i="1" dirty="0" smtClean="0">
                <a:latin typeface="Candara" panose="020E0502030303020204" pitchFamily="34" charset="0"/>
              </a:rPr>
              <a:t>dentidad</a:t>
            </a:r>
            <a:r>
              <a:rPr lang="es-UY" sz="2000" i="1" dirty="0">
                <a:latin typeface="Candara" panose="020E0502030303020204" pitchFamily="34" charset="0"/>
              </a:rPr>
              <a:t>, </a:t>
            </a:r>
            <a:r>
              <a:rPr lang="es-UY" sz="2000" i="1" dirty="0" smtClean="0">
                <a:latin typeface="Candara" panose="020E0502030303020204" pitchFamily="34" charset="0"/>
              </a:rPr>
              <a:t>imagen</a:t>
            </a:r>
            <a:r>
              <a:rPr lang="es-UY" sz="2000" i="1" dirty="0">
                <a:latin typeface="Candara" panose="020E0502030303020204" pitchFamily="34" charset="0"/>
              </a:rPr>
              <a:t>,  calidad </a:t>
            </a:r>
            <a:r>
              <a:rPr lang="es-UY" sz="2000" i="1" dirty="0" smtClean="0">
                <a:latin typeface="Candara" panose="020E0502030303020204" pitchFamily="34" charset="0"/>
              </a:rPr>
              <a:t>, estilo. </a:t>
            </a:r>
            <a:endParaRPr lang="es-UY" sz="2000" dirty="0" smtClean="0">
              <a:latin typeface="Candara" panose="020E0502030303020204" pitchFamily="34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UY" sz="20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UY" sz="2000" dirty="0">
              <a:latin typeface="Candara" panose="020E0502030303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24" y="3933444"/>
            <a:ext cx="3550158" cy="1988088"/>
          </a:xfrm>
          <a:prstGeom prst="rect">
            <a:avLst/>
          </a:prstGeom>
        </p:spPr>
      </p:pic>
      <p:sp>
        <p:nvSpPr>
          <p:cNvPr id="4" name="AutoShape 2" descr="Resultado de imagen para porsche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9" y="4927488"/>
            <a:ext cx="2247465" cy="11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82272" cy="12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UY" dirty="0" smtClean="0">
              <a:latin typeface="Candara" panose="020E0502030303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>
                <a:latin typeface="Candara" panose="020E0502030303020204" pitchFamily="34" charset="0"/>
              </a:rPr>
              <a:t> </a:t>
            </a:r>
            <a:r>
              <a:rPr lang="es-UY" dirty="0" smtClean="0">
                <a:latin typeface="Candara" panose="020E0502030303020204" pitchFamily="34" charset="0"/>
              </a:rPr>
              <a:t>      </a:t>
            </a:r>
            <a:r>
              <a:rPr lang="es-UY" sz="2000" dirty="0" smtClean="0">
                <a:latin typeface="Candara" panose="020E0502030303020204" pitchFamily="34" charset="0"/>
              </a:rPr>
              <a:t>Por tanto observamos “la diferencia” El comprador elige  entre varias opciones por la diferencia, la que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</a:rPr>
              <a:t>      prefiere.</a:t>
            </a: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2" y="1955863"/>
            <a:ext cx="11789664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diferencia, está en la cabeza del consumidor y conlleva una predisposición/motivación. </a:t>
            </a: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Pudiendo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el precio una de ellas. </a:t>
            </a: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grandes marcas ofrecen otro tipo de estímulos,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(psicológicos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emocionales, y de 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autoimagen)</a:t>
            </a:r>
            <a:r>
              <a:rPr lang="es-UY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U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36" y="402336"/>
            <a:ext cx="11570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s-UY" altLang="es-UY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s-UY" altLang="es-UY" sz="20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marca es  el conjunto de </a:t>
            </a:r>
            <a:r>
              <a:rPr lang="es-UY" alt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expectativas, </a:t>
            </a:r>
            <a:r>
              <a:rPr lang="es-UY" altLang="es-UY" sz="20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historias y relaciones que, en conjunto, dan como resultado que un consumidor se decida por un producto o servicio .</a:t>
            </a:r>
            <a:endParaRPr lang="es-UY" altLang="es-UY" sz="20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UY" altLang="es-UY" sz="20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UY" altLang="es-UY" sz="2000" dirty="0" smtClean="0">
                <a:latin typeface="Candara" panose="020E0502030303020204" pitchFamily="34" charset="0"/>
              </a:rPr>
              <a:t>“Y si </a:t>
            </a:r>
            <a:r>
              <a:rPr lang="es-UY" altLang="es-UY" sz="2000" dirty="0">
                <a:latin typeface="Candara" panose="020E0502030303020204" pitchFamily="34" charset="0"/>
              </a:rPr>
              <a:t>ese consumidor ( ya sea  </a:t>
            </a:r>
            <a:r>
              <a:rPr lang="es-UY" altLang="es-UY" sz="2000" dirty="0" smtClean="0">
                <a:latin typeface="Candara" panose="020E0502030303020204" pitchFamily="34" charset="0"/>
              </a:rPr>
              <a:t> una organización</a:t>
            </a:r>
            <a:r>
              <a:rPr lang="es-UY" altLang="es-UY" sz="2000" dirty="0">
                <a:latin typeface="Candara" panose="020E0502030303020204" pitchFamily="34" charset="0"/>
              </a:rPr>
              <a:t>, un comprador  no está dispuesto a pagar un plus, , entonces en ese caso no existe valor de marca para él.” ( </a:t>
            </a:r>
            <a:r>
              <a:rPr lang="es-UY" altLang="es-UY" sz="2000" dirty="0" err="1">
                <a:latin typeface="Candara" panose="020E0502030303020204" pitchFamily="34" charset="0"/>
              </a:rPr>
              <a:t>Seth</a:t>
            </a:r>
            <a:r>
              <a:rPr lang="es-UY" altLang="es-UY" sz="2000" dirty="0">
                <a:latin typeface="Candara" panose="020E0502030303020204" pitchFamily="34" charset="0"/>
              </a:rPr>
              <a:t> </a:t>
            </a:r>
            <a:r>
              <a:rPr lang="es-UY" altLang="es-UY" sz="2000" dirty="0" err="1">
                <a:latin typeface="Candara" panose="020E0502030303020204" pitchFamily="34" charset="0"/>
              </a:rPr>
              <a:t>Godin</a:t>
            </a:r>
            <a:r>
              <a:rPr lang="es-UY" altLang="es-UY" sz="2000" dirty="0" smtClean="0">
                <a:latin typeface="Candara" panose="020E0502030303020204" pitchFamily="34" charset="0"/>
              </a:rPr>
              <a:t>).”</a:t>
            </a:r>
            <a:endParaRPr lang="es-UY" altLang="es-UY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10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87" y="219457"/>
            <a:ext cx="11353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La clave está en  lo que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esta 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marca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</a:rPr>
              <a:t>significa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para mí. Me favorece, me prestigia?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 </a:t>
            </a:r>
            <a:r>
              <a:rPr lang="es-UY" sz="2000" dirty="0" smtClean="0"/>
              <a:t>Dejamos </a:t>
            </a:r>
            <a:r>
              <a:rPr lang="es-UY" sz="2000" dirty="0"/>
              <a:t>atrás un criterio más racional ( calidad-precio</a:t>
            </a:r>
            <a:r>
              <a:rPr lang="es-UY" sz="2000" i="1" dirty="0"/>
              <a:t>).</a:t>
            </a: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528" y="1302400"/>
            <a:ext cx="8595550" cy="116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 no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 lo mismo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Jaguar.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i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la representación mental significa para cada uno en la medida que coincide con sus </a:t>
            </a:r>
            <a:r>
              <a:rPr lang="es-UY" sz="2000" i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aspiraciones,  </a:t>
            </a: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estilo de vida, sus valores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marca jagu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86" y="2425021"/>
            <a:ext cx="3608100" cy="20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arca whisky johnnie walker etiqueta az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32" y="2828697"/>
            <a:ext cx="15430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16" y="426720"/>
            <a:ext cx="11728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000" i="1" dirty="0">
                <a:latin typeface="Candara" panose="020E0502030303020204" pitchFamily="34" charset="0"/>
                <a:ea typeface="Calibri" panose="020F0502020204030204" pitchFamily="34" charset="0"/>
              </a:rPr>
              <a:t>¿Y qué es una gran marca? La que es capaz de crear su propio mercado, del que ella deviene el referente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. </a:t>
            </a: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endParaRPr lang="es-UY" sz="2000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    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D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efine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los atributos propios de la categoría., pero a posteriori, después que él mismo  la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ha</a:t>
            </a:r>
          </a:p>
          <a:p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     creado.</a:t>
            </a: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416" y="2133600"/>
            <a:ext cx="11631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La marca nace en </a:t>
            </a:r>
            <a:r>
              <a:rPr lang="es-UY" sz="2000" dirty="0" err="1">
                <a:latin typeface="Candara" panose="020E0502030303020204" pitchFamily="34" charset="0"/>
                <a:ea typeface="Calibri" panose="020F0502020204030204" pitchFamily="34" charset="0"/>
              </a:rPr>
              <a:t>gral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</a:rPr>
              <a:t> no como una marca, sino como  un producto/servicio nuevo cuyas características 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</a:rPr>
              <a:t>difieren de los otros  competidores .</a:t>
            </a:r>
            <a:endParaRPr lang="es-UY" sz="2000" dirty="0">
              <a:latin typeface="Candara" panose="020E0502030303020204" pitchFamily="34" charset="0"/>
            </a:endParaRPr>
          </a:p>
        </p:txBody>
      </p:sp>
      <p:sp>
        <p:nvSpPr>
          <p:cNvPr id="4" name="AutoShape 2" descr="Resultado de imagen para nescaf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4" descr="Resultado de imagen para nescaf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6" name="AutoShape 6" descr="Resultado de imagen para nescaf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7" name="AutoShape 8" descr="Resultado de imagen para nescafe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03" y="2575679"/>
            <a:ext cx="4064317" cy="22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2073402"/>
            <a:ext cx="4368292" cy="163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" y="2073402"/>
            <a:ext cx="5199888" cy="29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6" y="341376"/>
            <a:ext cx="11558016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grandes marcas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van renovando con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lanzamiento de  nuevos productos y tendrán nuevos significados que la hacen superior y única.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parte emocional de la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s-UY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 lleva a la marca. Pero con el tiempo y la renovación de los productos,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marca se torna el referente y  entonces  ésta  será quien lleve al producto.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 smtClean="0"/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38" y="2861881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52" y="512064"/>
            <a:ext cx="8766048" cy="296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20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Global  , 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capaz de proteger o cobijar una línea de productos y extensiones. 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Zara </a:t>
            </a:r>
            <a:r>
              <a:rPr lang="es-UY" sz="2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sus diseños, sus locales , modelos,  avisos , una moda . Todo un significado de la marca,  imagen exclusiva.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dirty="0" smtClean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Resultado de imagen para zara moda primavera verano 2015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AutoShape 4" descr="Resultado de imagen para zara moda primavera verano 2015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1009276"/>
            <a:ext cx="2738628" cy="256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2" y="3570838"/>
            <a:ext cx="2695575" cy="1695450"/>
          </a:xfrm>
          <a:prstGeom prst="rect">
            <a:avLst/>
          </a:prstGeom>
        </p:spPr>
      </p:pic>
      <p:sp>
        <p:nvSpPr>
          <p:cNvPr id="7" name="AutoShape 6" descr="Resultado de imagen para zara locales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8" name="AutoShape 8" descr="Resultado de imagen para zara locales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9" name="AutoShape 10" descr="Resultado de imagen para zara locales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84" y="2415455"/>
            <a:ext cx="3084990" cy="2310765"/>
          </a:xfrm>
          <a:prstGeom prst="rect">
            <a:avLst/>
          </a:prstGeom>
        </p:spPr>
      </p:pic>
      <p:sp>
        <p:nvSpPr>
          <p:cNvPr id="11" name="AutoShape 2" descr="Resultado de imagen para hellmann's"/>
          <p:cNvSpPr>
            <a:spLocks noChangeAspect="1" noChangeArrowheads="1"/>
          </p:cNvSpPr>
          <p:nvPr/>
        </p:nvSpPr>
        <p:spPr bwMode="auto">
          <a:xfrm>
            <a:off x="-31750" y="-136525"/>
            <a:ext cx="11525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258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7" y="320762"/>
            <a:ext cx="2621914" cy="299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18" y="336613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93" y="3625405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4" y="768096"/>
            <a:ext cx="53806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>
                <a:latin typeface="Candara" panose="020E0502030303020204" pitchFamily="34" charset="0"/>
              </a:rPr>
              <a:t>HELLMAN´S,   su variedad  de productos, su s propuestas gastronómicas, extensiones de línea</a:t>
            </a:r>
          </a:p>
          <a:p>
            <a:r>
              <a:rPr lang="es-UY" dirty="0" smtClean="0"/>
              <a:t> </a:t>
            </a:r>
            <a:endParaRPr lang="es-U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89" y="2426647"/>
            <a:ext cx="25622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2" y="1752981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569" y="438912"/>
            <a:ext cx="764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Sistema de Identidad de la Marca</a:t>
            </a:r>
            <a:endParaRPr lang="es-ES" altLang="es-UY" sz="24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368" y="1267969"/>
            <a:ext cx="8485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b="1" u="sng" dirty="0">
                <a:solidFill>
                  <a:srgbClr val="FFFF00"/>
                </a:solidFill>
                <a:latin typeface="Candara" panose="020E0502030303020204" pitchFamily="34" charset="0"/>
              </a:rPr>
              <a:t>A) La Marca  / Producto</a:t>
            </a:r>
            <a:r>
              <a:rPr lang="es-ES_tradnl" altLang="es-UY" sz="2000" b="1" dirty="0">
                <a:solidFill>
                  <a:srgbClr val="FFFF00"/>
                </a:solidFill>
                <a:latin typeface="Candara" panose="020E0502030303020204" pitchFamily="34" charset="0"/>
              </a:rPr>
              <a:t>-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Uno de los valores centrales de la marca está en el producto y en la revisión para mejorar  </a:t>
            </a:r>
            <a:r>
              <a:rPr lang="es-ES_tradnl" altLang="es-UY" sz="2000" u="sng" dirty="0">
                <a:latin typeface="Candara" panose="020E0502030303020204" pitchFamily="34" charset="0"/>
                <a:cs typeface="Arial" panose="020B0604020202020204" pitchFamily="34" charset="0"/>
              </a:rPr>
              <a:t>calidad y adecuación al consumidor.</a:t>
            </a:r>
          </a:p>
          <a:p>
            <a:pPr>
              <a:spcBef>
                <a:spcPct val="0"/>
              </a:spcBef>
            </a:pPr>
            <a:endParaRPr lang="es-ES_tradnl" altLang="es-UY" sz="2000" u="sng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Va a definir a sus usuarios/consumidores</a:t>
            </a:r>
          </a:p>
          <a:p>
            <a:pPr>
              <a:spcBef>
                <a:spcPct val="0"/>
              </a:spcBef>
            </a:pPr>
            <a:endParaRPr lang="es-ES_tradnl" altLang="es-UY" sz="2000" u="sng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La marca guía al </a:t>
            </a:r>
            <a:r>
              <a:rPr lang="es-ES_tradnl" altLang="es-UY" sz="2000" dirty="0" err="1">
                <a:latin typeface="Candara" panose="020E0502030303020204" pitchFamily="34" charset="0"/>
                <a:cs typeface="Arial" panose="020B0604020202020204" pitchFamily="34" charset="0"/>
              </a:rPr>
              <a:t>producto,es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 una visión de la categoría . Diferencia de la competencia. 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El producto alimenta a la marca, y esta avala al 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producto.</a:t>
            </a:r>
            <a:endParaRPr lang="es-ES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448" y="483584"/>
            <a:ext cx="11411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Los consumidores guardan o fijan una imagen de marca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Satisfacciones e insatisfacciones acumuladas por el uso del producto. Recomiendan.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Proceso en  el ciclo del Producto</a:t>
            </a:r>
            <a:r>
              <a:rPr lang="es-ES_tradnl" altLang="es-UY" sz="20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" y="2353056"/>
            <a:ext cx="8412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400" dirty="0">
                <a:solidFill>
                  <a:srgbClr val="FFFF00"/>
                </a:solidFill>
                <a:latin typeface="Candara" panose="020E0502030303020204" pitchFamily="34" charset="0"/>
              </a:rPr>
              <a:t>Producto y sus características</a:t>
            </a:r>
            <a:r>
              <a:rPr lang="es-ES_tradnl" altLang="es-UY" sz="2000" dirty="0">
                <a:latin typeface="Candara" panose="020E0502030303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endParaRPr lang="es-ES_tradnl" altLang="es-UY" sz="2000" u="sng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u="sng" dirty="0">
                <a:latin typeface="Candara" panose="020E0502030303020204" pitchFamily="34" charset="0"/>
              </a:rPr>
              <a:t>Atributos:</a:t>
            </a:r>
            <a:r>
              <a:rPr lang="es-ES_tradnl" altLang="es-UY" sz="2000" dirty="0">
                <a:latin typeface="Candara" panose="020E0502030303020204" pitchFamily="34" charset="0"/>
              </a:rPr>
              <a:t>   Beneficios emocionales, funcionales.</a:t>
            </a:r>
          </a:p>
          <a:p>
            <a:pPr>
              <a:spcBef>
                <a:spcPct val="0"/>
              </a:spcBef>
            </a:pPr>
            <a:r>
              <a:rPr lang="es-ES_tradnl" altLang="es-UY" sz="2000" u="sng" dirty="0">
                <a:latin typeface="Candara" panose="020E0502030303020204" pitchFamily="34" charset="0"/>
              </a:rPr>
              <a:t>Calidad y valor:</a:t>
            </a:r>
            <a:r>
              <a:rPr lang="es-ES_tradnl" altLang="es-UY" sz="2000" dirty="0">
                <a:latin typeface="Candara" panose="020E0502030303020204" pitchFamily="34" charset="0"/>
              </a:rPr>
              <a:t>    Ambos relacionados</a:t>
            </a:r>
          </a:p>
          <a:p>
            <a:pPr>
              <a:spcBef>
                <a:spcPct val="0"/>
              </a:spcBef>
            </a:pPr>
            <a:r>
              <a:rPr lang="es-ES_tradnl" altLang="es-UY" sz="2000" u="sng" dirty="0">
                <a:latin typeface="Candara" panose="020E0502030303020204" pitchFamily="34" charset="0"/>
              </a:rPr>
              <a:t>Uso:  </a:t>
            </a:r>
            <a:r>
              <a:rPr lang="es-ES_tradnl" altLang="es-UY" sz="2000" dirty="0">
                <a:latin typeface="Candara" panose="020E0502030303020204" pitchFamily="34" charset="0"/>
              </a:rPr>
              <a:t>    Adueñarse de un uso y categoría</a:t>
            </a:r>
          </a:p>
          <a:p>
            <a:pPr>
              <a:spcBef>
                <a:spcPct val="0"/>
              </a:spcBef>
            </a:pPr>
            <a:r>
              <a:rPr lang="es-ES_tradnl" altLang="es-UY" sz="2000" u="sng" dirty="0">
                <a:latin typeface="Candara" panose="020E0502030303020204" pitchFamily="34" charset="0"/>
              </a:rPr>
              <a:t>País o región:  </a:t>
            </a:r>
            <a:r>
              <a:rPr lang="es-ES_tradnl" altLang="es-UY" sz="2000" dirty="0">
                <a:latin typeface="Candara" panose="020E0502030303020204" pitchFamily="34" charset="0"/>
              </a:rPr>
              <a:t>asociarse a la misma</a:t>
            </a:r>
            <a:endParaRPr lang="es-ES" altLang="es-UY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64" y="365760"/>
            <a:ext cx="7494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B) </a:t>
            </a:r>
            <a:r>
              <a:rPr lang="es-ES_tradnl" altLang="es-UY" sz="2400" b="1" u="sng" dirty="0">
                <a:solidFill>
                  <a:srgbClr val="FFFF00"/>
                </a:solidFill>
                <a:latin typeface="Candara" panose="020E0502030303020204" pitchFamily="34" charset="0"/>
              </a:rPr>
              <a:t>La Marca como Empresa</a:t>
            </a:r>
            <a:endParaRPr lang="es-ES" altLang="es-UY" sz="2400" b="1" u="sng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024" y="1219200"/>
            <a:ext cx="11094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Enfoque interno</a:t>
            </a:r>
            <a:endParaRPr lang="es-ES_tradnl" altLang="es-UY" sz="2000" u="sng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u="sng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Orgullo de la empresa por sus valores y objetivos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  futuros.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Innovación, esfuerzos por calidad y adaptación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Consideración por el ambiente laboral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Fuerte cultura de la compañía. Participación.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Sensibilidad frente a temas ambientales.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Investigación  + Desarrollo</a:t>
            </a:r>
          </a:p>
        </p:txBody>
      </p:sp>
    </p:spTree>
    <p:extLst>
      <p:ext uri="{BB962C8B-B14F-4D97-AF65-F5344CB8AC3E}">
        <p14:creationId xmlns:p14="http://schemas.microsoft.com/office/powerpoint/2010/main" val="13873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0426"/>
            <a:ext cx="11326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Conocimiento de nuestro consumidor. Percepción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de lo valioso.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Proposición constante de valor.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Contribución a la comunidad. Diversión.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Globalidad vs. Local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El cliente “primero”.  Confiabilidad</a:t>
            </a:r>
            <a:endParaRPr lang="es-ES" altLang="es-UY"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288" y="3105835"/>
            <a:ext cx="8363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Lograr con éxito </a:t>
            </a:r>
            <a:r>
              <a:rPr lang="es-ES_tradnl" altLang="es-UY" sz="2000" u="sng" dirty="0">
                <a:latin typeface="Candara" panose="020E0502030303020204" pitchFamily="34" charset="0"/>
              </a:rPr>
              <a:t>nuevas marcas y productos</a:t>
            </a:r>
            <a:r>
              <a:rPr lang="es-ES_tradnl" altLang="es-UY" sz="2000" dirty="0">
                <a:latin typeface="Candara" panose="020E0502030303020204" pitchFamily="34" charset="0"/>
              </a:rPr>
              <a:t> que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 Generarán a los consumidores valor</a:t>
            </a:r>
            <a:r>
              <a:rPr lang="es-ES_tradnl" altLang="es-UY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9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92" y="324339"/>
            <a:ext cx="11509248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UY" sz="2000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UY" sz="2000" dirty="0" smtClean="0">
                <a:latin typeface="Candara" panose="020E0502030303020204" pitchFamily="34" charset="0"/>
              </a:rPr>
              <a:t>El </a:t>
            </a:r>
            <a:r>
              <a:rPr lang="es-UY" sz="2000" dirty="0">
                <a:latin typeface="Candara" panose="020E0502030303020204" pitchFamily="34" charset="0"/>
              </a:rPr>
              <a:t>nudo central será su significado propio y característico </a:t>
            </a:r>
            <a:r>
              <a:rPr lang="es-UY" sz="2000" i="1" dirty="0">
                <a:latin typeface="Candara" panose="020E0502030303020204" pitchFamily="34" charset="0"/>
              </a:rPr>
              <a:t>que hace a la marca diferente y única.</a:t>
            </a:r>
          </a:p>
          <a:p>
            <a:endParaRPr lang="es-UY" sz="2000" dirty="0">
              <a:latin typeface="Candara" panose="020E0502030303020204" pitchFamily="34" charset="0"/>
            </a:endParaRPr>
          </a:p>
          <a:p>
            <a:r>
              <a:rPr lang="es-UY" sz="2000" dirty="0">
                <a:latin typeface="Candara" panose="020E0502030303020204" pitchFamily="34" charset="0"/>
              </a:rPr>
              <a:t>     </a:t>
            </a:r>
            <a:r>
              <a:rPr lang="es-UY" sz="2000" dirty="0" smtClean="0">
                <a:latin typeface="Candara" panose="020E0502030303020204" pitchFamily="34" charset="0"/>
              </a:rPr>
              <a:t>Buscaremos </a:t>
            </a:r>
            <a:r>
              <a:rPr lang="es-UY" sz="2000" dirty="0">
                <a:latin typeface="Candara" panose="020E0502030303020204" pitchFamily="34" charset="0"/>
              </a:rPr>
              <a:t>lo que no es evidente, lo que no es visible. Así  </a:t>
            </a:r>
            <a:r>
              <a:rPr lang="es-UY" sz="2000" dirty="0" smtClean="0">
                <a:latin typeface="Candara" panose="020E0502030303020204" pitchFamily="34" charset="0"/>
              </a:rPr>
              <a:t>surge  </a:t>
            </a:r>
            <a:r>
              <a:rPr lang="es-UY" sz="2000" dirty="0">
                <a:latin typeface="Candara" panose="020E0502030303020204" pitchFamily="34" charset="0"/>
              </a:rPr>
              <a:t>la personalidad propia de la marca.</a:t>
            </a:r>
          </a:p>
          <a:p>
            <a:r>
              <a:rPr lang="es-UY" sz="2000" dirty="0">
                <a:latin typeface="Candara" panose="020E0502030303020204" pitchFamily="34" charset="0"/>
              </a:rPr>
              <a:t>     </a:t>
            </a:r>
            <a:r>
              <a:rPr lang="es-UY" sz="2000" dirty="0" smtClean="0">
                <a:latin typeface="Candara" panose="020E0502030303020204" pitchFamily="34" charset="0"/>
              </a:rPr>
              <a:t>Por  </a:t>
            </a:r>
            <a:r>
              <a:rPr lang="es-UY" sz="2000" dirty="0">
                <a:latin typeface="Candara" panose="020E0502030303020204" pitchFamily="34" charset="0"/>
              </a:rPr>
              <a:t>tanto  no hay  ni mercado, ni  sociedad  sin marca. </a:t>
            </a:r>
            <a:endParaRPr lang="es-UY" sz="2000" dirty="0" smtClean="0">
              <a:latin typeface="Candara" panose="020E0502030303020204" pitchFamily="34" charset="0"/>
            </a:endParaRPr>
          </a:p>
          <a:p>
            <a:r>
              <a:rPr lang="es-UY" sz="2000" dirty="0">
                <a:latin typeface="Candara" panose="020E0502030303020204" pitchFamily="34" charset="0"/>
              </a:rPr>
              <a:t> </a:t>
            </a:r>
            <a:r>
              <a:rPr lang="es-UY" sz="2000" dirty="0" smtClean="0">
                <a:latin typeface="Candara" panose="020E0502030303020204" pitchFamily="34" charset="0"/>
              </a:rPr>
              <a:t>    Las </a:t>
            </a:r>
            <a:r>
              <a:rPr lang="es-UY" sz="2000" dirty="0">
                <a:latin typeface="Candara" panose="020E0502030303020204" pitchFamily="34" charset="0"/>
              </a:rPr>
              <a:t>marcas viven en , con y de la </a:t>
            </a:r>
            <a:r>
              <a:rPr lang="es-UY" sz="2000" dirty="0" smtClean="0">
                <a:latin typeface="Candara" panose="020E0502030303020204" pitchFamily="34" charset="0"/>
              </a:rPr>
              <a:t>gente</a:t>
            </a:r>
            <a:r>
              <a:rPr lang="es-UY" dirty="0"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9946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" y="316993"/>
            <a:ext cx="114360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b="1" dirty="0">
                <a:solidFill>
                  <a:srgbClr val="FFFF00"/>
                </a:solidFill>
                <a:latin typeface="Arial" panose="020B0604020202020204" pitchFamily="34" charset="0"/>
              </a:rPr>
              <a:t>C) </a:t>
            </a:r>
            <a:r>
              <a:rPr lang="es-ES_tradnl" altLang="es-UY" sz="2000" b="1" u="sng" dirty="0">
                <a:solidFill>
                  <a:srgbClr val="FFFF00"/>
                </a:solidFill>
                <a:latin typeface="Arial" panose="020B0604020202020204" pitchFamily="34" charset="0"/>
              </a:rPr>
              <a:t>Personalidad de la Marca</a:t>
            </a:r>
          </a:p>
          <a:p>
            <a:pPr>
              <a:spcBef>
                <a:spcPct val="0"/>
              </a:spcBef>
            </a:pPr>
            <a:endParaRPr lang="es-ES_tradnl" altLang="es-UY" u="sng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dirty="0">
                <a:latin typeface="Candara" panose="020E0502030303020204" pitchFamily="34" charset="0"/>
              </a:rPr>
              <a:t>Debemos generar la relación de la marca con el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Consumidor. Mantener coherencia.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Características humanas ( demográficas, emotivas,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nivel </a:t>
            </a:r>
            <a:r>
              <a:rPr lang="es-ES_tradnl" altLang="es-UY" sz="2000" dirty="0" err="1">
                <a:latin typeface="Candara" panose="020E0502030303020204" pitchFamily="34" charset="0"/>
              </a:rPr>
              <a:t>sicográfico</a:t>
            </a:r>
            <a:r>
              <a:rPr lang="es-ES_tradnl" altLang="es-UY" sz="2000" dirty="0">
                <a:latin typeface="Candara" panose="020E0502030303020204" pitchFamily="34" charset="0"/>
              </a:rPr>
              <a:t>), asociadas a una marca.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Coca Cola- real y auténtica.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Los usuarios interactúan con las marcas como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si fueran personas</a:t>
            </a:r>
            <a:endParaRPr lang="es-UY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752" y="523798"/>
            <a:ext cx="11216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AutoNum type="alphaUcParenR" startAt="4"/>
            </a:pPr>
            <a:r>
              <a:rPr lang="es-ES_tradnl" altLang="es-UY" sz="2000" b="1" u="sng" dirty="0">
                <a:solidFill>
                  <a:srgbClr val="FFFF00"/>
                </a:solidFill>
                <a:latin typeface="Candara" panose="020E0502030303020204" pitchFamily="34" charset="0"/>
              </a:rPr>
              <a:t> La Marca como símbolo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La existencia de un símbolo visual lleva a fuertes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y rápidas asociaciones.  Fuertes significados en la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Memoria.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MALBORO, -el hombre fuerte o el vaquero.-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NIKE- el símbolo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</a:rPr>
              <a:t>VW	-Das auto</a:t>
            </a:r>
          </a:p>
        </p:txBody>
      </p:sp>
      <p:pic>
        <p:nvPicPr>
          <p:cNvPr id="3" name="Picture 8" descr="http://www.mejoratuoperacionlogistica.com/Pruebas/ServiPort/wp-admin/images/LogoNi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42938"/>
            <a:ext cx="14366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https://encrypted-tbn1.gstatic.com/images?q=tbn:ANd9GcQOQVusBJTgg21g3rVxy9fbmYbUOUxwNUUrLuYENqgcyVkOcg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06" y="2307654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hipertextos.com.ar/wp-content/marlbo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72" y="2671745"/>
            <a:ext cx="13985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176" y="508939"/>
            <a:ext cx="1099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000" dirty="0">
                <a:latin typeface="Candara" panose="020E0502030303020204" pitchFamily="34" charset="0"/>
              </a:rPr>
              <a:t>Otro camino de  la </a:t>
            </a:r>
            <a:r>
              <a:rPr lang="es-UY" altLang="es-UY" sz="2000" b="1" dirty="0">
                <a:latin typeface="Candara" panose="020E0502030303020204" pitchFamily="34" charset="0"/>
              </a:rPr>
              <a:t>marca –símbolo. </a:t>
            </a:r>
            <a:r>
              <a:rPr lang="es-UY" altLang="es-UY" sz="2000" dirty="0">
                <a:latin typeface="Candara" panose="020E0502030303020204" pitchFamily="34" charset="0"/>
              </a:rPr>
              <a:t>La imagen lleva a la marca. Sorpresa</a:t>
            </a:r>
            <a:endParaRPr lang="es-ES" altLang="es-UY" sz="2000" dirty="0">
              <a:latin typeface="Candara" panose="020E0502030303020204" pitchFamily="34" charset="0"/>
            </a:endParaRPr>
          </a:p>
        </p:txBody>
      </p:sp>
      <p:pic>
        <p:nvPicPr>
          <p:cNvPr id="3" name="Picture 8" descr="http://static.heels.com/img/high_heels_blog/wp-content/uploads/2008/04/200px-chanel_no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708994"/>
            <a:ext cx="190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_ferrar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30" y="1332548"/>
            <a:ext cx="2084388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6176" y="1243584"/>
            <a:ext cx="727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dirty="0">
                <a:latin typeface="Arial" panose="020B0604020202020204" pitchFamily="34" charset="0"/>
              </a:rPr>
              <a:t>O puede ser un símbolo de status</a:t>
            </a:r>
          </a:p>
        </p:txBody>
      </p:sp>
    </p:spTree>
    <p:extLst>
      <p:ext uri="{BB962C8B-B14F-4D97-AF65-F5344CB8AC3E}">
        <p14:creationId xmlns:p14="http://schemas.microsoft.com/office/powerpoint/2010/main" val="33102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240632"/>
            <a:ext cx="7870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000" dirty="0">
                <a:latin typeface="Candara" panose="020E0502030303020204" pitchFamily="34" charset="0"/>
              </a:rPr>
              <a:t>Lo que </a:t>
            </a:r>
            <a:r>
              <a:rPr lang="es-UY" altLang="es-UY" sz="2000" b="1" dirty="0">
                <a:latin typeface="Candara" panose="020E0502030303020204" pitchFamily="34" charset="0"/>
              </a:rPr>
              <a:t>la empresa es y lo que hace</a:t>
            </a:r>
            <a:endParaRPr lang="es-ES" altLang="es-UY" sz="20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66346"/>
            <a:ext cx="11766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La 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identidad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 de cosas y organizaciones  , se define por tres parámetros: 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qué es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( o quién es), 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qué hace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y 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dónde está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( lugar u  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origen</a:t>
            </a:r>
            <a:r>
              <a:rPr lang="es-ES_tradnl" alt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UY" dirty="0"/>
          </a:p>
        </p:txBody>
      </p:sp>
      <p:sp>
        <p:nvSpPr>
          <p:cNvPr id="4" name="Rectangle 3"/>
          <p:cNvSpPr/>
          <p:nvPr/>
        </p:nvSpPr>
        <p:spPr>
          <a:xfrm>
            <a:off x="372979" y="2298032"/>
            <a:ext cx="11622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Todas las marcas son mensajes </a:t>
            </a:r>
            <a:r>
              <a:rPr lang="es-ES_tradnl" altLang="es-UY" sz="2000" dirty="0" err="1">
                <a:latin typeface="Candara" panose="020E0502030303020204" pitchFamily="34" charset="0"/>
                <a:cs typeface="Arial" panose="020B0604020202020204" pitchFamily="34" charset="0"/>
              </a:rPr>
              <a:t>identitarios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 que incluyen estos 3 conceptos:   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Armani/moda, Italia,/  ,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ES_tradnl" altLang="es-UY" sz="2000" dirty="0" err="1">
                <a:latin typeface="Candara" panose="020E0502030303020204" pitchFamily="34" charset="0"/>
                <a:cs typeface="Arial" panose="020B0604020202020204" pitchFamily="34" charset="0"/>
              </a:rPr>
              <a:t>Lòreal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, cosmética, París</a:t>
            </a:r>
            <a:endParaRPr lang="es-UY" sz="20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60" y="3529718"/>
            <a:ext cx="2536803" cy="317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430" y="391487"/>
            <a:ext cx="113898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000" b="1" dirty="0">
                <a:latin typeface="Candara" panose="020E0502030303020204" pitchFamily="34" charset="0"/>
              </a:rPr>
              <a:t>Lo que dice: mensa</a:t>
            </a:r>
            <a:r>
              <a:rPr lang="es-UY" altLang="es-UY" sz="2000" dirty="0">
                <a:latin typeface="Candara" panose="020E0502030303020204" pitchFamily="34" charset="0"/>
              </a:rPr>
              <a:t>jes, promesas</a:t>
            </a:r>
            <a:r>
              <a:rPr lang="es-UY" altLang="es-UY" sz="2000" b="1" dirty="0">
                <a:latin typeface="Candara" panose="020E0502030303020204" pitchFamily="34" charset="0"/>
              </a:rPr>
              <a:t>. Qué es  y hace</a:t>
            </a: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UY" altLang="es-UY" sz="2000" dirty="0">
                <a:latin typeface="Candara" panose="020E0502030303020204" pitchFamily="34" charset="0"/>
              </a:rPr>
              <a:t>Así relacionamos : Identidad, Acción y Comunicación.-</a:t>
            </a: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b="1" dirty="0">
                <a:latin typeface="Candara" panose="020E0502030303020204" pitchFamily="34" charset="0"/>
              </a:rPr>
              <a:t>CÓMO,  punto esencial que da  el valor definitivo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b="1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b="1" dirty="0">
                <a:latin typeface="Candara" panose="020E0502030303020204" pitchFamily="34" charset="0"/>
              </a:rPr>
              <a:t>CÓMO LO HACE, CÓMO LO COMUNICA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b="1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dirty="0">
                <a:latin typeface="Candara" panose="020E0502030303020204" pitchFamily="34" charset="0"/>
              </a:rPr>
              <a:t>Así nace  o se fija la Personalidad de loa Empresa, su propio estilo.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dirty="0">
                <a:latin typeface="Candara" panose="020E0502030303020204" pitchFamily="34" charset="0"/>
              </a:rPr>
              <a:t>Cómo se hace reconocer.  Identificar</a:t>
            </a:r>
            <a:r>
              <a:rPr lang="es-UY" altLang="es-UY" dirty="0">
                <a:latin typeface="Candara" pitchFamily="34" charset="0"/>
              </a:rPr>
              <a:t>.</a:t>
            </a:r>
            <a:endParaRPr lang="es-ES" altLang="es-UY" dirty="0">
              <a:latin typeface="Candara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26" y="3426745"/>
            <a:ext cx="2221247" cy="313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49705"/>
            <a:ext cx="11175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400" b="1" dirty="0">
                <a:solidFill>
                  <a:srgbClr val="FFFF00"/>
                </a:solidFill>
                <a:latin typeface="Arial" panose="020B0604020202020204" pitchFamily="34" charset="0"/>
              </a:rPr>
              <a:t>La Imagen de Marca</a:t>
            </a:r>
          </a:p>
          <a:p>
            <a:pPr>
              <a:spcBef>
                <a:spcPct val="0"/>
              </a:spcBef>
            </a:pPr>
            <a:endParaRPr lang="es-UY" altLang="es-UY" sz="2400" dirty="0" smtClean="0">
              <a:latin typeface="Candara" pitchFamily="34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UY" altLang="es-UY" sz="2000" dirty="0" smtClean="0">
                <a:latin typeface="Candara" pitchFamily="34" charset="0"/>
              </a:rPr>
              <a:t>Los productos en su mayoría los compramos más por lo que significan que por lo que hacemos con ellos. La marca es el vehículo-puente  entre el producto/servicio y su camino hacia la imagen. </a:t>
            </a: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itchFamily="34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UY" altLang="es-UY" sz="2000" dirty="0" smtClean="0">
                <a:latin typeface="Candara" pitchFamily="34" charset="0"/>
              </a:rPr>
              <a:t>La imagen por tanto es lo que el producto significa más que lo que hacemos con el mismo.  </a:t>
            </a: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itchFamily="34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UY" altLang="es-UY" sz="2000" dirty="0" smtClean="0">
                <a:latin typeface="Candara" pitchFamily="34" charset="0"/>
              </a:rPr>
              <a:t>El público deja de comprar productos  por  marcas, y  la imagen de marca reflejada en el individuo.</a:t>
            </a:r>
          </a:p>
          <a:p>
            <a:pPr>
              <a:spcBef>
                <a:spcPct val="0"/>
              </a:spcBef>
            </a:pPr>
            <a:r>
              <a:rPr lang="es-UY" altLang="es-UY" sz="2000" dirty="0" smtClean="0">
                <a:latin typeface="Candara" pitchFamily="34" charset="0"/>
              </a:rPr>
              <a:t>      La  marca deja de ser un simple signo de identidad y reconocimiento asociado al producto. Para  </a:t>
            </a:r>
          </a:p>
          <a:p>
            <a:pPr>
              <a:spcBef>
                <a:spcPct val="0"/>
              </a:spcBef>
            </a:pPr>
            <a:r>
              <a:rPr lang="es-UY" altLang="es-UY" sz="2000" dirty="0">
                <a:latin typeface="Candara" pitchFamily="34" charset="0"/>
              </a:rPr>
              <a:t> </a:t>
            </a:r>
            <a:r>
              <a:rPr lang="es-UY" altLang="es-UY" sz="2000" dirty="0" smtClean="0">
                <a:latin typeface="Candara" pitchFamily="34" charset="0"/>
              </a:rPr>
              <a:t>     ubicarse en el imaginario social.</a:t>
            </a: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itchFamily="34" charset="0"/>
            </a:endParaRPr>
          </a:p>
          <a:p>
            <a:pPr>
              <a:spcBef>
                <a:spcPct val="0"/>
              </a:spcBef>
            </a:pPr>
            <a:endParaRPr lang="es-UY" altLang="es-UY" sz="2000" dirty="0" smtClean="0">
              <a:latin typeface="Candara" pitchFamily="34" charset="0"/>
            </a:endParaRP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itchFamily="34" charset="0"/>
            </a:endParaRPr>
          </a:p>
          <a:p>
            <a:pPr>
              <a:spcBef>
                <a:spcPct val="0"/>
              </a:spcBef>
            </a:pPr>
            <a:endParaRPr lang="es-UY" altLang="es-UY" sz="2000" dirty="0" smtClean="0">
              <a:latin typeface="Candara" pitchFamily="34" charset="0"/>
            </a:endParaRPr>
          </a:p>
          <a:p>
            <a:pPr>
              <a:spcBef>
                <a:spcPct val="0"/>
              </a:spcBef>
            </a:pPr>
            <a:endParaRPr lang="es-UY" altLang="es-UY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4457" y="246743"/>
            <a:ext cx="113211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UY" altLang="es-UY" sz="2000" dirty="0">
                <a:solidFill>
                  <a:prstClr val="white"/>
                </a:solidFill>
                <a:latin typeface="Candara" panose="020E0502030303020204" pitchFamily="34" charset="0"/>
              </a:rPr>
              <a:t>Hablar de Imagen de marca es analizar el imaginario social, psicología  mundo </a:t>
            </a:r>
          </a:p>
          <a:p>
            <a:pPr lvl="0">
              <a:spcBef>
                <a:spcPct val="0"/>
              </a:spcBef>
            </a:pPr>
            <a:r>
              <a:rPr lang="es-UY" altLang="es-UY" sz="2000" dirty="0">
                <a:solidFill>
                  <a:prstClr val="white"/>
                </a:solidFill>
                <a:latin typeface="Candara" panose="020E0502030303020204" pitchFamily="34" charset="0"/>
              </a:rPr>
              <a:t>de las emociones</a:t>
            </a:r>
            <a:r>
              <a:rPr lang="es-UY" altLang="es-UY" sz="2000" dirty="0" smtClean="0">
                <a:solidFill>
                  <a:prstClr val="white"/>
                </a:solidFill>
                <a:latin typeface="Candara" panose="020E0502030303020204" pitchFamily="34" charset="0"/>
              </a:rPr>
              <a:t>.</a:t>
            </a:r>
          </a:p>
          <a:p>
            <a:pPr lvl="0">
              <a:spcBef>
                <a:spcPct val="0"/>
              </a:spcBef>
            </a:pPr>
            <a:endParaRPr lang="es-UY" altLang="es-UY" sz="2000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s-UY" altLang="es-UY" sz="2000" dirty="0" smtClean="0">
                <a:solidFill>
                  <a:prstClr val="white"/>
                </a:solidFill>
                <a:latin typeface="Candara" panose="020E0502030303020204" pitchFamily="34" charset="0"/>
              </a:rPr>
              <a:t>Se convierte en un referente.  Llena de aspiraciones, representadas por ellas, satisfacciones y emociones  . </a:t>
            </a:r>
          </a:p>
          <a:p>
            <a:pPr lvl="0">
              <a:spcBef>
                <a:spcPct val="0"/>
              </a:spcBef>
            </a:pPr>
            <a:endParaRPr lang="es-UY" altLang="es-UY" sz="2000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>
              <a:spcBef>
                <a:spcPct val="0"/>
              </a:spcBef>
            </a:pPr>
            <a:endParaRPr lang="es-UY" altLang="es-UY" sz="2000" dirty="0" smtClean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>
              <a:spcBef>
                <a:spcPct val="0"/>
              </a:spcBef>
            </a:pPr>
            <a:endParaRPr lang="es-UY" altLang="es-UY" sz="2000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s-UY" altLang="es-UY" sz="2000" dirty="0" smtClean="0">
                <a:solidFill>
                  <a:prstClr val="white"/>
                </a:solidFill>
                <a:latin typeface="Candara" panose="020E0502030303020204" pitchFamily="34" charset="0"/>
              </a:rPr>
              <a:t>Marcas </a:t>
            </a:r>
            <a:r>
              <a:rPr lang="es-UY" altLang="es-UY" sz="2000" dirty="0">
                <a:solidFill>
                  <a:prstClr val="white"/>
                </a:solidFill>
                <a:latin typeface="Candara" panose="020E0502030303020204" pitchFamily="34" charset="0"/>
              </a:rPr>
              <a:t>ligadas a  </a:t>
            </a:r>
            <a:r>
              <a:rPr lang="es-UY" altLang="es-UY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cosas  reales</a:t>
            </a:r>
            <a:r>
              <a:rPr lang="es-UY" altLang="es-UY" sz="2000" dirty="0">
                <a:solidFill>
                  <a:prstClr val="white"/>
                </a:solidFill>
                <a:latin typeface="Candara" panose="020E0502030303020204" pitchFamily="34" charset="0"/>
              </a:rPr>
              <a:t>; productos, servicios, funciones. </a:t>
            </a:r>
          </a:p>
          <a:p>
            <a:pPr lvl="0">
              <a:spcBef>
                <a:spcPct val="0"/>
              </a:spcBef>
            </a:pPr>
            <a:r>
              <a:rPr lang="es-UY" altLang="es-UY" sz="2000" dirty="0">
                <a:solidFill>
                  <a:prstClr val="white"/>
                </a:solidFill>
                <a:latin typeface="Candara" panose="020E0502030303020204" pitchFamily="34" charset="0"/>
              </a:rPr>
              <a:t>Esta que se llena de valores-</a:t>
            </a:r>
          </a:p>
          <a:p>
            <a:pPr lvl="0">
              <a:spcBef>
                <a:spcPct val="0"/>
              </a:spcBef>
            </a:pPr>
            <a:endParaRPr lang="es-UY" altLang="es-UY" sz="2000" dirty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s-UY" altLang="es-UY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cosas simbólicas</a:t>
            </a:r>
            <a:r>
              <a:rPr lang="es-UY" altLang="es-UY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: </a:t>
            </a:r>
            <a:r>
              <a:rPr lang="es-UY" altLang="es-UY" sz="2000" dirty="0">
                <a:solidFill>
                  <a:prstClr val="white"/>
                </a:solidFill>
                <a:latin typeface="Candara" panose="020E0502030303020204" pitchFamily="34" charset="0"/>
              </a:rPr>
              <a:t>imágenes que representan esas cosas: palabras, signos, colores, sonidos </a:t>
            </a:r>
          </a:p>
          <a:p>
            <a:pPr lvl="0">
              <a:spcBef>
                <a:spcPct val="0"/>
              </a:spcBef>
            </a:pPr>
            <a:endParaRPr lang="es-UY" altLang="es-UY" sz="2000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>
              <a:spcBef>
                <a:spcPct val="0"/>
              </a:spcBef>
            </a:pPr>
            <a:endParaRPr lang="es-UY" altLang="es-UY" sz="2000" dirty="0" smtClean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>
              <a:spcBef>
                <a:spcPct val="0"/>
              </a:spcBef>
            </a:pPr>
            <a:endParaRPr lang="es-UY" altLang="es-UY" sz="20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33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_pKNRDTfTNWg/SYNfKZ5qhlI/AAAAAAAAAN4/uVlZvvvB6xE/s400/pe%C3%B1a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6" y="313883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ttp://www.futboluy.com/wp-content/uploads/2010/12/Escudo-Nacio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74" y="792854"/>
            <a:ext cx="2449178" cy="24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56343" y="3565034"/>
            <a:ext cx="828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UY" altLang="es-UY" sz="2400" b="1" dirty="0">
                <a:solidFill>
                  <a:prstClr val="white"/>
                </a:solidFill>
                <a:latin typeface="Candara" panose="020E0502030303020204" pitchFamily="34" charset="0"/>
              </a:rPr>
              <a:t>PRODUCTO/ SERVICIO- MARCA- IMAGEN DE MARCA</a:t>
            </a:r>
            <a:endParaRPr lang="es-ES" altLang="es-UY" sz="2400" b="1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5029" y="4359446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UY" altLang="es-UY" dirty="0">
                <a:solidFill>
                  <a:prstClr val="white"/>
                </a:solidFill>
                <a:latin typeface="Arial" panose="020B0604020202020204" pitchFamily="34" charset="0"/>
              </a:rPr>
              <a:t>Compramos más por el significado que tiene</a:t>
            </a:r>
          </a:p>
          <a:p>
            <a:pPr lvl="0">
              <a:spcBef>
                <a:spcPct val="0"/>
              </a:spcBef>
            </a:pPr>
            <a:endParaRPr lang="es-UY" altLang="es-UY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dirty="0">
                <a:solidFill>
                  <a:prstClr val="white"/>
                </a:solidFill>
                <a:latin typeface="Arial" panose="020B0604020202020204" pitchFamily="34" charset="0"/>
              </a:rPr>
              <a:t>Se transforma en  un símbolo de  pertenencia a un grupo.</a:t>
            </a:r>
            <a:endParaRPr lang="es-ES" altLang="es-UY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dirty="0">
                <a:solidFill>
                  <a:prstClr val="white"/>
                </a:solidFill>
                <a:latin typeface="Arial" panose="020B0604020202020204" pitchFamily="34" charset="0"/>
              </a:rPr>
              <a:t>Un estilo de vida</a:t>
            </a:r>
            <a:endParaRPr lang="es-UY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8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928100"/>
              </p:ext>
            </p:extLst>
          </p:nvPr>
        </p:nvGraphicFramePr>
        <p:xfrm>
          <a:off x="1950619" y="569244"/>
          <a:ext cx="7572375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resentación" r:id="rId3" imgW="4391025" imgH="3286125" progId="PowerPoint.Show.12">
                  <p:embed/>
                </p:oleObj>
              </mc:Choice>
              <mc:Fallback>
                <p:oleObj name="Presentación" r:id="rId3" imgW="4391025" imgH="3286125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619" y="569244"/>
                        <a:ext cx="7572375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8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8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390145"/>
            <a:ext cx="11521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NACIMIENTO DE LA MARCA</a:t>
            </a:r>
          </a:p>
          <a:p>
            <a:pPr>
              <a:spcBef>
                <a:spcPct val="0"/>
              </a:spcBef>
            </a:pPr>
            <a:endParaRPr lang="es-UY" altLang="es-UY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</a:pPr>
            <a:r>
              <a:rPr lang="es-UY" altLang="es-UY" sz="2000" dirty="0">
                <a:latin typeface="Candara" panose="020E0502030303020204" pitchFamily="34" charset="0"/>
              </a:rPr>
              <a:t> Los canteros egipcios que labraban las piedras para los templos.  Grabaron con signos y símbolos.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Y" altLang="es-UY" sz="2000" dirty="0">
                <a:latin typeface="Candara" panose="020E0502030303020204" pitchFamily="34" charset="0"/>
              </a:rPr>
              <a:t>Principio del marcaje fue la  acuñación de la moneda. Consolida la actividad comercial</a:t>
            </a:r>
            <a:r>
              <a:rPr lang="es-UY" altLang="es-UY" sz="2000" dirty="0" smtClean="0">
                <a:latin typeface="Candara" panose="020E0502030303020204" pitchFamily="34" charset="0"/>
              </a:rPr>
              <a:t>..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2000" dirty="0">
              <a:latin typeface="Candara" panose="020E0502030303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UY" sz="2000" dirty="0" smtClean="0">
                <a:latin typeface="Candara" panose="020E0502030303020204" pitchFamily="34" charset="0"/>
              </a:rPr>
              <a:t>La </a:t>
            </a:r>
            <a:r>
              <a:rPr lang="es-ES_tradnl" altLang="es-UY" sz="2000" dirty="0">
                <a:latin typeface="Candara" panose="020E0502030303020204" pitchFamily="34" charset="0"/>
              </a:rPr>
              <a:t>marca, pues nació por una necesidad práctica  de</a:t>
            </a:r>
            <a:r>
              <a:rPr lang="es-ES_tradnl" altLang="es-UY" sz="2000" i="1" dirty="0">
                <a:latin typeface="Candara" panose="020E0502030303020204" pitchFamily="34" charset="0"/>
              </a:rPr>
              <a:t> </a:t>
            </a:r>
            <a:r>
              <a:rPr lang="es-ES_tradnl" altLang="es-UY" sz="2000" i="1" dirty="0" smtClean="0">
                <a:latin typeface="Candara" panose="020E0502030303020204" pitchFamily="34" charset="0"/>
              </a:rPr>
              <a:t>identificación.</a:t>
            </a:r>
            <a:endParaRPr lang="es-ES_tradnl" altLang="es-UY" sz="2000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El uso de las “marcas” se utilizó para afirmar  el derecho de 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propiedad.      Sello .</a:t>
            </a:r>
            <a:endParaRPr lang="es-ES" altLang="es-UY" sz="20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Y" altLang="es-UY" sz="16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2695575"/>
            <a:ext cx="1985201" cy="33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82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726" y="372979"/>
            <a:ext cx="812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sz="2000" u="sng" dirty="0">
                <a:solidFill>
                  <a:srgbClr val="FFFF00"/>
                </a:solidFill>
                <a:latin typeface="Arial" panose="020B0604020202020204" pitchFamily="34" charset="0"/>
              </a:rPr>
              <a:t>Extensiones de línea de nuevos productos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726" y="998621"/>
            <a:ext cx="8867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UY" sz="2000" dirty="0">
                <a:latin typeface="Arial" panose="020B0604020202020204" pitchFamily="34" charset="0"/>
              </a:rPr>
              <a:t>Surgimiento de nuevos productos mediante variantes de la marca existente</a:t>
            </a:r>
            <a:endParaRPr lang="es-ES" altLang="es-UY" sz="20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274" y="1650020"/>
            <a:ext cx="11293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UY" sz="2000" dirty="0">
                <a:latin typeface="Arial" panose="020B0604020202020204" pitchFamily="34" charset="0"/>
              </a:rPr>
              <a:t>A veces son nuevas líneas para atraer segmentos específicos del mercado</a:t>
            </a:r>
            <a:endParaRPr lang="es-ES" altLang="es-UY" sz="2000" dirty="0">
              <a:latin typeface="Arial" panose="020B0604020202020204" pitchFamily="34" charset="0"/>
            </a:endParaRPr>
          </a:p>
        </p:txBody>
      </p:sp>
      <p:pic>
        <p:nvPicPr>
          <p:cNvPr id="5" name="Picture 2" descr="http://t1.gstatic.com/images?q=tbn:8jp9dHKDw2o_pM:http://www.gloria.com.pe/images/puravida/vida_bebibleLight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66" y="573034"/>
            <a:ext cx="1428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274" y="2392906"/>
            <a:ext cx="8779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dirty="0">
                <a:latin typeface="Arial" panose="020B0604020202020204" pitchFamily="34" charset="0"/>
              </a:rPr>
              <a:t>Extender la atracción de marca básica como estrategia para consumidores existentes o no usuarios</a:t>
            </a:r>
            <a:endParaRPr lang="es-UY" dirty="0"/>
          </a:p>
        </p:txBody>
      </p:sp>
      <p:sp>
        <p:nvSpPr>
          <p:cNvPr id="7" name="Rectangle 6"/>
          <p:cNvSpPr/>
          <p:nvPr/>
        </p:nvSpPr>
        <p:spPr>
          <a:xfrm>
            <a:off x="485275" y="3105835"/>
            <a:ext cx="101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UY" dirty="0">
                <a:latin typeface="Arial" panose="020B0604020202020204" pitchFamily="34" charset="0"/>
              </a:rPr>
              <a:t>Atender Segmentación del mercado. 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_tradnl" altLang="es-UY" dirty="0">
                <a:latin typeface="Arial" panose="020B0604020202020204" pitchFamily="34" charset="0"/>
              </a:rPr>
              <a:t>No existen hoy marcas/productos universales</a:t>
            </a:r>
            <a:endParaRPr lang="es-ES" altLang="es-UY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789" y="385011"/>
            <a:ext cx="88432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s-ES_tradnl" altLang="es-UY" dirty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Marcas Globales</a:t>
            </a:r>
          </a:p>
          <a:p>
            <a:pPr>
              <a:spcBef>
                <a:spcPct val="0"/>
              </a:spcBef>
            </a:pPr>
            <a:r>
              <a:rPr lang="es-ES_tradnl" altLang="es-UY" sz="2000" i="1" dirty="0">
                <a:latin typeface="Arial" panose="020B0604020202020204" pitchFamily="34" charset="0"/>
                <a:cs typeface="Arial" panose="020B0604020202020204" pitchFamily="34" charset="0"/>
              </a:rPr>
              <a:t>Es mejor pocas marcas para muchos</a:t>
            </a:r>
            <a:r>
              <a:rPr lang="es-ES_tradnl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UY" sz="2000" i="1" dirty="0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s-ES_tradnl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, que muchas marcas para muchos  productos.</a:t>
            </a:r>
          </a:p>
          <a:p>
            <a:pPr>
              <a:spcBef>
                <a:spcPct val="0"/>
              </a:spcBef>
            </a:pPr>
            <a:r>
              <a:rPr lang="es-ES_tradnl" altLang="es-UY" sz="2000" i="1" dirty="0">
                <a:latin typeface="Arial" panose="020B0604020202020204" pitchFamily="34" charset="0"/>
                <a:cs typeface="Arial" panose="020B0604020202020204" pitchFamily="34" charset="0"/>
              </a:rPr>
              <a:t>Económicas. </a:t>
            </a:r>
            <a:r>
              <a:rPr lang="es-ES_tradnl" altLang="es-UY" sz="2000" b="1" dirty="0">
                <a:latin typeface="Arial" panose="020B0604020202020204" pitchFamily="34" charset="0"/>
                <a:cs typeface="Arial" panose="020B0604020202020204" pitchFamily="34" charset="0"/>
              </a:rPr>
              <a:t>Gestionar</a:t>
            </a:r>
            <a:r>
              <a:rPr lang="es-ES_tradnl" altLang="es-UY" sz="2000" i="1" dirty="0">
                <a:latin typeface="Arial" panose="020B0604020202020204" pitchFamily="34" charset="0"/>
                <a:cs typeface="Arial" panose="020B0604020202020204" pitchFamily="34" charset="0"/>
              </a:rPr>
              <a:t> y publicitar </a:t>
            </a:r>
            <a:r>
              <a:rPr lang="es-ES_tradnl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una marca es más rentable que con diez.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789" y="2622884"/>
            <a:ext cx="8843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i="1" dirty="0">
                <a:latin typeface="Arial" panose="020B0604020202020204" pitchFamily="34" charset="0"/>
                <a:cs typeface="Arial" panose="020B0604020202020204" pitchFamily="34" charset="0"/>
              </a:rPr>
              <a:t>Una sola marca ampara diferentes productos y variantes </a:t>
            </a:r>
            <a:endParaRPr lang="es-ES_tradnl" alt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Simplifica la recordación. Con una sola marca , el consumidor tiene todos los productos </a:t>
            </a:r>
            <a:endParaRPr 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57" y="2856756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454813"/>
            <a:ext cx="112410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El concepto de marca global,  consiste en crear </a:t>
            </a:r>
            <a:r>
              <a:rPr lang="es-ES_tradnl" altLang="es-UY" i="1" dirty="0">
                <a:latin typeface="Arial" panose="020B0604020202020204" pitchFamily="34" charset="0"/>
                <a:cs typeface="Arial" panose="020B0604020202020204" pitchFamily="34" charset="0"/>
              </a:rPr>
              <a:t>nombres abstractos </a:t>
            </a: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s-ES_tradnl" altLang="es-UY" i="1" dirty="0">
                <a:latin typeface="Arial" panose="020B0604020202020204" pitchFamily="34" charset="0"/>
                <a:cs typeface="Arial" panose="020B0604020202020204" pitchFamily="34" charset="0"/>
              </a:rPr>
              <a:t>evocadores</a:t>
            </a: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, no descriptivos  del producto.</a:t>
            </a:r>
          </a:p>
          <a:p>
            <a:pPr>
              <a:spcBef>
                <a:spcPct val="0"/>
              </a:spcBef>
            </a:pPr>
            <a:endParaRPr lang="es-ES_tradnl" alt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Así pueden ser globales.  </a:t>
            </a:r>
          </a:p>
          <a:p>
            <a:pPr>
              <a:spcBef>
                <a:spcPct val="0"/>
              </a:spcBef>
            </a:pPr>
            <a:endParaRPr lang="es-ES_tradnl" alt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Los productos podrán cobijarse en la marca </a:t>
            </a:r>
            <a:r>
              <a:rPr lang="es-ES_tradnl" alt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madre.</a:t>
            </a:r>
          </a:p>
          <a:p>
            <a:pPr>
              <a:spcBef>
                <a:spcPct val="0"/>
              </a:spcBef>
            </a:pP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Un  </a:t>
            </a:r>
            <a:r>
              <a:rPr lang="es-ES_tradnl" altLang="es-UY" i="1" dirty="0">
                <a:latin typeface="Arial" panose="020B0604020202020204" pitchFamily="34" charset="0"/>
                <a:cs typeface="Arial" panose="020B0604020202020204" pitchFamily="34" charset="0"/>
              </a:rPr>
              <a:t>nombre abstracto, </a:t>
            </a: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desarrolla </a:t>
            </a:r>
            <a:r>
              <a:rPr lang="es-ES_tradnl" altLang="es-UY" i="1" dirty="0">
                <a:latin typeface="Arial" panose="020B0604020202020204" pitchFamily="34" charset="0"/>
                <a:cs typeface="Arial" panose="020B0604020202020204" pitchFamily="34" charset="0"/>
              </a:rPr>
              <a:t>líneas,  y familias </a:t>
            </a: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de productos </a:t>
            </a:r>
            <a:r>
              <a:rPr lang="es-ES_tradnl" alt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y puede  </a:t>
            </a:r>
            <a:r>
              <a:rPr lang="es-ES_tradnl" altLang="es-UY" dirty="0">
                <a:latin typeface="Arial" panose="020B0604020202020204" pitchFamily="34" charset="0"/>
                <a:cs typeface="Arial" panose="020B0604020202020204" pitchFamily="34" charset="0"/>
              </a:rPr>
              <a:t>diversificarse bajo </a:t>
            </a:r>
            <a:r>
              <a:rPr lang="es-ES_tradnl" alt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este mismo nombre</a:t>
            </a:r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79" y="3802836"/>
            <a:ext cx="4197477" cy="270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28" y="3505772"/>
            <a:ext cx="283368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4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451104"/>
            <a:ext cx="11277600" cy="351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CUESTIÓN ESTRATÉGICA  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entendemos por estrategia?</a:t>
            </a:r>
            <a:r>
              <a:rPr lang="es-UY" altLang="es-UY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estrategia es la dirección y el alcance de una organización en el largo plazo que logra ventajas a través de la configuración de sus recursos en un entorno cambiante, para lograr  cumplir con sus objetivos y con las expectativas de sus públicos.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estrategia de identidad de la marca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elaborará a largo plazo</a:t>
            </a:r>
            <a:endParaRPr lang="es-UY" altLang="es-UY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cs typeface="Arial" panose="020B0604020202020204" pitchFamily="34" charset="0"/>
              </a:rPr>
              <a:t>Las marcas son un activo que genera valor a largo plazo, por tanto toda estrategia de identidad debe tomar en cuenta y representar una visión a largo plazo</a:t>
            </a:r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24" y="4085209"/>
            <a:ext cx="51006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323130"/>
            <a:ext cx="11180064" cy="243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Consecuencias operativas</a:t>
            </a:r>
            <a:endParaRPr lang="es-UY" altLang="es-UY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identidad de la marca genera consecuencias sobre los modos de hacer de la organización. </a:t>
            </a: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marcas Premium logran buenas márgenes , pero la contracara es que todo lo que hacen debe ser Premium, diseño industrial de sus productos, insumos. A</a:t>
            </a: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organización  que gire en torno a una estrategia sólida de marca deberá configurar sus recursos teniendo en cuenta la promesa de la marca.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43657"/>
            <a:ext cx="6698361" cy="267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5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488" y="585216"/>
            <a:ext cx="8668512" cy="230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sz="20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Tener en cuenta el contexto</a:t>
            </a:r>
            <a:endParaRPr lang="es-UY" altLang="es-UY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realidad es dinámica, donde se resignifican códigos y se prueban los valores.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Aparición de un nuevo competidor, surgen nuevas tendencias en el consumo , pueden modificar el escenario de la marca y obligan a rever sus pautas.</a:t>
            </a: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Surgen realidades más complejas que llevan a que la estrategia de marca es un continuo desarrollo</a:t>
            </a:r>
            <a:endParaRPr lang="es-UY" dirty="0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23" y="2893412"/>
            <a:ext cx="350043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78" y="3277108"/>
            <a:ext cx="1524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9" y="4201511"/>
            <a:ext cx="19240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8" y="426720"/>
            <a:ext cx="8546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UY" altLang="es-UY" i="1" dirty="0">
                <a:latin typeface="Arial" panose="020B0604020202020204" pitchFamily="34" charset="0"/>
              </a:rPr>
              <a:t>Diferenciación del resto</a:t>
            </a:r>
            <a:endParaRPr lang="es-UY" altLang="es-UY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</a:rPr>
              <a:t>La identidad es el conjunto de características propias de la marca, aquellas que son distintivas y que se deben comunicar activamente a fin de que la diferencia sea captada por sus públicos</a:t>
            </a:r>
            <a:endParaRPr lang="es-U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7" y="3078420"/>
            <a:ext cx="3004439" cy="26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296" y="540239"/>
            <a:ext cx="11131296" cy="107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sz="20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organización gira en torno a la marca.</a:t>
            </a:r>
            <a:endParaRPr lang="es-UY" altLang="es-UY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marca exige compromiso y relevancia en todos los puntos de contacto, acción que será posible si la organización entiende que el gran valor de la marca está en su relación con los  públicos.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408" y="1978538"/>
            <a:ext cx="8546592" cy="232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imagen de marca 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 conformada por un conjunto importante de asociaciones que ayudan a los públicos a formarse una valoración  de la misma.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identidad de marca 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conjunto de asociaciones, que deben ser activamente comunicados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Estas asociaciones tienen como fundamento una propuesta de valor basada en  atributos, valores  y beneficios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8809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76" y="390144"/>
            <a:ext cx="9656064" cy="409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sz="2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Esencia</a:t>
            </a:r>
            <a:endParaRPr lang="es-UY" altLang="es-UY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Lane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UY" altLang="es-UY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Keller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dice que la esencia de la marca deberá ser una enunciación breve que permita decir lo más importante de la marca . debería ayudar a establecer su frontera  de acción y ser una gran guía para los futuros esfuerzos de comunicación.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experiencia indica que a veces puede resultar más eficiente sintetizar la esencia con los </a:t>
            </a: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tres conceptos 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sabemos son origen de los demás.</a:t>
            </a: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Esencia</a:t>
            </a: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Aquello que constituye la naturaleza de las cosas, lo permanente e invariable de ellas.  Lo más importante y característico</a:t>
            </a:r>
            <a:endParaRPr lang="es-U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6" y="4718876"/>
            <a:ext cx="2898204" cy="18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2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568" y="536448"/>
            <a:ext cx="8790432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Aquello que la caracteriza y sin lo cual dejaría de serla. La simpleza de la definición viene acompañada de desafíos: </a:t>
            </a: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enunciar con sencillez y claridad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característico de  una marca suele ser extremadamente difícil.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" y="3342132"/>
            <a:ext cx="3390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687" y="145161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50" y="28468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72" y="304800"/>
            <a:ext cx="11314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400" b="1" dirty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Renacer Medieval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872" y="963168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El centro de actividad : artesanado,  industria manufacturera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Aparecen los gremios, en un sistema 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corporativo.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_tradnl" altLang="es-UY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UY" sz="2000" b="1" i="1" dirty="0" smtClean="0">
                <a:latin typeface="Candara" panose="020E0502030303020204" pitchFamily="34" charset="0"/>
                <a:cs typeface="Arial" panose="020B0604020202020204" pitchFamily="34" charset="0"/>
              </a:rPr>
              <a:t>Marca </a:t>
            </a:r>
            <a:r>
              <a:rPr lang="es-ES_tradnl" altLang="es-UY" sz="2000" b="1" i="1" dirty="0">
                <a:latin typeface="Candara" panose="020E0502030303020204" pitchFamily="34" charset="0"/>
                <a:cs typeface="Arial" panose="020B0604020202020204" pitchFamily="34" charset="0"/>
              </a:rPr>
              <a:t>corporativa,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era obligatoria, un sello de calidad. 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 Primeras Falsificaciones.</a:t>
            </a:r>
            <a:endParaRPr lang="es-ES_tradnl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UY" sz="2000" dirty="0">
              <a:latin typeface="Candara" panose="020E0502030303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89" y="1723294"/>
            <a:ext cx="24145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36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16" y="646176"/>
            <a:ext cx="1109472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Disney,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parte de su esencia es pertenecer a un mundo mágico y de sano entretenimiento familiar.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BMW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-, la ingeniería alemana es una característica esencial</a:t>
            </a:r>
            <a:endParaRPr lang="es-UY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1757426"/>
            <a:ext cx="31988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96" y="2583879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2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839" y="69748"/>
            <a:ext cx="9509760" cy="589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Preguntas para la Visión: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UY" altLang="es-UY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demandas vino a satisfacer la marca?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la hace diferente?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vivencias propone a su público estratégico?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 es la promesa básica?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características puede reclamar legítimamente</a:t>
            </a: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UY" altLang="es-UY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UY" altLang="es-UY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cs typeface="Arial" panose="020B0604020202020204" pitchFamily="34" charset="0"/>
              </a:rPr>
              <a:t>Todas las marcas tienen una génesis que marcan su futuro, en este acto  la mayoría de las marcas encuentran su razón de ser y los valores que sustentan su accionar.</a:t>
            </a: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cs typeface="Arial" panose="020B0604020202020204" pitchFamily="34" charset="0"/>
              </a:rPr>
              <a:t>“La esencia de la marca, es aquello que constituye la identidad central de la marca, sin lo cual esta dejaría de ser lo que es.” C. Avalos</a:t>
            </a:r>
            <a:r>
              <a:rPr lang="es-UY" altLang="es-UY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16" y="524256"/>
            <a:ext cx="8863584" cy="349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de la Marca</a:t>
            </a:r>
            <a:endParaRPr lang="es-UY" altLang="es-UY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valores de la marca guían las acciones de las organizaciones y, en consecuencia de sus marcas.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valores son la base sobre la cual se parte para concretar la propuesta de valor de una marca. Así  se van construyendo los atributos  , que satisfarán las necesidades y deseos del público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cs typeface="Arial" panose="020B0604020202020204" pitchFamily="34" charset="0"/>
              </a:rPr>
              <a:t>El consumidor que espera?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</a:rPr>
              <a:t>Espera obtener algún tipo de beneficio por el intercambio que realiza. El público lo que  ve son atributos y características que se le ofrecen, y que espera que le den beneficios.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40" y="3635819"/>
            <a:ext cx="3677127" cy="322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448" y="487680"/>
            <a:ext cx="10984992" cy="3594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Atributos y su clasificación</a:t>
            </a:r>
            <a:endParaRPr lang="es-UY" altLang="es-UY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Podemos hacer una clasificación en dos ámbitos :  condición y nivel de importancia: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Condición: : Los atributos son tangibles o intangibles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de importancia</a:t>
            </a:r>
            <a:r>
              <a:rPr lang="es-UY" altLang="es-U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básicos, distintivos y preferenciales.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UY" altLang="es-UY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b="1" i="1" dirty="0">
                <a:latin typeface="Arial" panose="020B0604020202020204" pitchFamily="34" charset="0"/>
                <a:cs typeface="Arial" panose="020B0604020202020204" pitchFamily="34" charset="0"/>
              </a:rPr>
              <a:t>Atributos básicos</a:t>
            </a:r>
            <a:endParaRPr lang="es-UY" alt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Y" alt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cs typeface="Arial" panose="020B0604020202020204" pitchFamily="34" charset="0"/>
              </a:rPr>
              <a:t>Son los necesarios a cualquier organización o institución para desarrollarse en el sector. En el sector de alimentos, el cuidado en la elaboración, pureza e higiene es fundamental</a:t>
            </a:r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15" y="4224401"/>
            <a:ext cx="2959083" cy="19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984" y="619163"/>
            <a:ext cx="10960608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sz="2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Atributos diferenciales o distintivo</a:t>
            </a:r>
            <a:endParaRPr lang="es-UY" altLang="es-UY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aquellos que otros no tienen, sin alcanzar para lograr la preferencia. Tiene que despertar el interés.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Atributo preferencial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aquel que es diferente y además vuelca la preferencia para un segmento del público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3" y="333470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59" y="3334703"/>
            <a:ext cx="49688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72" y="570413"/>
            <a:ext cx="11362944" cy="184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Beneficio emocional</a:t>
            </a:r>
            <a:endParaRPr lang="es-UY" altLang="es-UY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 a necesidades o deseos  inconscientes, como seguridad, placer, confianza , pasión.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UY" altLang="es-U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Beneficio expresivo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 al deseo de expresar los propios valores y creencias a los demás, a través de la marca. </a:t>
            </a:r>
            <a:r>
              <a:rPr lang="es-UY" altLang="es-UY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</a:t>
            </a:r>
            <a:r>
              <a:rPr lang="es-UY" altLang="es-U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marca de ropa , sus símbolos ayudan a construir una historia sobre la </a:t>
            </a:r>
            <a:r>
              <a:rPr lang="es-UY" altLang="es-UY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persona.</a:t>
            </a:r>
            <a:endParaRPr lang="es-UY" altLang="es-UY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0" y="2828417"/>
            <a:ext cx="2853119" cy="263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36" y="3681286"/>
            <a:ext cx="34083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2857" y="319315"/>
            <a:ext cx="11684000" cy="679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El rostro de la marca  </a:t>
            </a:r>
            <a:endParaRPr lang="es-ES" sz="2000" dirty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S</a:t>
            </a:r>
            <a:r>
              <a:rPr lang="es-UY" dirty="0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ignos </a:t>
            </a:r>
            <a:r>
              <a:rPr lang="es-UY" dirty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y símbolos de </a:t>
            </a:r>
            <a:r>
              <a:rPr lang="es-UY" dirty="0" err="1" smtClean="0">
                <a:solidFill>
                  <a:srgbClr val="FFFF00"/>
                </a:solidFill>
                <a:latin typeface="Arial" pitchFamily="34" charset="0"/>
                <a:ea typeface="Calibri"/>
                <a:cs typeface="Arial" pitchFamily="34" charset="0"/>
              </a:rPr>
              <a:t>identida</a:t>
            </a:r>
            <a:endParaRPr lang="es-UY" dirty="0" smtClean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b="1" dirty="0" smtClean="0">
                <a:latin typeface="Tahoma"/>
                <a:ea typeface="Calibri"/>
                <a:cs typeface="Times New Roman"/>
              </a:rPr>
              <a:t>Visualizar  un  </a:t>
            </a:r>
            <a:r>
              <a:rPr lang="es-UY" b="1" dirty="0">
                <a:latin typeface="Tahoma"/>
                <a:ea typeface="Calibri"/>
                <a:cs typeface="Times New Roman"/>
              </a:rPr>
              <a:t>imaginario de  </a:t>
            </a:r>
            <a:r>
              <a:rPr lang="es-UY" b="1" dirty="0" smtClean="0">
                <a:latin typeface="Tahoma"/>
                <a:ea typeface="Calibri"/>
                <a:cs typeface="Times New Roman"/>
              </a:rPr>
              <a:t>marca</a:t>
            </a:r>
            <a:endParaRPr lang="es-ES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Se trata de 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lograr  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una suma de valores 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totales 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en una representación tangible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. La primera y fundamental que habíamos visto era el Nombre , su identidad verbal y la otra es su imagen visual, que identifica , reconoce y la diferencia visualmente.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b="1" dirty="0"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b="1" dirty="0" smtClean="0">
                <a:latin typeface="Tahoma"/>
                <a:ea typeface="Calibri"/>
                <a:cs typeface="Times New Roman"/>
              </a:rPr>
              <a:t>Reconocer  y hacer visibles los valores de marca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b="1" dirty="0"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 Convendría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definir previamente los valores y en qué grado los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pose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, así como los que carece y necesitaría incorporar ,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o destacar.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Después 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fijar objetivos y el entorno de la competencia en el que se desarrollará la marca.</a:t>
            </a: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Fijar una estrategia de negocio previo a cualquier consideración  sobre la marca.  Saber a dónde van las marcas. La suma de  objetivos, metas y visión. Las marcas fuertes son las que saben a dónde van.</a:t>
            </a: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dirty="0"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ES" dirty="0" smtClean="0"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1400" dirty="0">
              <a:solidFill>
                <a:srgbClr val="FFFF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1400" dirty="0" smtClean="0">
              <a:solidFill>
                <a:srgbClr val="FFFF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ES" sz="1400" dirty="0">
              <a:solidFill>
                <a:srgbClr val="FFFF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0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799" y="348344"/>
            <a:ext cx="11713029" cy="257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b="1" dirty="0" smtClean="0">
                <a:latin typeface="Tahoma"/>
                <a:ea typeface="Calibri"/>
                <a:cs typeface="Times New Roman"/>
              </a:rPr>
              <a:t>Estrategia del negocio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dirty="0"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 err="1" smtClean="0">
                <a:latin typeface="Tahoma"/>
                <a:ea typeface="Calibri"/>
                <a:cs typeface="Times New Roman"/>
              </a:rPr>
              <a:t>Decifrar</a:t>
            </a:r>
            <a:r>
              <a:rPr lang="es-UY" dirty="0" smtClean="0">
                <a:latin typeface="Tahoma"/>
                <a:ea typeface="Calibri"/>
                <a:cs typeface="Times New Roman"/>
              </a:rPr>
              <a:t> </a:t>
            </a:r>
            <a:r>
              <a:rPr lang="es-UY" dirty="0">
                <a:latin typeface="Tahoma"/>
                <a:ea typeface="Calibri"/>
                <a:cs typeface="Times New Roman"/>
              </a:rPr>
              <a:t>valores de una empresa, producto o servicio, es el paso previo  </a:t>
            </a:r>
            <a:r>
              <a:rPr lang="es-UY" dirty="0" smtClean="0">
                <a:latin typeface="Tahoma"/>
                <a:ea typeface="Calibri"/>
                <a:cs typeface="Times New Roman"/>
              </a:rPr>
              <a:t>para </a:t>
            </a:r>
            <a:r>
              <a:rPr lang="es-UY" dirty="0">
                <a:latin typeface="Tahoma"/>
                <a:ea typeface="Calibri"/>
                <a:cs typeface="Times New Roman"/>
              </a:rPr>
              <a:t>cualquier acción relacionada con la marca. Se hace consultando desde  </a:t>
            </a:r>
            <a:r>
              <a:rPr lang="es-UY" dirty="0" err="1">
                <a:latin typeface="Tahoma"/>
                <a:ea typeface="Calibri"/>
                <a:cs typeface="Times New Roman"/>
              </a:rPr>
              <a:t>desde</a:t>
            </a:r>
            <a:r>
              <a:rPr lang="es-UY" dirty="0">
                <a:latin typeface="Tahoma"/>
                <a:ea typeface="Calibri"/>
                <a:cs typeface="Times New Roman"/>
              </a:rPr>
              <a:t> dentro ( autoimagen), como desde fuera ( investigaciones) </a:t>
            </a:r>
            <a:r>
              <a:rPr lang="es-UY" dirty="0" smtClean="0">
                <a:latin typeface="Tahoma"/>
                <a:ea typeface="Calibri"/>
                <a:cs typeface="Times New Roman"/>
              </a:rPr>
              <a:t>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dirty="0"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dirty="0" smtClean="0"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E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799" y="2148114"/>
            <a:ext cx="11480801" cy="2991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>
                <a:latin typeface="Tahoma"/>
                <a:ea typeface="Calibri"/>
                <a:cs typeface="Times New Roman"/>
              </a:rPr>
              <a:t>La marca también tiene la posibilidad de extender su actividad a otras actividades </a:t>
            </a:r>
            <a:r>
              <a:rPr lang="es-UY" dirty="0" smtClean="0">
                <a:latin typeface="Tahoma"/>
                <a:ea typeface="Calibri"/>
                <a:cs typeface="Times New Roman"/>
              </a:rPr>
              <a:t>, </a:t>
            </a:r>
            <a:r>
              <a:rPr lang="es-UY" dirty="0">
                <a:latin typeface="Tahoma"/>
                <a:ea typeface="Calibri"/>
                <a:cs typeface="Times New Roman"/>
              </a:rPr>
              <a:t>transfiriendo sus valores a otros  intereses o a otros productos </a:t>
            </a:r>
            <a:r>
              <a:rPr lang="es-UY" dirty="0" smtClean="0">
                <a:latin typeface="Tahoma"/>
                <a:ea typeface="Calibri"/>
                <a:cs typeface="Times New Roman"/>
              </a:rPr>
              <a:t>distintos</a:t>
            </a:r>
            <a:r>
              <a:rPr lang="es-UY" dirty="0">
                <a:latin typeface="Tahoma"/>
                <a:ea typeface="Calibri"/>
                <a:cs typeface="Times New Roman"/>
              </a:rPr>
              <a:t>, a su </a:t>
            </a:r>
            <a:r>
              <a:rPr lang="es-UY" dirty="0" err="1">
                <a:latin typeface="Tahoma"/>
                <a:ea typeface="Calibri"/>
                <a:cs typeface="Times New Roman"/>
              </a:rPr>
              <a:t>core</a:t>
            </a:r>
            <a:r>
              <a:rPr lang="es-UY" dirty="0">
                <a:latin typeface="Tahoma"/>
                <a:ea typeface="Calibri"/>
                <a:cs typeface="Times New Roman"/>
              </a:rPr>
              <a:t> </a:t>
            </a:r>
            <a:r>
              <a:rPr lang="es-UY" dirty="0" err="1">
                <a:latin typeface="Tahoma"/>
                <a:ea typeface="Calibri"/>
                <a:cs typeface="Times New Roman"/>
              </a:rPr>
              <a:t>business</a:t>
            </a:r>
            <a:r>
              <a:rPr lang="es-UY" dirty="0">
                <a:latin typeface="Tahoma"/>
                <a:ea typeface="Calibri"/>
                <a:cs typeface="Times New Roman"/>
              </a:rPr>
              <a:t> </a:t>
            </a:r>
            <a:r>
              <a:rPr lang="es-UY" dirty="0" smtClean="0">
                <a:latin typeface="Tahoma"/>
                <a:ea typeface="Calibri"/>
                <a:cs typeface="Times New Roman"/>
              </a:rPr>
              <a:t>. También beneficios que puede aportar a la sociedad.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UY" sz="1400" dirty="0">
              <a:effectLst/>
              <a:latin typeface="Tahoma"/>
              <a:ea typeface="Calibri"/>
              <a:cs typeface="Times New Roman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El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nacimiento de una marca, viene determinado por el proyecto empresarial o institucional si es un marca corporativa o por el beneficio concreto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que ofrece  un producto de nueva creación. </a:t>
            </a: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Lo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mismo que cuando un producto o servicio se ofrece al mercado debe tener clara su oferta , a qué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público se   </a:t>
            </a:r>
            <a:r>
              <a:rPr lang="es-UY" dirty="0">
                <a:latin typeface="Arial" pitchFamily="34" charset="0"/>
                <a:ea typeface="Calibri"/>
                <a:cs typeface="Arial" pitchFamily="34" charset="0"/>
              </a:rPr>
              <a:t>dirige y cuál es su  </a:t>
            </a:r>
            <a:r>
              <a:rPr lang="es-UY" dirty="0" smtClean="0">
                <a:latin typeface="Arial" pitchFamily="34" charset="0"/>
                <a:ea typeface="Calibri"/>
                <a:cs typeface="Arial" pitchFamily="34" charset="0"/>
              </a:rPr>
              <a:t>competencia.</a:t>
            </a: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E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01068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982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lejandro\Mis documentos\Universidad\campaña españa\AndaluciaFlamenco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2" y="534924"/>
            <a:ext cx="6252020" cy="603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488" y="381881"/>
            <a:ext cx="11484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b="1" dirty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EVOLUCIÓN DE LA MARCA: Indu</a:t>
            </a:r>
            <a:r>
              <a:rPr lang="es-ES_tradnl" altLang="es-UY" sz="2000" b="1" dirty="0">
                <a:solidFill>
                  <a:srgbClr val="FFFF00"/>
                </a:solidFill>
                <a:latin typeface="Candara" panose="020E0502030303020204" pitchFamily="34" charset="0"/>
              </a:rPr>
              <a:t>strialismo</a:t>
            </a:r>
          </a:p>
          <a:p>
            <a:pPr>
              <a:spcBef>
                <a:spcPct val="0"/>
              </a:spcBef>
            </a:pPr>
            <a:endParaRPr lang="es-ES_tradnl" altLang="es-UY" sz="2000" b="1" dirty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El desarrollo lo </a:t>
            </a:r>
            <a:r>
              <a:rPr lang="es-ES_tradnl" altLang="es-UY" sz="2000" dirty="0" err="1">
                <a:latin typeface="Candara" panose="020E0502030303020204" pitchFamily="34" charset="0"/>
                <a:cs typeface="Arial" panose="020B0604020202020204" pitchFamily="34" charset="0"/>
              </a:rPr>
              <a:t>dió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 el industrialismo.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Producción masiva , distribución, con aumento de medios de transporte. Desarrollo de medios de comunicación. 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 Productos que se vendían en cantidad  y de forma indiferenciada.</a:t>
            </a: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Instalación del concepto de marca registrada.  Cuidado por las   </a:t>
            </a:r>
            <a:r>
              <a:rPr lang="es-ES_tradnl" altLang="es-UY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imitaciones.</a:t>
            </a:r>
            <a:endParaRPr lang="es-ES" altLang="es-UY" sz="20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3" y="3258503"/>
            <a:ext cx="51339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91" y="2497265"/>
            <a:ext cx="2381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863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lejandro\Mis documentos\Universidad\campaña españa\Guernika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5210175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4" y="427164"/>
            <a:ext cx="5072634" cy="63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lejandro\Mis documentos\Universidad\campaña españa\Quijote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93700"/>
            <a:ext cx="4677346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campaña españa\TenerifePlaya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44" y="296799"/>
            <a:ext cx="4982019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92" y="304801"/>
            <a:ext cx="11777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000" dirty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“ Es todo signo susceptible de representación gráfica que sirve para distinguir productos o servicios de una empresa de las demás”  ( </a:t>
            </a:r>
            <a:r>
              <a:rPr lang="es-ES_tradnl" altLang="es-UY" sz="2000" dirty="0" err="1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J.Costa</a:t>
            </a:r>
            <a:r>
              <a:rPr lang="es-ES_tradnl" altLang="es-UY" sz="2000" dirty="0" smtClean="0">
                <a:solidFill>
                  <a:srgbClr val="FFFF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solidFill>
                <a:srgbClr val="FFFF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dirty="0" smtClean="0">
              <a:solidFill>
                <a:srgbClr val="FFFF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_tradnl" altLang="es-UY" sz="2000" b="1" dirty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La Marca es 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un </a:t>
            </a:r>
            <a:r>
              <a:rPr lang="es-ES_tradnl" altLang="es-UY" sz="2000" b="1" u="sng" dirty="0">
                <a:latin typeface="Candara" panose="020E0502030303020204" pitchFamily="34" charset="0"/>
                <a:cs typeface="Arial" panose="020B0604020202020204" pitchFamily="34" charset="0"/>
              </a:rPr>
              <a:t>signo verbal</a:t>
            </a:r>
            <a:r>
              <a:rPr lang="es-ES_tradnl" altLang="es-UY" sz="2000" u="sng" dirty="0"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acompañado de un </a:t>
            </a:r>
            <a:r>
              <a:rPr lang="es-ES_tradnl" altLang="es-UY" sz="2000" b="1" u="sng" dirty="0">
                <a:latin typeface="Candara" panose="020E0502030303020204" pitchFamily="34" charset="0"/>
                <a:cs typeface="Arial" panose="020B0604020202020204" pitchFamily="34" charset="0"/>
              </a:rPr>
              <a:t>signo visual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.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Designa la empresa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.-</a:t>
            </a:r>
          </a:p>
          <a:p>
            <a:pPr>
              <a:spcBef>
                <a:spcPct val="0"/>
              </a:spcBef>
            </a:pPr>
            <a:endParaRPr lang="es-ES_tradnl" altLang="es-UY" sz="2000" b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Como </a:t>
            </a:r>
            <a:r>
              <a:rPr lang="es-ES_tradnl" altLang="es-UY" sz="2000" u="sng" dirty="0">
                <a:latin typeface="Candara" panose="020E0502030303020204" pitchFamily="34" charset="0"/>
                <a:cs typeface="Arial" panose="020B0604020202020204" pitchFamily="34" charset="0"/>
              </a:rPr>
              <a:t>signo visual</a:t>
            </a:r>
            <a:r>
              <a:rPr lang="es-ES_tradnl" altLang="es-UY" sz="2000" b="1" dirty="0"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fija en la memoria , está más presente. Un logotipo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Candara" panose="020E0502030303020204" pitchFamily="34" charset="0"/>
                <a:cs typeface="Arial" panose="020B0604020202020204" pitchFamily="34" charset="0"/>
              </a:rPr>
              <a:t>Utilizamos palabras, figuras, símbolos. </a:t>
            </a:r>
            <a:r>
              <a:rPr lang="es-ES_tradnl" altLang="es-UY" sz="2000" i="1" dirty="0">
                <a:latin typeface="Candara" panose="020E0502030303020204" pitchFamily="34" charset="0"/>
                <a:cs typeface="Arial" panose="020B0604020202020204" pitchFamily="34" charset="0"/>
              </a:rPr>
              <a:t>Son ideas y valores que hay que construir.</a:t>
            </a:r>
          </a:p>
          <a:p>
            <a:pPr>
              <a:spcBef>
                <a:spcPct val="0"/>
              </a:spcBef>
            </a:pPr>
            <a:endParaRPr lang="es-ES_tradnl" altLang="es-UY" sz="2000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i="1" dirty="0">
                <a:latin typeface="Candara" panose="020E0502030303020204" pitchFamily="34" charset="0"/>
                <a:cs typeface="Arial" panose="020B0604020202020204" pitchFamily="34" charset="0"/>
              </a:rPr>
              <a:t>Para recordarlas tienen que ser </a:t>
            </a:r>
            <a:r>
              <a:rPr lang="es-ES_tradnl" altLang="es-UY" sz="2000" i="1" dirty="0" smtClean="0">
                <a:latin typeface="Candara" panose="020E0502030303020204" pitchFamily="34" charset="0"/>
                <a:cs typeface="Arial" panose="020B0604020202020204" pitchFamily="34" charset="0"/>
              </a:rPr>
              <a:t>vistas.</a:t>
            </a:r>
            <a:endParaRPr lang="es-ES_tradnl" altLang="es-UY" sz="2000" dirty="0">
              <a:solidFill>
                <a:srgbClr val="FFFF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 descr="http://www.monteroregalos.com/114-161-thickbox/el-mundo-en-tus-manos---edicion-limitadaaangl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28" y="3180017"/>
            <a:ext cx="28575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708" y="5054727"/>
            <a:ext cx="1019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873" y="5146286"/>
            <a:ext cx="7667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000" dirty="0">
                <a:latin typeface="Candara" panose="020E0502030303020204" pitchFamily="34" charset="0"/>
              </a:rPr>
              <a:t>MASTERCARD ( El Mundo en tus Manos</a:t>
            </a:r>
            <a:r>
              <a:rPr lang="es-ES_tradnl" sz="2000" dirty="0" smtClean="0">
                <a:latin typeface="Candara" panose="020E0502030303020204" pitchFamily="34" charset="0"/>
              </a:rPr>
              <a:t>)</a:t>
            </a:r>
            <a:endParaRPr lang="es-E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9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76" y="195072"/>
            <a:ext cx="7417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altLang="es-UY" sz="2400" dirty="0" smtClean="0">
                <a:latin typeface="Candara" panose="020E0502030303020204" pitchFamily="34" charset="0"/>
              </a:rPr>
              <a:t>                                   </a:t>
            </a:r>
            <a:r>
              <a:rPr lang="es-UY" altLang="es-UY" sz="2400" b="1" dirty="0" smtClean="0">
                <a:latin typeface="Candara" panose="020E0502030303020204" pitchFamily="34" charset="0"/>
              </a:rPr>
              <a:t>Sistema </a:t>
            </a:r>
            <a:r>
              <a:rPr lang="es-UY" altLang="es-UY" sz="2400" b="1" dirty="0">
                <a:latin typeface="Candara" panose="020E0502030303020204" pitchFamily="34" charset="0"/>
              </a:rPr>
              <a:t>semiótico de la Marca</a:t>
            </a:r>
          </a:p>
        </p:txBody>
      </p:sp>
      <p:sp>
        <p:nvSpPr>
          <p:cNvPr id="3" name="1 Elipse"/>
          <p:cNvSpPr/>
          <p:nvPr/>
        </p:nvSpPr>
        <p:spPr>
          <a:xfrm>
            <a:off x="1143000" y="1022604"/>
            <a:ext cx="1978152" cy="133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2000" dirty="0">
                <a:solidFill>
                  <a:srgbClr val="FFFF00"/>
                </a:solidFill>
              </a:rPr>
              <a:t>ACCION DE </a:t>
            </a:r>
            <a:r>
              <a:rPr lang="es-ES_tradnl" sz="2000" dirty="0" smtClean="0">
                <a:solidFill>
                  <a:srgbClr val="FFFF00"/>
                </a:solidFill>
              </a:rPr>
              <a:t>MARCAR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5" name="8 Flecha abajo"/>
          <p:cNvSpPr/>
          <p:nvPr/>
        </p:nvSpPr>
        <p:spPr>
          <a:xfrm>
            <a:off x="1889982" y="2353056"/>
            <a:ext cx="484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" name="2 Rectángulo"/>
          <p:cNvSpPr/>
          <p:nvPr/>
        </p:nvSpPr>
        <p:spPr>
          <a:xfrm>
            <a:off x="1417700" y="2924556"/>
            <a:ext cx="142875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8" name="2 Rectángulo"/>
          <p:cNvSpPr/>
          <p:nvPr/>
        </p:nvSpPr>
        <p:spPr>
          <a:xfrm>
            <a:off x="1416175" y="2960275"/>
            <a:ext cx="142875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FFFF00"/>
                </a:solidFill>
              </a:rPr>
              <a:t>MARCA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9 Flecha derecha"/>
          <p:cNvSpPr/>
          <p:nvPr/>
        </p:nvSpPr>
        <p:spPr>
          <a:xfrm>
            <a:off x="2764153" y="3218243"/>
            <a:ext cx="5715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0" name="3 Rectángulo"/>
          <p:cNvSpPr/>
          <p:nvPr/>
        </p:nvSpPr>
        <p:spPr>
          <a:xfrm>
            <a:off x="3997070" y="2960275"/>
            <a:ext cx="135731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FFFF00"/>
                </a:solidFill>
              </a:rPr>
              <a:t>SIGNO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7406069" y="1451318"/>
            <a:ext cx="2143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dirty="0" err="1">
                <a:solidFill>
                  <a:srgbClr val="FFFF00"/>
                </a:solidFill>
              </a:rPr>
              <a:t>Lingûistico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2" name="10 Flecha derecha"/>
          <p:cNvSpPr/>
          <p:nvPr/>
        </p:nvSpPr>
        <p:spPr>
          <a:xfrm>
            <a:off x="6710934" y="1687830"/>
            <a:ext cx="571500" cy="34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11 Flecha derecha"/>
          <p:cNvSpPr/>
          <p:nvPr/>
        </p:nvSpPr>
        <p:spPr>
          <a:xfrm>
            <a:off x="6710934" y="2353056"/>
            <a:ext cx="5715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4" name="5 Rectángulo"/>
          <p:cNvSpPr/>
          <p:nvPr/>
        </p:nvSpPr>
        <p:spPr>
          <a:xfrm>
            <a:off x="7406068" y="2295716"/>
            <a:ext cx="2143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FFFF00"/>
                </a:solidFill>
              </a:rPr>
              <a:t>Escritural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5" name="12 Flecha derecha"/>
          <p:cNvSpPr/>
          <p:nvPr/>
        </p:nvSpPr>
        <p:spPr>
          <a:xfrm>
            <a:off x="6710934" y="3307541"/>
            <a:ext cx="477838" cy="377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6" name="6 Rectángulo"/>
          <p:cNvSpPr/>
          <p:nvPr/>
        </p:nvSpPr>
        <p:spPr>
          <a:xfrm>
            <a:off x="7406068" y="3138868"/>
            <a:ext cx="2214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FFFF00"/>
                </a:solidFill>
              </a:rPr>
              <a:t>Icónico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7" name="13 Flecha derecha"/>
          <p:cNvSpPr/>
          <p:nvPr/>
        </p:nvSpPr>
        <p:spPr>
          <a:xfrm>
            <a:off x="6688709" y="4031837"/>
            <a:ext cx="500063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" name="7 Rectángulo"/>
          <p:cNvSpPr/>
          <p:nvPr/>
        </p:nvSpPr>
        <p:spPr>
          <a:xfrm>
            <a:off x="7406068" y="3983266"/>
            <a:ext cx="214312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FFFF00"/>
                </a:solidFill>
              </a:rPr>
              <a:t>Cromático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057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2491</TotalTime>
  <Words>4124</Words>
  <Application>Microsoft Office PowerPoint</Application>
  <PresentationFormat>Panorámica</PresentationFormat>
  <Paragraphs>469</Paragraphs>
  <Slides>73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4" baseType="lpstr">
      <vt:lpstr>Arial</vt:lpstr>
      <vt:lpstr>Calibri</vt:lpstr>
      <vt:lpstr>Calisto MT</vt:lpstr>
      <vt:lpstr>Candara</vt:lpstr>
      <vt:lpstr>Corbel</vt:lpstr>
      <vt:lpstr>Lucida Sans</vt:lpstr>
      <vt:lpstr>Tahoma</vt:lpstr>
      <vt:lpstr>Times New Roman</vt:lpstr>
      <vt:lpstr>Wingdings</vt:lpstr>
      <vt:lpstr>Depth</vt:lpstr>
      <vt:lpstr>Presentación</vt:lpstr>
      <vt:lpstr>Símbolo  y  Significado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Símbolo  y  Significado</dc:title>
  <dc:creator>Administrator</dc:creator>
  <cp:lastModifiedBy>Usuario</cp:lastModifiedBy>
  <cp:revision>165</cp:revision>
  <dcterms:created xsi:type="dcterms:W3CDTF">2015-05-12T18:33:29Z</dcterms:created>
  <dcterms:modified xsi:type="dcterms:W3CDTF">2022-11-24T23:17:40Z</dcterms:modified>
</cp:coreProperties>
</file>