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97" r:id="rId2"/>
    <p:sldId id="298" r:id="rId3"/>
    <p:sldId id="26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8" r:id="rId24"/>
    <p:sldId id="289" r:id="rId25"/>
    <p:sldId id="290" r:id="rId26"/>
    <p:sldId id="291" r:id="rId27"/>
    <p:sldId id="292" r:id="rId28"/>
    <p:sldId id="295" r:id="rId29"/>
    <p:sldId id="296" r:id="rId30"/>
    <p:sldId id="293" r:id="rId31"/>
    <p:sldId id="294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720" autoAdjust="0"/>
  </p:normalViewPr>
  <p:slideViewPr>
    <p:cSldViewPr snapToGrid="0">
      <p:cViewPr varScale="1">
        <p:scale>
          <a:sx n="80" d="100"/>
          <a:sy n="80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7D91-0D22-4050-8B4F-207B69ECFB05}" type="datetimeFigureOut">
              <a:rPr lang="es-UY" smtClean="0"/>
              <a:t>24/07/2016</a:t>
            </a:fld>
            <a:endParaRPr lang="es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364C9-69A5-452A-B0B2-62DB32B7E12F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361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64C9-69A5-452A-B0B2-62DB32B7E12F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39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3599934"/>
            <a:ext cx="814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latin typeface="Candara" panose="020E0502030303020204" pitchFamily="34" charset="0"/>
              </a:rPr>
              <a:t>LA AGENCIA DE </a:t>
            </a:r>
            <a:r>
              <a:rPr lang="es-UY" sz="3600" dirty="0" smtClean="0">
                <a:latin typeface="Candara" panose="020E0502030303020204" pitchFamily="34" charset="0"/>
              </a:rPr>
              <a:t>PUBLICIDAD</a:t>
            </a:r>
          </a:p>
          <a:p>
            <a:r>
              <a:rPr lang="es-UY" sz="2800" dirty="0">
                <a:latin typeface="Candara" panose="020E0502030303020204" pitchFamily="34" charset="0"/>
              </a:rPr>
              <a:t>Una empresa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57230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8" y="559183"/>
            <a:ext cx="1172870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Atención de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Cuentas</a:t>
            </a:r>
            <a:endParaRPr lang="es-ES_tradnl" alt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b="1" dirty="0">
              <a:latin typeface="Lucida Sans" panose="020B0602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altLang="es-UY" sz="2000" dirty="0">
                <a:latin typeface="Lucida Sans" panose="020B0602030504020204" pitchFamily="34" charset="0"/>
              </a:rPr>
              <a:t>Director de Cuentas y ejecutivos de Cuentas.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   Ejecución </a:t>
            </a:r>
            <a:r>
              <a:rPr lang="es-ES_tradnl" altLang="es-UY" sz="2000" dirty="0">
                <a:latin typeface="Lucida Sans" panose="020B0602030504020204" pitchFamily="34" charset="0"/>
              </a:rPr>
              <a:t>y contacto cotidiano.- </a:t>
            </a:r>
            <a:r>
              <a:rPr lang="es-ES_tradnl" altLang="es-UY" sz="2000" dirty="0" err="1">
                <a:latin typeface="Lucida Sans" panose="020B0602030504020204" pitchFamily="34" charset="0"/>
              </a:rPr>
              <a:t>Activity</a:t>
            </a: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Report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   Definir y acordar conceptos del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brief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 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Contrabrief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   Establecer </a:t>
            </a:r>
            <a:r>
              <a:rPr lang="es-ES_tradnl" altLang="es-UY" sz="2000" dirty="0">
                <a:latin typeface="Lucida Sans" panose="020B0602030504020204" pitchFamily="34" charset="0"/>
              </a:rPr>
              <a:t>la política comunicacional de los  clientes, de acuerdo con la estrategia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de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  marketing.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  Mantener las relaciones  profesionales con los  anunciantes/clientes para solucionar 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  necesidades de comunicación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  </a:t>
            </a:r>
            <a:endParaRPr lang="es-ES_tradnl" altLang="es-UY" sz="2000" dirty="0">
              <a:latin typeface="Lucida Sans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93" y="32251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1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024" y="2004956"/>
            <a:ext cx="11350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Dirigir la estrategia de comunicación con las otras áreas de la  agencia.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Instrumentar </a:t>
            </a:r>
            <a:r>
              <a:rPr lang="es-ES_tradnl" altLang="es-UY" sz="2000" dirty="0">
                <a:latin typeface="Lucida Sans" panose="020B0602030504020204" pitchFamily="34" charset="0"/>
              </a:rPr>
              <a:t>planes de crecimiento y consolidación de cuentas.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Estimular </a:t>
            </a:r>
            <a:r>
              <a:rPr lang="es-ES_tradnl" altLang="es-UY" sz="2000" dirty="0">
                <a:latin typeface="Lucida Sans" panose="020B0602030504020204" pitchFamily="34" charset="0"/>
              </a:rPr>
              <a:t>el respeto por las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ideas.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Actualizar sistemáticamente la información de los clientes,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la competencia </a:t>
            </a:r>
            <a:r>
              <a:rPr lang="es-ES_tradnl" altLang="es-UY" sz="2000" dirty="0">
                <a:latin typeface="Lucida Sans" panose="020B0602030504020204" pitchFamily="34" charset="0"/>
              </a:rPr>
              <a:t>y el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mercado.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Conocer </a:t>
            </a:r>
            <a:r>
              <a:rPr lang="es-ES_tradnl" altLang="es-UY" sz="2000" dirty="0">
                <a:latin typeface="Lucida Sans" panose="020B0602030504020204" pitchFamily="34" charset="0"/>
              </a:rPr>
              <a:t>a fondo el negocio de los clientes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/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625" y="854702"/>
            <a:ext cx="626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de Atención de  Cuentas</a:t>
            </a:r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525236"/>
            <a:ext cx="11935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Definir el atendimiento de cada cuenta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Defender </a:t>
            </a:r>
            <a:r>
              <a:rPr lang="es-ES_tradnl" altLang="es-UY" sz="2000" dirty="0">
                <a:latin typeface="Lucida Sans" panose="020B0602030504020204" pitchFamily="34" charset="0"/>
              </a:rPr>
              <a:t>el negocio del cliente sin sacrificar nuestra justa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rentabilidad</a:t>
            </a:r>
            <a:r>
              <a:rPr lang="es-ES_tradnl" altLang="es-UY" dirty="0" smtClean="0">
                <a:latin typeface="Lucida Sans" panose="020B0602030504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_tradnl" dirty="0"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altLang="es-UY" dirty="0">
                <a:latin typeface="Lucida Sans" panose="020B0602030504020204" pitchFamily="34" charset="0"/>
              </a:rPr>
              <a:t> </a:t>
            </a:r>
            <a:r>
              <a:rPr lang="es-ES_tradnl" altLang="es-UY" dirty="0" smtClean="0"/>
              <a:t> </a:t>
            </a:r>
            <a:r>
              <a:rPr lang="es-ES_tradnl" altLang="es-UY" sz="2000" dirty="0">
                <a:latin typeface="Lucida Sans" panose="020B0602030504020204" pitchFamily="34" charset="0"/>
              </a:rPr>
              <a:t>Determinar plazos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y  </a:t>
            </a:r>
            <a:r>
              <a:rPr lang="es-ES_tradnl" altLang="es-UY" sz="2000" dirty="0">
                <a:latin typeface="Lucida Sans" panose="020B0602030504020204" pitchFamily="34" charset="0"/>
              </a:rPr>
              <a:t>prioridades 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cumplir.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Acordar con el cliente pautas de atendimiento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</a:t>
            </a:r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Anticiparse </a:t>
            </a:r>
            <a:r>
              <a:rPr lang="es-ES_tradnl" altLang="es-UY" sz="2000" dirty="0">
                <a:latin typeface="Lucida Sans" panose="020B0602030504020204" pitchFamily="34" charset="0"/>
              </a:rPr>
              <a:t>a las necesidades del cliente.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5186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1" y="610862"/>
            <a:ext cx="7843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Atención de 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Cuentas</a:t>
            </a:r>
          </a:p>
          <a:p>
            <a:r>
              <a:rPr lang="es-ES_tradnl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Relación con el  Dpto. Creativo</a:t>
            </a:r>
            <a:endParaRPr lang="es-UY" sz="20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57" y="1751654"/>
            <a:ext cx="11679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Lucida Sans" panose="020B0602030504020204" pitchFamily="34" charset="0"/>
              </a:rPr>
              <a:t>Definir la estrategia de comunicación de común acuerdo.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Ejecución de proyectos solicitados por los clientes, o propuestos por la Agencia.-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Evaluación periódica de la evolución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de </a:t>
            </a:r>
            <a:r>
              <a:rPr lang="es-ES_tradnl" altLang="es-UY" sz="2000" dirty="0">
                <a:latin typeface="Lucida Sans" panose="020B0602030504020204" pitchFamily="34" charset="0"/>
              </a:rPr>
              <a:t>cada cliente.-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1" y="2865120"/>
            <a:ext cx="2962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8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8" y="976622"/>
            <a:ext cx="1104595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Atención de 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Cuentas</a:t>
            </a:r>
          </a:p>
          <a:p>
            <a:r>
              <a:rPr lang="es-ES_tradnl" altLang="es-UY" sz="2400" dirty="0">
                <a:solidFill>
                  <a:srgbClr val="FF0000"/>
                </a:solidFill>
              </a:rPr>
              <a:t>Relación con el Dpto. de </a:t>
            </a:r>
            <a:r>
              <a:rPr lang="es-ES_tradnl" altLang="es-UY" sz="2400" dirty="0" smtClean="0">
                <a:solidFill>
                  <a:srgbClr val="FF0000"/>
                </a:solidFill>
              </a:rPr>
              <a:t>Medios</a:t>
            </a:r>
          </a:p>
          <a:p>
            <a:endParaRPr lang="es-ES_tradnl" altLang="es-UY" sz="24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Definición </a:t>
            </a:r>
            <a:r>
              <a:rPr lang="es-ES_tradnl" altLang="es-UY" sz="2000" dirty="0">
                <a:latin typeface="Lucida Sans" panose="020B0602030504020204" pitchFamily="34" charset="0"/>
              </a:rPr>
              <a:t>de la estrategia de comunicación junto al Dpto. Creativo.</a:t>
            </a: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  Análisis </a:t>
            </a:r>
            <a:r>
              <a:rPr lang="es-ES_tradnl" altLang="es-UY" sz="2000" dirty="0">
                <a:latin typeface="Lucida Sans" panose="020B0602030504020204" pitchFamily="34" charset="0"/>
              </a:rPr>
              <a:t>de propuestas 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presentar.  Ofertas de programas, ideas para pautar.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    Estudio </a:t>
            </a:r>
            <a:r>
              <a:rPr lang="es-ES_tradnl" altLang="es-UY" sz="2000" dirty="0">
                <a:latin typeface="Lucida Sans" panose="020B0602030504020204" pitchFamily="34" charset="0"/>
              </a:rPr>
              <a:t>y proyección para cada cliente de comunicaciones integradas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  Políticas </a:t>
            </a:r>
            <a:r>
              <a:rPr lang="es-ES_tradnl" altLang="es-UY" sz="2000" dirty="0">
                <a:latin typeface="Lucida Sans" panose="020B0602030504020204" pitchFamily="34" charset="0"/>
              </a:rPr>
              <a:t>de negociación con los medios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para </a:t>
            </a:r>
            <a:r>
              <a:rPr lang="es-ES_tradnl" altLang="es-UY" sz="2000" dirty="0">
                <a:latin typeface="Lucida Sans" panose="020B0602030504020204" pitchFamily="34" charset="0"/>
              </a:rPr>
              <a:t>cada cliente</a:t>
            </a: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  Requerir </a:t>
            </a:r>
            <a:r>
              <a:rPr lang="es-ES_tradnl" altLang="es-UY" sz="2000" dirty="0">
                <a:latin typeface="Lucida Sans" panose="020B0602030504020204" pitchFamily="34" charset="0"/>
              </a:rPr>
              <a:t>y mantener actualizada la información sobre ratings, tarifas </a:t>
            </a:r>
            <a:r>
              <a:rPr lang="es-ES_tradnl" altLang="es-UY" sz="2400" dirty="0" smtClean="0"/>
              <a:t>etc.</a:t>
            </a:r>
            <a:endParaRPr lang="es-ES_tradnl" altLang="es-UY" sz="2400" dirty="0" smtClean="0">
              <a:solidFill>
                <a:srgbClr val="FF0000"/>
              </a:solidFill>
            </a:endParaRPr>
          </a:p>
          <a:p>
            <a:endParaRPr lang="es-ES_tradnl" altLang="es-UY" sz="2400" dirty="0">
              <a:solidFill>
                <a:srgbClr val="FF0000"/>
              </a:solidFill>
            </a:endParaRPr>
          </a:p>
          <a:p>
            <a:endParaRPr lang="es-ES_tradnl" alt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1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296" y="708398"/>
            <a:ext cx="115458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Atención de 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Cuentas</a:t>
            </a:r>
          </a:p>
          <a:p>
            <a:endParaRPr lang="es-ES_tradnl" alt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Relación con la Dirección</a:t>
            </a:r>
            <a:r>
              <a:rPr lang="es-ES_tradnl" altLang="es-UY" sz="2000" dirty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General</a:t>
            </a:r>
          </a:p>
          <a:p>
            <a:endParaRPr lang="es-ES_tradnl" altLang="es-UY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s-ES_tradnl" altLang="es-UY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Acordar conceptos macro que definan la filosofía de la empresa.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Evaluaciones periódicas de la rentabilidad de cada cliente.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Estructurar la presencia de la agencia en distintas expresiones de la actividad.</a:t>
            </a:r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Definir </a:t>
            </a:r>
            <a:r>
              <a:rPr lang="es-ES_tradnl" altLang="es-UY" sz="2000" dirty="0">
                <a:latin typeface="Lucida Sans" panose="020B0602030504020204" pitchFamily="34" charset="0"/>
              </a:rPr>
              <a:t>política de </a:t>
            </a:r>
            <a:r>
              <a:rPr lang="es-ES_tradnl" altLang="es-UY" sz="2000" dirty="0" err="1">
                <a:latin typeface="Lucida Sans" panose="020B0602030504020204" pitchFamily="34" charset="0"/>
              </a:rPr>
              <a:t>prospects</a:t>
            </a:r>
            <a:endParaRPr lang="es-ES_tradnl" altLang="es-UY" sz="20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4014"/>
            <a:ext cx="11911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b="1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</a:t>
            </a:r>
            <a:r>
              <a:rPr lang="es-ES_tradnl" altLang="es-UY" sz="2400" b="1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Medios</a:t>
            </a:r>
          </a:p>
          <a:p>
            <a:endParaRPr lang="es-ES_tradnl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altLang="es-UY" sz="2400" dirty="0"/>
              <a:t>Director de Medios y </a:t>
            </a:r>
            <a:r>
              <a:rPr lang="es-ES_tradnl" altLang="es-UY" sz="2400" dirty="0" smtClean="0"/>
              <a:t>asistentes</a:t>
            </a:r>
          </a:p>
          <a:p>
            <a:endParaRPr lang="es-ES_tradnl" altLang="es-UY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altLang="es-UY" sz="2400" dirty="0" smtClean="0"/>
              <a:t>Responsabilidad </a:t>
            </a:r>
            <a:r>
              <a:rPr lang="es-ES_tradnl" altLang="es-UY" sz="2400" dirty="0"/>
              <a:t>de la planificación de la estrategia de medios  dentro de la estrategia de comunicación</a:t>
            </a:r>
            <a:r>
              <a:rPr lang="es-ES_tradnl" altLang="es-UY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_tradnl" altLang="es-UY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altLang="es-UY" sz="2400" dirty="0" smtClean="0"/>
              <a:t>Atender </a:t>
            </a:r>
            <a:r>
              <a:rPr lang="es-ES_tradnl" altLang="es-UY" sz="2400" dirty="0"/>
              <a:t>la inversión propuesta o la  propuesta de inversión.</a:t>
            </a:r>
          </a:p>
          <a:p>
            <a:endParaRPr lang="es-ES_tradnl" altLang="es-UY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altLang="es-UY" sz="2400" dirty="0"/>
              <a:t>Análisis de nuevos medios de comunicación no tradicionales (TV </a:t>
            </a:r>
            <a:r>
              <a:rPr lang="es-ES_tradnl" altLang="es-UY" sz="2400" dirty="0" err="1"/>
              <a:t>cable,internet</a:t>
            </a:r>
            <a:r>
              <a:rPr lang="es-ES_tradnl" altLang="es-UY" sz="2400" dirty="0"/>
              <a:t>, etc.)</a:t>
            </a:r>
          </a:p>
          <a:p>
            <a:endParaRPr lang="es-ES_tradnl" altLang="es-UY" sz="24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altLang="es-UY" sz="2400" b="1" dirty="0"/>
              <a:t>Control e información</a:t>
            </a:r>
            <a:r>
              <a:rPr lang="es-ES_tradnl" altLang="es-UY" sz="2400" dirty="0"/>
              <a:t> de las mediciones de audiencia.</a:t>
            </a:r>
            <a:endParaRPr lang="es-ES" altLang="es-UY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_tradnl" altLang="es-UY" sz="2400" dirty="0"/>
          </a:p>
          <a:p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562094"/>
            <a:ext cx="116921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b="1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</a:t>
            </a:r>
            <a:r>
              <a:rPr lang="es-ES_tradnl" altLang="es-UY" sz="2400" b="1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Medios</a:t>
            </a:r>
          </a:p>
          <a:p>
            <a:endParaRPr lang="es-ES_tradnl" altLang="es-UY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b="1" dirty="0"/>
              <a:t>Modalidades a la hora de negociar</a:t>
            </a:r>
            <a:r>
              <a:rPr lang="es-ES_tradnl" altLang="es-UY" sz="2400" b="1" dirty="0" smtClean="0"/>
              <a:t>:</a:t>
            </a:r>
          </a:p>
          <a:p>
            <a:endParaRPr lang="es-ES_tradnl" altLang="es-UY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UY" sz="2400" dirty="0" smtClean="0"/>
              <a:t>El </a:t>
            </a:r>
            <a:r>
              <a:rPr lang="es-ES_tradnl" altLang="es-UY" sz="2400" dirty="0"/>
              <a:t>anunciante compra por si mismo asesorado.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UY" sz="2400" dirty="0" smtClean="0"/>
              <a:t>Compra </a:t>
            </a:r>
            <a:r>
              <a:rPr lang="es-ES_tradnl" altLang="es-UY" sz="2400" dirty="0"/>
              <a:t>directamente.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UY" sz="2400" dirty="0"/>
              <a:t>La agencia compra o negocia los medios para el anunciante</a:t>
            </a:r>
            <a:r>
              <a:rPr lang="es-ES_tradnl" altLang="es-UY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altLang="es-U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UY" sz="2000" u="sng" dirty="0">
                <a:latin typeface="Lucida Sans" panose="020B0602030504020204" pitchFamily="34" charset="0"/>
              </a:rPr>
              <a:t>Diferentes funciones del departamento</a:t>
            </a:r>
            <a:r>
              <a:rPr lang="es-ES_tradnl" altLang="es-UY" sz="2400" u="sng" dirty="0" smtClean="0">
                <a:latin typeface="Lucida Sans" panose="020B0602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altLang="es-UY" sz="2400" u="sng" dirty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Vehiculizarían </a:t>
            </a:r>
            <a:r>
              <a:rPr lang="es-ES_tradnl" altLang="es-UY" sz="2000" dirty="0">
                <a:latin typeface="Lucida Sans" panose="020B0602030504020204" pitchFamily="34" charset="0"/>
              </a:rPr>
              <a:t>de las campañas publicitarias</a:t>
            </a: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Planificación </a:t>
            </a:r>
            <a:r>
              <a:rPr lang="es-ES_tradnl" altLang="es-UY" sz="2000" dirty="0">
                <a:latin typeface="Lucida Sans" panose="020B0602030504020204" pitchFamily="34" charset="0"/>
              </a:rPr>
              <a:t>de pautas</a:t>
            </a: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Informe </a:t>
            </a:r>
            <a:r>
              <a:rPr lang="es-ES_tradnl" altLang="es-UY" sz="2000" dirty="0">
                <a:latin typeface="Lucida Sans" panose="020B0602030504020204" pitchFamily="34" charset="0"/>
              </a:rPr>
              <a:t>de competencia de los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diferentes  medios. Tarifas.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    Desarrollar </a:t>
            </a:r>
            <a:r>
              <a:rPr lang="es-ES_tradnl" altLang="es-UY" sz="2000" dirty="0">
                <a:latin typeface="Lucida Sans" panose="020B0602030504020204" pitchFamily="34" charset="0"/>
              </a:rPr>
              <a:t>un buen relacionamiento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comercial generando </a:t>
            </a:r>
            <a:r>
              <a:rPr lang="es-ES_tradnl" altLang="es-UY" sz="2000" dirty="0">
                <a:latin typeface="Lucida Sans" panose="020B0602030504020204" pitchFamily="34" charset="0"/>
              </a:rPr>
              <a:t>buenos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negocios.</a:t>
            </a:r>
            <a:endParaRPr lang="es-ES_tradnl" altLang="es-UY" sz="2000" u="sng" dirty="0">
              <a:latin typeface="Lucida Sans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altLang="es-UY" sz="2400" dirty="0"/>
          </a:p>
          <a:p>
            <a:endParaRPr lang="es-ES_tradnl" altLang="es-UY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41" y="192595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28" y="862507"/>
            <a:ext cx="11582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b="1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Administración </a:t>
            </a:r>
            <a:r>
              <a:rPr lang="es-ES_tradnl" altLang="es-UY" sz="2400" b="1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y Finanzas</a:t>
            </a:r>
          </a:p>
          <a:p>
            <a:endParaRPr lang="es-ES_tradnl" sz="2400" b="1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Director Financiero-responsable del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desarrollo y </a:t>
            </a:r>
            <a:r>
              <a:rPr lang="es-ES_tradnl" altLang="es-UY" sz="2000" dirty="0">
                <a:latin typeface="Lucida Sans" panose="020B0602030504020204" pitchFamily="34" charset="0"/>
              </a:rPr>
              <a:t>control económico- financiero de la empresa.</a:t>
            </a:r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Realización </a:t>
            </a:r>
            <a:r>
              <a:rPr lang="es-ES_tradnl" altLang="es-UY" sz="2000" dirty="0">
                <a:latin typeface="Lucida Sans" panose="020B0602030504020204" pitchFamily="34" charset="0"/>
              </a:rPr>
              <a:t>de la facturación, controlada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por Cuentas-Producción</a:t>
            </a:r>
            <a:r>
              <a:rPr lang="es-ES_tradnl" altLang="es-UY" sz="2400" dirty="0" smtClean="0"/>
              <a:t>.</a:t>
            </a:r>
          </a:p>
          <a:p>
            <a:endParaRPr lang="es-ES_tradnl" altLang="es-UY" sz="2400" dirty="0"/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Pago a medios de comunicación y 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proveedores.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Realización de planes anuales de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facturación ( según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indic</a:t>
            </a:r>
            <a:endParaRPr lang="es-ES_tradnl" altLang="es-UY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708398"/>
            <a:ext cx="11497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Producción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Director y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asistentes.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Es el departamento encargado de elaborar de por sí o por empresas intermedias  los soportes que permitan la difusión. 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 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Contratación </a:t>
            </a:r>
            <a:r>
              <a:rPr lang="es-ES_tradnl" altLang="es-UY" sz="2000" dirty="0">
                <a:latin typeface="Lucida Sans" panose="020B0602030504020204" pitchFamily="34" charset="0"/>
              </a:rPr>
              <a:t>mediante sistema de  doble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presupuesto al cliente.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Control en todo el proceso de ejecución de los trabajos junto al Dpto. Creativo.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Conocimientos </a:t>
            </a:r>
            <a:r>
              <a:rPr lang="es-ES_tradnl" altLang="es-UY" sz="2000" dirty="0">
                <a:latin typeface="Lucida Sans" panose="020B0602030504020204" pitchFamily="34" charset="0"/>
              </a:rPr>
              <a:t>técnicos de los diferentes procesos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de producción</a:t>
            </a:r>
          </a:p>
        </p:txBody>
      </p:sp>
    </p:spTree>
    <p:extLst>
      <p:ext uri="{BB962C8B-B14F-4D97-AF65-F5344CB8AC3E}">
        <p14:creationId xmlns:p14="http://schemas.microsoft.com/office/powerpoint/2010/main" val="140663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736601"/>
            <a:ext cx="11811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_tradnl" altLang="es-UY" dirty="0">
                <a:latin typeface="Lucida Sans" panose="020B0602030504020204" pitchFamily="34" charset="0"/>
              </a:rPr>
              <a:t>El modelo de empresa piramidal y jerarquizada,</a:t>
            </a:r>
          </a:p>
          <a:p>
            <a:pPr>
              <a:lnSpc>
                <a:spcPct val="90000"/>
              </a:lnSpc>
            </a:pPr>
            <a:r>
              <a:rPr lang="es-ES_tradnl" altLang="es-UY" dirty="0">
                <a:latin typeface="Lucida Sans" panose="020B0602030504020204" pitchFamily="34" charset="0"/>
              </a:rPr>
              <a:t>está condenada al fracaso, por falta de adaptación al cambio.</a:t>
            </a:r>
          </a:p>
          <a:p>
            <a:pPr>
              <a:lnSpc>
                <a:spcPct val="90000"/>
              </a:lnSpc>
            </a:pPr>
            <a:endParaRPr lang="es-ES_tradnl" altLang="es-UY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dirty="0">
                <a:latin typeface="Lucida Sans" panose="020B0602030504020204" pitchFamily="34" charset="0"/>
              </a:rPr>
              <a:t>Necesitamos un modelo de empresa horizontal y </a:t>
            </a:r>
            <a:r>
              <a:rPr lang="es-ES_tradnl" altLang="es-UY" dirty="0" err="1">
                <a:latin typeface="Lucida Sans" panose="020B0602030504020204" pitchFamily="34" charset="0"/>
              </a:rPr>
              <a:t>policelular</a:t>
            </a:r>
            <a:r>
              <a:rPr lang="es-ES_tradnl" altLang="es-UY" dirty="0">
                <a:latin typeface="Lucida Sans" panose="020B0602030504020204" pitchFamily="34" charset="0"/>
              </a:rPr>
              <a:t> que aproveche  sinergias del trabajo conjunto. </a:t>
            </a:r>
          </a:p>
          <a:p>
            <a:pPr>
              <a:lnSpc>
                <a:spcPct val="90000"/>
              </a:lnSpc>
            </a:pPr>
            <a:endParaRPr lang="es-ES_tradnl" altLang="es-UY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dirty="0">
                <a:latin typeface="Lucida Sans" panose="020B0602030504020204" pitchFamily="34" charset="0"/>
              </a:rPr>
              <a:t>Las empresas modernas no tienen fronteras.</a:t>
            </a:r>
          </a:p>
        </p:txBody>
      </p:sp>
    </p:spTree>
    <p:extLst>
      <p:ext uri="{BB962C8B-B14F-4D97-AF65-F5344CB8AC3E}">
        <p14:creationId xmlns:p14="http://schemas.microsoft.com/office/powerpoint/2010/main" val="225693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" y="746632"/>
            <a:ext cx="11740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Fuentes de información de los proveedores. Costos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  Actualización del  mercado  de proveedores.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</a:rPr>
              <a:t>Diferentes áreas de trabajo visual</a:t>
            </a:r>
            <a:r>
              <a:rPr lang="es-ES_tradnl" sz="2000" dirty="0" smtClean="0">
                <a:latin typeface="Lucida Sans" panose="020B0602030504020204" pitchFamily="34" charset="0"/>
              </a:rPr>
              <a:t>.  Productoras</a:t>
            </a:r>
            <a:endParaRPr lang="es-ES_tradnl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</a:rPr>
              <a:t>Escrita: </a:t>
            </a:r>
            <a:r>
              <a:rPr lang="es-ES_tradnl" sz="2000" dirty="0" smtClean="0">
                <a:latin typeface="Lucida Sans" panose="020B0602030504020204" pitchFamily="34" charset="0"/>
              </a:rPr>
              <a:t>impresos. Imprentas. </a:t>
            </a:r>
            <a:r>
              <a:rPr lang="es-ES_tradnl" sz="2000" dirty="0" err="1" smtClean="0">
                <a:latin typeface="Lucida Sans" panose="020B0602030504020204" pitchFamily="34" charset="0"/>
              </a:rPr>
              <a:t>Roller</a:t>
            </a:r>
            <a:r>
              <a:rPr lang="es-ES_tradnl" sz="2000" dirty="0" smtClean="0">
                <a:latin typeface="Lucida Sans" panose="020B0602030504020204" pitchFamily="34" charset="0"/>
              </a:rPr>
              <a:t>.  Impresión  </a:t>
            </a:r>
            <a:r>
              <a:rPr lang="es-ES_tradnl" sz="2000" dirty="0">
                <a:latin typeface="Lucida Sans" panose="020B0602030504020204" pitchFamily="34" charset="0"/>
              </a:rPr>
              <a:t>d</a:t>
            </a:r>
            <a:r>
              <a:rPr lang="es-ES_tradnl" sz="2000" dirty="0" smtClean="0">
                <a:latin typeface="Lucida Sans" panose="020B0602030504020204" pitchFamily="34" charset="0"/>
              </a:rPr>
              <a:t>igital</a:t>
            </a:r>
            <a:endParaRPr lang="es-ES_tradnl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</a:rPr>
              <a:t>Audio: bandas musicales, locución etc</a:t>
            </a:r>
            <a:r>
              <a:rPr lang="es-ES_tradnl" sz="2000" dirty="0" smtClean="0">
                <a:latin typeface="Lucida Sans" panose="020B0602030504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Locutores</a:t>
            </a:r>
            <a:endParaRPr lang="es-ES_tradnl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</a:rPr>
              <a:t>Promociones: stand, </a:t>
            </a:r>
            <a:r>
              <a:rPr lang="es-ES_tradnl" sz="2000" dirty="0" smtClean="0">
                <a:latin typeface="Lucida Sans" panose="020B0602030504020204" pitchFamily="34" charset="0"/>
              </a:rPr>
              <a:t>azafatas, modelos 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/>
          </a:p>
          <a:p>
            <a:pPr>
              <a:lnSpc>
                <a:spcPct val="90000"/>
              </a:lnSpc>
              <a:defRPr/>
            </a:pPr>
            <a:endParaRPr lang="es-ES" sz="2000" dirty="0"/>
          </a:p>
          <a:p>
            <a:pPr>
              <a:lnSpc>
                <a:spcPct val="90000"/>
              </a:lnSpc>
            </a:pPr>
            <a:endParaRPr lang="es-ES" altLang="es-UY" sz="2000" dirty="0">
              <a:latin typeface="Lucida Sans" panose="020B0602030504020204" pitchFamily="34" charset="0"/>
            </a:endParaRPr>
          </a:p>
        </p:txBody>
      </p:sp>
      <p:pic>
        <p:nvPicPr>
          <p:cNvPr id="3" name="Picture 4" descr="http://1.bp.blogspot.com/-TbkA2Yk0wFU/T8_kp-VQvNI/AAAAAAAABFU/GqnaRX3tdYM/s1600/20anun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14" y="2013522"/>
            <a:ext cx="5238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12" y="488942"/>
            <a:ext cx="115458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Departamento de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Tráfico </a:t>
            </a:r>
          </a:p>
          <a:p>
            <a:endParaRPr lang="es-ES_tradnl" alt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s-ES_tradnl" altLang="es-UY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</a:t>
            </a:r>
            <a:r>
              <a:rPr lang="es-ES_tradnl" altLang="es-UY" sz="2400" dirty="0"/>
              <a:t>Lleva adelante el nexo con todos los departamentos de la </a:t>
            </a:r>
            <a:r>
              <a:rPr lang="es-ES_tradnl" altLang="es-UY" sz="2400" dirty="0" err="1"/>
              <a:t>la</a:t>
            </a:r>
            <a:r>
              <a:rPr lang="es-ES_tradnl" altLang="es-UY" sz="2400" dirty="0"/>
              <a:t> agencia y </a:t>
            </a:r>
            <a:r>
              <a:rPr lang="es-ES_tradnl" altLang="es-UY" sz="2400" dirty="0" smtClean="0"/>
              <a:t>coordina internamente la entrega de materiales en tiempo y forma.</a:t>
            </a:r>
          </a:p>
          <a:p>
            <a:endParaRPr lang="es-ES_tradnl" altLang="es-UY" sz="2400" dirty="0" smtClean="0"/>
          </a:p>
          <a:p>
            <a:r>
              <a:rPr lang="es-ES_tradnl" altLang="es-UY" sz="2400" dirty="0" smtClean="0"/>
              <a:t>Las  necesidades del cliente, los lanzamientos que se hayan programado. 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Otros servicios. Subcontratación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:</a:t>
            </a:r>
          </a:p>
          <a:p>
            <a:endParaRPr lang="es-ES_tradnl" altLang="es-UY" sz="2400" dirty="0">
              <a:solidFill>
                <a:srgbClr val="FF0000"/>
              </a:solidFill>
            </a:endParaRPr>
          </a:p>
          <a:p>
            <a:endParaRPr lang="es-ES_tradnl" altLang="es-UY" sz="2400" dirty="0" smtClean="0">
              <a:solidFill>
                <a:srgbClr val="FF0000"/>
              </a:solidFill>
            </a:endParaRPr>
          </a:p>
          <a:p>
            <a:r>
              <a:rPr lang="es-ES_tradnl" altLang="es-UY" sz="2400" b="1" dirty="0"/>
              <a:t>Investigación. Desarrollo de estudios de </a:t>
            </a:r>
            <a:r>
              <a:rPr lang="es-ES_tradnl" altLang="es-UY" sz="2400" b="1" dirty="0" smtClean="0"/>
              <a:t>mercado.</a:t>
            </a:r>
          </a:p>
          <a:p>
            <a:endParaRPr lang="es-ES_tradnl" altLang="es-UY" sz="2400" b="1" dirty="0"/>
          </a:p>
          <a:p>
            <a:endParaRPr lang="es-ES_tradnl" altLang="es-UY" sz="2400" b="1" dirty="0"/>
          </a:p>
          <a:p>
            <a:r>
              <a:rPr lang="es-ES_tradnl" altLang="es-UY" sz="2400" b="1" dirty="0" smtClean="0"/>
              <a:t>Testeo </a:t>
            </a:r>
            <a:r>
              <a:rPr lang="es-ES_tradnl" altLang="es-UY" sz="2400" b="1" dirty="0"/>
              <a:t>pre y post de las piezas publicitarias</a:t>
            </a:r>
            <a:r>
              <a:rPr lang="es-ES_tradnl" altLang="es-UY" sz="2400" dirty="0"/>
              <a:t>.</a:t>
            </a:r>
          </a:p>
          <a:p>
            <a:endParaRPr lang="es-ES_tradnl" altLang="es-UY" sz="2400" dirty="0">
              <a:solidFill>
                <a:srgbClr val="FF0000"/>
              </a:solidFill>
            </a:endParaRPr>
          </a:p>
          <a:p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5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12" y="0"/>
            <a:ext cx="11484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Formas de  remuneración de la agencia</a:t>
            </a:r>
            <a:endParaRPr lang="es-ES_tradnl" altLang="es-UY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s-ES_tradnl" altLang="es-UY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Honorarios</a:t>
            </a:r>
            <a:r>
              <a:rPr lang="es-ES_tradnl" altLang="es-UY" sz="2000" dirty="0">
                <a:latin typeface="Lucida Sans" panose="020B0602030504020204" pitchFamily="34" charset="0"/>
              </a:rPr>
              <a:t>: existe una comisión establecida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internacionalmente </a:t>
            </a:r>
            <a:r>
              <a:rPr lang="es-ES_tradnl" altLang="es-UY" sz="2000" dirty="0">
                <a:latin typeface="Lucida Sans" panose="020B0602030504020204" pitchFamily="34" charset="0"/>
              </a:rPr>
              <a:t>del 17.65% sobre todo lo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invertido </a:t>
            </a:r>
            <a:r>
              <a:rPr lang="es-ES_tradnl" altLang="es-UY" sz="2000" dirty="0">
                <a:latin typeface="Lucida Sans" panose="020B0602030504020204" pitchFamily="34" charset="0"/>
              </a:rPr>
              <a:t>en medios y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producción.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Flexibilización en determinados casos. Negociación. 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Otro convenio: cobro mensual de honorarios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a través </a:t>
            </a:r>
            <a:r>
              <a:rPr lang="es-ES_tradnl" altLang="es-UY" sz="2000" dirty="0">
                <a:latin typeface="Lucida Sans" panose="020B0602030504020204" pitchFamily="34" charset="0"/>
              </a:rPr>
              <a:t>de un fijo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mensual.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Fee</a:t>
            </a: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Respeto en el cobro de honorarios. Valor por el trabajo.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dirty="0" smtClean="0"/>
          </a:p>
          <a:p>
            <a:endParaRPr lang="es-ES_tradnl" altLang="es-UY" dirty="0"/>
          </a:p>
          <a:p>
            <a:endParaRPr lang="es-ES_tradnl" altLang="es-UY" dirty="0" smtClean="0"/>
          </a:p>
        </p:txBody>
      </p:sp>
      <p:pic>
        <p:nvPicPr>
          <p:cNvPr id="1026" name="Picture 2" descr="https://encrypted-tbn2.gstatic.com/images?q=tbn:ANd9GcQqsXYi2xjQ7RBTS1hHazB9Dlmd4HRi1JYBCd-aCKxjWmwWdgF4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271" y="423241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3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72" y="182880"/>
            <a:ext cx="11362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altLang="es-UY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s-ES_tradnl" alt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El </a:t>
            </a:r>
            <a:r>
              <a:rPr lang="es-ES_tradnl" altLang="es-UY" sz="2400" dirty="0" err="1">
                <a:solidFill>
                  <a:srgbClr val="FF0000"/>
                </a:solidFill>
                <a:latin typeface="Lucida Sans" panose="020B0602030504020204" pitchFamily="34" charset="0"/>
              </a:rPr>
              <a:t>Planner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.- Su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importancia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Es el estratega en comunicación. Representa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al </a:t>
            </a:r>
            <a:r>
              <a:rPr lang="es-ES_tradnl" altLang="es-UY" sz="2000" dirty="0" err="1">
                <a:latin typeface="Lucida Sans" panose="020B0602030504020204" pitchFamily="34" charset="0"/>
                <a:cs typeface="Tahoma" panose="020B0604030504040204" pitchFamily="34" charset="0"/>
              </a:rPr>
              <a:t>c</a:t>
            </a:r>
            <a:r>
              <a:rPr lang="es-ES_tradnl" altLang="es-UY" sz="2000" dirty="0" err="1" smtClean="0">
                <a:latin typeface="Lucida Sans" panose="020B0602030504020204" pitchFamily="34" charset="0"/>
                <a:cs typeface="Tahoma" panose="020B0604030504040204" pitchFamily="34" charset="0"/>
              </a:rPr>
              <a:t>onsumidor.Conocer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 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producto y mercado </a:t>
            </a:r>
          </a:p>
          <a:p>
            <a:pPr>
              <a:lnSpc>
                <a:spcPct val="80000"/>
              </a:lnSpc>
            </a:pPr>
            <a:endParaRPr lang="es-ES_tradnl" altLang="es-UY" sz="2000" i="1" dirty="0" smtClean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000" i="1" dirty="0" smtClean="0">
                <a:latin typeface="Lucida Sans" panose="020B0602030504020204" pitchFamily="34" charset="0"/>
                <a:cs typeface="Tahoma" panose="020B0604030504040204" pitchFamily="34" charset="0"/>
              </a:rPr>
              <a:t>Sus </a:t>
            </a:r>
            <a:r>
              <a:rPr lang="es-ES_tradnl" altLang="es-UY" sz="2000" i="1" dirty="0">
                <a:latin typeface="Lucida Sans" panose="020B0602030504020204" pitchFamily="34" charset="0"/>
                <a:cs typeface="Tahoma" panose="020B0604030504040204" pitchFamily="34" charset="0"/>
              </a:rPr>
              <a:t>conocimientos.- </a:t>
            </a:r>
            <a:endParaRPr lang="es-ES_tradnl" altLang="es-UY" sz="2000" i="1" dirty="0" smtClean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s-ES_tradnl" altLang="es-UY" sz="2000" i="1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Debe saber como funciona una empresa y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los planes 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de marketing de la misma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Interpretar y sacar conclusiones de las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investigaciones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, que se realicen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Experiencia 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en lo que funciona.</a:t>
            </a:r>
          </a:p>
          <a:p>
            <a:pPr>
              <a:lnSpc>
                <a:spcPct val="80000"/>
              </a:lnSpc>
            </a:pP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Oportunidades de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mercado.</a:t>
            </a:r>
          </a:p>
          <a:p>
            <a:pPr>
              <a:lnSpc>
                <a:spcPct val="80000"/>
              </a:lnSpc>
            </a:pPr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1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72" y="2048256"/>
            <a:ext cx="11826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Lucida Sans" panose="020B0602030504020204" pitchFamily="34" charset="0"/>
              </a:rPr>
              <a:t>Trabajo conjunto con el director de cuentas.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Es quién debe dirigir la estrategia creativa.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Importante e imprescindible  cambio en la agencia.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El nuevo organigrama: Director de Cuentas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                                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 </a:t>
            </a:r>
            <a:r>
              <a:rPr lang="es-ES_tradnl" altLang="es-UY" sz="2000" dirty="0" err="1" smtClean="0">
                <a:latin typeface="Lucida Sans" panose="020B0602030504020204" pitchFamily="34" charset="0"/>
              </a:rPr>
              <a:t>Planner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                                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 Director </a:t>
            </a:r>
            <a:r>
              <a:rPr lang="es-ES_tradnl" altLang="es-UY" sz="2000" dirty="0">
                <a:latin typeface="Lucida Sans" panose="020B0602030504020204" pitchFamily="34" charset="0"/>
              </a:rPr>
              <a:t>Creativo</a:t>
            </a:r>
            <a:r>
              <a:rPr lang="es-ES_tradnl" altLang="es-UY" sz="2000" b="1" dirty="0"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072" y="439204"/>
            <a:ext cx="11143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Sus  funciones</a:t>
            </a:r>
          </a:p>
          <a:p>
            <a:endParaRPr lang="es-ES_tradnl" sz="20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Discusión del </a:t>
            </a:r>
            <a:r>
              <a:rPr lang="es-ES_tradnl" altLang="es-UY" sz="2000" dirty="0" err="1">
                <a:latin typeface="Lucida Sans" panose="020B0602030504020204" pitchFamily="34" charset="0"/>
              </a:rPr>
              <a:t>brief</a:t>
            </a:r>
            <a:r>
              <a:rPr lang="es-ES_tradnl" altLang="es-UY" sz="2000" dirty="0">
                <a:latin typeface="Lucida Sans" panose="020B0602030504020204" pitchFamily="34" charset="0"/>
              </a:rPr>
              <a:t> con el cliente. Profundizar la información. </a:t>
            </a:r>
            <a:r>
              <a:rPr lang="es-ES_tradnl" altLang="es-UY" sz="2000" i="1" dirty="0" smtClean="0">
                <a:latin typeface="Lucida Sans" panose="020B0602030504020204" pitchFamily="34" charset="0"/>
              </a:rPr>
              <a:t>Un </a:t>
            </a:r>
            <a:r>
              <a:rPr lang="es-ES_tradnl" altLang="es-UY" sz="2000" i="1" dirty="0" err="1" smtClean="0">
                <a:latin typeface="Lucida Sans" panose="020B0602030504020204" pitchFamily="34" charset="0"/>
              </a:rPr>
              <a:t>contrabrief</a:t>
            </a:r>
            <a:r>
              <a:rPr lang="es-ES_tradnl" altLang="es-UY" sz="2000" i="1" dirty="0">
                <a:latin typeface="Lucida Sans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77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648" y="536448"/>
            <a:ext cx="11558016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altLang="es-UY" sz="2000" dirty="0" smtClean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r>
              <a:rPr lang="es-ES_tradnl" altLang="es-UY" sz="2400" u="sng" dirty="0">
                <a:solidFill>
                  <a:srgbClr val="FF0000"/>
                </a:solidFill>
                <a:latin typeface="Lucida Sans" panose="020B0602030504020204" pitchFamily="34" charset="0"/>
              </a:rPr>
              <a:t>Anunciantes</a:t>
            </a:r>
            <a:endParaRPr lang="es-ES_tradnl" altLang="es-UY" sz="2400" dirty="0" smtClean="0">
              <a:solidFill>
                <a:srgbClr val="FF0000"/>
              </a:solidFill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La 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empresa anunciante tiene políticas y necesidades de comunicación.</a:t>
            </a:r>
          </a:p>
          <a:p>
            <a:endParaRPr lang="es-ES_tradnl" altLang="es-UY" sz="20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Herramienta de la comercialización para lograr sus 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propósitos </a:t>
            </a:r>
            <a:r>
              <a:rPr lang="es-ES_tradnl" altLang="es-UY" sz="2000" dirty="0">
                <a:latin typeface="Lucida Sans" panose="020B0602030504020204" pitchFamily="34" charset="0"/>
                <a:cs typeface="Tahoma" panose="020B0604030504040204" pitchFamily="34" charset="0"/>
              </a:rPr>
              <a:t>finales de colocar sus productos o servicios en el </a:t>
            </a:r>
            <a:r>
              <a:rPr lang="es-ES_tradnl" altLang="es-UY" sz="20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mercado</a:t>
            </a:r>
            <a:r>
              <a:rPr lang="es-ES_tradnl" altLang="es-UY" sz="2400" dirty="0" smtClean="0"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400" dirty="0" smtClean="0">
                <a:cs typeface="Tahoma" panose="020B0604030504040204" pitchFamily="34" charset="0"/>
              </a:rPr>
              <a:t>La </a:t>
            </a:r>
            <a:r>
              <a:rPr lang="es-ES_tradnl" altLang="es-UY" sz="2400" dirty="0">
                <a:cs typeface="Tahoma" panose="020B0604030504040204" pitchFamily="34" charset="0"/>
              </a:rPr>
              <a:t>empresa u organización  necesita a la comunicación para su existencia.  </a:t>
            </a:r>
          </a:p>
          <a:p>
            <a:pPr>
              <a:lnSpc>
                <a:spcPct val="90000"/>
              </a:lnSpc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400" dirty="0">
                <a:cs typeface="Tahoma" panose="020B0604030504040204" pitchFamily="34" charset="0"/>
              </a:rPr>
              <a:t>Una comunicación integrada, que definirá de acuerdo a sus objetivos </a:t>
            </a:r>
            <a:endParaRPr lang="es-ES_tradnl" altLang="es-UY" sz="2400" dirty="0" smtClean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400" dirty="0" smtClean="0">
                <a:cs typeface="Tahoma" panose="020B0604030504040204" pitchFamily="34" charset="0"/>
              </a:rPr>
              <a:t>comerciales</a:t>
            </a:r>
            <a:r>
              <a:rPr lang="es-ES_tradnl" altLang="es-UY" sz="2400" dirty="0">
                <a:cs typeface="Tahoma" panose="020B0604030504040204" pitchFamily="34" charset="0"/>
              </a:rPr>
              <a:t>, institucionales y </a:t>
            </a:r>
            <a:r>
              <a:rPr lang="es-ES_tradnl" altLang="es-UY" sz="2400" dirty="0" smtClean="0">
                <a:cs typeface="Tahoma" panose="020B0604030504040204" pitchFamily="34" charset="0"/>
              </a:rPr>
              <a:t>comunitarios.</a:t>
            </a: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UY" altLang="es-UY" sz="2400" dirty="0"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60" y="3621024"/>
            <a:ext cx="2332204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33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12" y="341376"/>
            <a:ext cx="11618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altLang="es-UY" sz="2000" kern="0" dirty="0">
              <a:latin typeface="Tahoma"/>
              <a:cs typeface="Tahoma" panose="020B0604030504040204" pitchFamily="34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s-ES_tradnl" altLang="es-UY" sz="2000" kern="0" dirty="0">
                <a:latin typeface="Tahoma"/>
                <a:cs typeface="Tahoma" panose="020B0604030504040204" pitchFamily="34" charset="0"/>
              </a:rPr>
              <a:t>Cultura empresaria. Comunicación con el personal, relaciones públicas, un lobby a nivel de autoridades  nacionales</a:t>
            </a:r>
            <a:r>
              <a:rPr lang="es-ES_tradnl" altLang="es-UY" sz="2000" kern="0" dirty="0" smtClean="0">
                <a:latin typeface="Tahoma"/>
                <a:cs typeface="Tahoma" panose="020B0604030504040204" pitchFamily="34" charset="0"/>
              </a:rPr>
              <a:t>.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altLang="es-UY" sz="2000" kern="0" dirty="0">
              <a:latin typeface="Tahoma"/>
              <a:cs typeface="Tahoma" panose="020B0604030504040204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s-ES_tradnl" sz="2000" dirty="0">
                <a:cs typeface="Tahoma" pitchFamily="34" charset="0"/>
              </a:rPr>
              <a:t>Área o departamento de </a:t>
            </a:r>
            <a:r>
              <a:rPr lang="es-ES_tradnl" sz="2000" dirty="0" smtClean="0">
                <a:cs typeface="Tahoma" pitchFamily="34" charset="0"/>
              </a:rPr>
              <a:t>Comunicación-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sz="2000" dirty="0">
              <a:cs typeface="Tahoma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s-ES_tradnl" sz="2000" dirty="0">
                <a:cs typeface="Tahoma" pitchFamily="34" charset="0"/>
              </a:rPr>
              <a:t>Muchas veces esta función recae en otras áreas., ej. gerentes de productos, marketing, ventas, relaciones públicas. </a:t>
            </a:r>
            <a:endParaRPr lang="es-ES_tradnl" sz="2000" dirty="0" smtClean="0">
              <a:cs typeface="Tahoma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sz="2000" dirty="0">
              <a:cs typeface="Tahoma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sz="2000" dirty="0" smtClean="0">
              <a:cs typeface="Tahoma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sz="2000" dirty="0">
              <a:cs typeface="Tahoma" pitchFamily="34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sz="2000" dirty="0">
              <a:solidFill>
                <a:srgbClr val="FF0000"/>
              </a:solidFill>
              <a:latin typeface="Lucida Sans" panose="020B0602030504020204" pitchFamily="34" charset="0"/>
              <a:cs typeface="Tahoma" pitchFamily="34" charset="0"/>
            </a:endParaRPr>
          </a:p>
          <a:p>
            <a:pPr>
              <a:defRPr/>
            </a:pPr>
            <a:r>
              <a:rPr lang="es-ES_tradnl" sz="20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itchFamily="34" charset="0"/>
              </a:rPr>
              <a:t>   Director </a:t>
            </a:r>
            <a:r>
              <a:rPr lang="es-ES_tradnl" sz="2000" dirty="0">
                <a:solidFill>
                  <a:srgbClr val="FF0000"/>
                </a:solidFill>
                <a:latin typeface="Lucida Sans" panose="020B0602030504020204" pitchFamily="34" charset="0"/>
                <a:cs typeface="Tahoma" pitchFamily="34" charset="0"/>
              </a:rPr>
              <a:t>de Comunicaciones.</a:t>
            </a:r>
          </a:p>
          <a:p>
            <a:pPr>
              <a:buFontTx/>
              <a:buChar char="•"/>
              <a:defRPr/>
            </a:pPr>
            <a:endParaRPr lang="es-ES_tradnl" sz="2000" dirty="0">
              <a:latin typeface="Lucida Sans" panose="020B0602030504020204" pitchFamily="34" charset="0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 Se </a:t>
            </a: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necesita una mayor valorización del tema y por tanto de la función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s-ES_tradnl" altLang="es-UY" sz="2000" kern="0" dirty="0">
              <a:latin typeface="Tahom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268224"/>
            <a:ext cx="11728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FF0000"/>
                </a:solidFill>
                <a:latin typeface="Lucida Sans" panose="020B0602030504020204" pitchFamily="34" charset="0"/>
                <a:cs typeface="Arial" charset="0"/>
              </a:rPr>
              <a:t>Funciones</a:t>
            </a:r>
            <a:r>
              <a:rPr lang="es-ES_tradn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_tradnl" sz="2400" dirty="0">
                <a:solidFill>
                  <a:srgbClr val="FF0000"/>
                </a:solidFill>
                <a:latin typeface="Arial" charset="0"/>
                <a:cs typeface="Arial" charset="0"/>
              </a:rPr>
              <a:t>esenciales</a:t>
            </a:r>
            <a:r>
              <a:rPr lang="es-ES_tradn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es-ES_tradnl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s-ES_tradnl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s-ES_tradnl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Determinación de las políticas </a:t>
            </a: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comunicacionales </a:t>
            </a: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para la empresa y sus productos.</a:t>
            </a:r>
          </a:p>
          <a:p>
            <a:pPr>
              <a:defRPr/>
            </a:pPr>
            <a:endParaRPr lang="es-ES_tradnl" sz="2000" dirty="0">
              <a:latin typeface="Lucida Sans" panose="020B0602030504020204" pitchFamily="34" charset="0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Selección del asesor publicitario.</a:t>
            </a:r>
          </a:p>
          <a:p>
            <a:pPr>
              <a:buFontTx/>
              <a:buChar char="•"/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Planificación conjunta del plan general de comunicaciones.</a:t>
            </a:r>
          </a:p>
          <a:p>
            <a:pPr>
              <a:buFontTx/>
              <a:buChar char="•"/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Plan de campañas publicitarias</a:t>
            </a:r>
          </a:p>
          <a:p>
            <a:pPr>
              <a:buFontTx/>
              <a:buChar char="•"/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Fijación de presupuesto en </a:t>
            </a: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comunicaciones.</a:t>
            </a:r>
          </a:p>
          <a:p>
            <a:pPr>
              <a:buFontTx/>
              <a:buChar char="•"/>
              <a:defRPr/>
            </a:pPr>
            <a:endParaRPr lang="es-ES_tradnl" sz="2000" dirty="0">
              <a:solidFill>
                <a:srgbClr val="FF0000"/>
              </a:solidFill>
              <a:latin typeface="Lucida Sans" panose="020B0602030504020204" pitchFamily="34" charset="0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Revisará comunicaciones internas y externas</a:t>
            </a:r>
            <a:endParaRPr lang="es-ES_tradnl" sz="2000" dirty="0" smtClean="0">
              <a:latin typeface="Lucida Sans" panose="020B0602030504020204" pitchFamily="34" charset="0"/>
              <a:cs typeface="Arial" charset="0"/>
            </a:endParaRPr>
          </a:p>
          <a:p>
            <a:pPr>
              <a:defRPr/>
            </a:pPr>
            <a:endParaRPr lang="es-ES_tradnl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292608"/>
            <a:ext cx="838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Los Medios de comunicación ( masivos y no masivos</a:t>
            </a:r>
            <a:r>
              <a:rPr lang="es-UY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528" y="1197555"/>
            <a:ext cx="8729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TV ( abierta y segmentada)</a:t>
            </a:r>
          </a:p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Radio</a:t>
            </a:r>
          </a:p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Prensa </a:t>
            </a:r>
            <a:r>
              <a:rPr lang="es-UY" sz="2000" dirty="0" smtClean="0">
                <a:latin typeface="Lucida Sans" panose="020B0602030504020204" pitchFamily="34" charset="0"/>
              </a:rPr>
              <a:t>escrita y variables</a:t>
            </a:r>
            <a:endParaRPr lang="es-UY" sz="2000" dirty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Vía Pública</a:t>
            </a:r>
          </a:p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Cine</a:t>
            </a:r>
          </a:p>
          <a:p>
            <a:pPr>
              <a:defRPr/>
            </a:pPr>
            <a:endParaRPr lang="es-UY" sz="2000" dirty="0" smtClean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UY" sz="2000" dirty="0" smtClean="0">
                <a:latin typeface="Lucida Sans" panose="020B0602030504020204" pitchFamily="34" charset="0"/>
              </a:rPr>
              <a:t>Marketing </a:t>
            </a:r>
            <a:r>
              <a:rPr lang="es-UY" sz="2000" dirty="0">
                <a:latin typeface="Lucida Sans" panose="020B0602030504020204" pitchFamily="34" charset="0"/>
              </a:rPr>
              <a:t>Directo</a:t>
            </a:r>
          </a:p>
          <a:p>
            <a:pPr>
              <a:defRPr/>
            </a:pPr>
            <a:r>
              <a:rPr lang="es-UY" sz="2000" dirty="0" err="1">
                <a:latin typeface="Lucida Sans" panose="020B0602030504020204" pitchFamily="34" charset="0"/>
              </a:rPr>
              <a:t>Sponsorización</a:t>
            </a:r>
            <a:endParaRPr lang="es-UY" sz="2000" dirty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UY" sz="2000" dirty="0" smtClean="0">
                <a:latin typeface="Lucida Sans" panose="020B0602030504020204" pitchFamily="34" charset="0"/>
              </a:rPr>
              <a:t>Ferias</a:t>
            </a:r>
          </a:p>
          <a:p>
            <a:pPr>
              <a:defRPr/>
            </a:pPr>
            <a:r>
              <a:rPr lang="es-UY" sz="2000" dirty="0" smtClean="0">
                <a:latin typeface="Lucida Sans" panose="020B0602030504020204" pitchFamily="34" charset="0"/>
              </a:rPr>
              <a:t>Internet</a:t>
            </a:r>
            <a:endParaRPr lang="es-UY" sz="2000" dirty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UY" sz="2000" dirty="0">
                <a:latin typeface="Lucida Sans" panose="020B0602030504020204" pitchFamily="34" charset="0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817424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997565"/>
            <a:ext cx="111312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Otros actores en el mercado</a:t>
            </a:r>
          </a:p>
          <a:p>
            <a:pPr>
              <a:defRPr/>
            </a:pPr>
            <a:endParaRPr lang="es-UY" sz="20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Productoras- (audio , cine y video, internet.)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Boutiques creativas, free </a:t>
            </a:r>
            <a:r>
              <a:rPr lang="es-UY" dirty="0" err="1">
                <a:latin typeface="Lucida Sans" panose="020B0602030504020204" pitchFamily="34" charset="0"/>
              </a:rPr>
              <a:t>lancers</a:t>
            </a:r>
            <a:r>
              <a:rPr lang="es-UY" dirty="0">
                <a:latin typeface="Lucida Sans" panose="020B0602030504020204" pitchFamily="34" charset="0"/>
              </a:rPr>
              <a:t>, diseño gráfico, internet.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 Imagen /identidad corporativa, animación.</a:t>
            </a:r>
          </a:p>
          <a:p>
            <a:pPr>
              <a:buFont typeface="Wingdings" pitchFamily="2" charset="2"/>
              <a:buChar char="v"/>
              <a:defRPr/>
            </a:pPr>
            <a:endParaRPr lang="es-UY" dirty="0">
              <a:latin typeface="Lucida Sans" panose="020B0602030504020204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UY" dirty="0" err="1">
                <a:latin typeface="Lucida Sans" panose="020B0602030504020204" pitchFamily="34" charset="0"/>
              </a:rPr>
              <a:t>Merchandising</a:t>
            </a:r>
            <a:r>
              <a:rPr lang="es-UY" dirty="0">
                <a:latin typeface="Lucida Sans" panose="020B0602030504020204" pitchFamily="34" charset="0"/>
              </a:rPr>
              <a:t>- </a:t>
            </a:r>
            <a:r>
              <a:rPr lang="es-UY" dirty="0" err="1">
                <a:latin typeface="Lucida Sans" panose="020B0602030504020204" pitchFamily="34" charset="0"/>
              </a:rPr>
              <a:t>Packaging</a:t>
            </a:r>
            <a:r>
              <a:rPr lang="es-UY" dirty="0">
                <a:latin typeface="Lucida Sans" panose="020B0602030504020204" pitchFamily="34" charset="0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Investigación de mercado ( Test y Post test de </a:t>
            </a:r>
          </a:p>
          <a:p>
            <a:pPr>
              <a:defRPr/>
            </a:pPr>
            <a:r>
              <a:rPr lang="es-UY" dirty="0">
                <a:latin typeface="Lucida Sans" panose="020B0602030504020204" pitchFamily="34" charset="0"/>
              </a:rPr>
              <a:t>   spots)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Centrales de Medios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Locutores /Presentadores de eventos.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Diseño de Stands/ cartelería/ </a:t>
            </a:r>
            <a:r>
              <a:rPr lang="es-UY" dirty="0" err="1">
                <a:latin typeface="Lucida Sans" panose="020B0602030504020204" pitchFamily="34" charset="0"/>
              </a:rPr>
              <a:t>Ploteados</a:t>
            </a:r>
            <a:endParaRPr lang="es-UY" dirty="0">
              <a:latin typeface="Lucida Sans" panose="020B0602030504020204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Promotoras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RR.PP /Prensa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 err="1">
                <a:latin typeface="Lucida Sans" panose="020B0602030504020204" pitchFamily="34" charset="0"/>
              </a:rPr>
              <a:t>Retail</a:t>
            </a:r>
            <a:endParaRPr lang="es-UY" dirty="0">
              <a:latin typeface="Lucida Sans" panose="020B0602030504020204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Imprentas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UY" dirty="0">
                <a:latin typeface="Lucida Sans" panose="020B0602030504020204" pitchFamily="34" charset="0"/>
              </a:rPr>
              <a:t>Fotógrafos</a:t>
            </a:r>
          </a:p>
        </p:txBody>
      </p:sp>
    </p:spTree>
    <p:extLst>
      <p:ext uri="{BB962C8B-B14F-4D97-AF65-F5344CB8AC3E}">
        <p14:creationId xmlns:p14="http://schemas.microsoft.com/office/powerpoint/2010/main" val="142284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64" y="806339"/>
            <a:ext cx="11411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_tradnl" altLang="es-UY" sz="2000" b="1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>
                <a:latin typeface="Lucida Sans" panose="020B0602030504020204" pitchFamily="34" charset="0"/>
              </a:rPr>
              <a:t>La “</a:t>
            </a:r>
            <a:r>
              <a:rPr lang="es-ES_tradnl" altLang="es-UY" sz="2000" i="1" dirty="0">
                <a:latin typeface="Lucida Sans" panose="020B0602030504020204" pitchFamily="34" charset="0"/>
              </a:rPr>
              <a:t>perspectiva tecnológica”-</a:t>
            </a:r>
          </a:p>
          <a:p>
            <a:pPr>
              <a:lnSpc>
                <a:spcPct val="90000"/>
              </a:lnSpc>
            </a:pPr>
            <a:r>
              <a:rPr lang="es-ES_tradnl" altLang="es-UY" sz="2000" u="sng" dirty="0">
                <a:latin typeface="Lucida Sans" panose="020B0602030504020204" pitchFamily="34" charset="0"/>
              </a:rPr>
              <a:t>influencia de</a:t>
            </a: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u="sng" dirty="0">
                <a:latin typeface="Lucida Sans" panose="020B0602030504020204" pitchFamily="34" charset="0"/>
              </a:rPr>
              <a:t>la tecnología informática </a:t>
            </a:r>
            <a:r>
              <a:rPr lang="es-ES_tradnl" altLang="es-UY" sz="2000" u="sng" dirty="0" smtClean="0">
                <a:latin typeface="Lucida Sans" panose="020B0602030504020204" pitchFamily="34" charset="0"/>
              </a:rPr>
              <a:t>con un  </a:t>
            </a:r>
            <a:r>
              <a:rPr lang="es-ES_tradnl" altLang="es-UY" sz="2000" u="sng" dirty="0">
                <a:latin typeface="Lucida Sans" panose="020B0602030504020204" pitchFamily="34" charset="0"/>
              </a:rPr>
              <a:t>uso eficiente.-</a:t>
            </a:r>
          </a:p>
          <a:p>
            <a:pPr>
              <a:lnSpc>
                <a:spcPct val="90000"/>
              </a:lnSpc>
            </a:pPr>
            <a:endParaRPr lang="es-ES_tradnl" altLang="es-UY" sz="2000" i="1" dirty="0" smtClean="0">
              <a:latin typeface="Lucida Sans" panose="020B0602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s-ES_tradnl" altLang="es-UY" sz="2000" i="1" dirty="0" smtClean="0">
                <a:latin typeface="Lucida Sans" panose="020B0602030504020204" pitchFamily="34" charset="0"/>
              </a:rPr>
              <a:t>La </a:t>
            </a:r>
            <a:r>
              <a:rPr lang="es-ES_tradnl" altLang="es-UY" sz="2000" i="1" dirty="0">
                <a:latin typeface="Lucida Sans" panose="020B0602030504020204" pitchFamily="34" charset="0"/>
              </a:rPr>
              <a:t>“perspectiva  humana”</a:t>
            </a:r>
            <a:r>
              <a:rPr lang="es-ES_tradnl" altLang="es-UY" sz="2000" dirty="0">
                <a:latin typeface="Lucida Sans" panose="020B0602030504020204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adaptándose a necesidades y exigencias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del </a:t>
            </a:r>
            <a:r>
              <a:rPr lang="es-ES_tradnl" altLang="es-UY" sz="2000" dirty="0">
                <a:latin typeface="Lucida Sans" panose="020B0602030504020204" pitchFamily="34" charset="0"/>
              </a:rPr>
              <a:t>mercado.</a:t>
            </a:r>
          </a:p>
          <a:p>
            <a:pPr>
              <a:lnSpc>
                <a:spcPct val="90000"/>
              </a:lnSpc>
            </a:pPr>
            <a:endParaRPr lang="es-ES_tradnl" altLang="es-UY" sz="2000" u="sng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u="sng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b="1" u="sng" dirty="0" smtClean="0">
                <a:latin typeface="Lucida Sans" panose="020B0602030504020204" pitchFamily="34" charset="0"/>
              </a:rPr>
              <a:t>Conclusió</a:t>
            </a:r>
            <a:r>
              <a:rPr lang="es-ES_tradnl" altLang="es-UY" sz="2000" b="1" dirty="0" smtClean="0">
                <a:latin typeface="Lucida Sans" panose="020B0602030504020204" pitchFamily="34" charset="0"/>
              </a:rPr>
              <a:t>n</a:t>
            </a:r>
            <a:r>
              <a:rPr lang="es-ES_tradnl" altLang="es-UY" sz="2000" dirty="0">
                <a:latin typeface="Lucida Sans" panose="020B0602030504020204" pitchFamily="34" charset="0"/>
              </a:rPr>
              <a:t>: empresas más </a:t>
            </a:r>
            <a:r>
              <a:rPr lang="es-ES_tradnl" altLang="es-UY" sz="2000" dirty="0" err="1">
                <a:latin typeface="Lucida Sans" panose="020B0602030504020204" pitchFamily="34" charset="0"/>
              </a:rPr>
              <a:t>globales,más</a:t>
            </a: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flexibles</a:t>
            </a:r>
            <a:r>
              <a:rPr lang="es-ES_tradnl" altLang="es-UY" sz="2000" dirty="0">
                <a:latin typeface="Lucida Sans" panose="020B0602030504020204" pitchFamily="34" charset="0"/>
              </a:rPr>
              <a:t>,  evolución tecnológica,  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mejor comunicación y comprensión hacia c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lientes </a:t>
            </a:r>
            <a:r>
              <a:rPr lang="es-ES_tradnl" altLang="es-UY" sz="2000" dirty="0">
                <a:latin typeface="Lucida Sans" panose="020B0602030504020204" pitchFamily="34" charset="0"/>
              </a:rPr>
              <a:t>externos e internos</a:t>
            </a:r>
            <a:r>
              <a:rPr lang="es-ES_tradnl" altLang="es-UY" sz="2000" b="1" dirty="0">
                <a:latin typeface="Lucida Sans" panose="020B0602030504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/>
              <a:t>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5197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" y="341376"/>
            <a:ext cx="11850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anose="020B0602030504020204" pitchFamily="34" charset="0"/>
              </a:rPr>
              <a:t>Selección de la Agencia de </a:t>
            </a: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anose="020B0602030504020204" pitchFamily="34" charset="0"/>
              </a:rPr>
              <a:t>Publicidad</a:t>
            </a:r>
          </a:p>
          <a:p>
            <a:pPr>
              <a:defRPr/>
            </a:pPr>
            <a:endParaRPr lang="es-E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</a:endParaRPr>
          </a:p>
          <a:p>
            <a:pPr>
              <a:defRPr/>
            </a:pPr>
            <a:endParaRPr lang="es-E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ES" sz="2400" dirty="0"/>
              <a:t>Es responsabilidad del área de comunicaciones de la empresa y no </a:t>
            </a:r>
            <a:r>
              <a:rPr lang="es-ES" sz="2400" dirty="0" smtClean="0"/>
              <a:t>existe siempre </a:t>
            </a:r>
            <a:r>
              <a:rPr lang="es-ES" sz="2400" dirty="0"/>
              <a:t>un método claro.</a:t>
            </a:r>
          </a:p>
          <a:p>
            <a:pPr>
              <a:defRPr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6305" y="2194560"/>
            <a:ext cx="117530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s-ES" sz="2000" b="0" dirty="0" smtClean="0">
              <a:latin typeface="Lucida Sans" panose="020B0602030504020204" pitchFamily="34" charset="0"/>
            </a:endParaRPr>
          </a:p>
          <a:p>
            <a:pPr eaLnBrk="1" hangingPunct="1">
              <a:defRPr/>
            </a:pPr>
            <a:r>
              <a:rPr lang="es-ES" sz="2000" b="0" dirty="0" smtClean="0">
                <a:latin typeface="Lucida Sans" panose="020B0602030504020204" pitchFamily="34" charset="0"/>
              </a:rPr>
              <a:t>Se </a:t>
            </a:r>
            <a:r>
              <a:rPr lang="es-ES" sz="2000" b="0" dirty="0">
                <a:latin typeface="Lucida Sans" panose="020B0602030504020204" pitchFamily="34" charset="0"/>
              </a:rPr>
              <a:t>utiliza el conocimiento personal  de la dirección de la empresa. Amistad. </a:t>
            </a:r>
          </a:p>
          <a:p>
            <a:pPr eaLnBrk="1" hangingPunct="1">
              <a:defRPr/>
            </a:pPr>
            <a:r>
              <a:rPr lang="es-ES" sz="2000" b="0" dirty="0">
                <a:latin typeface="Lucida Sans" panose="020B0602030504020204" pitchFamily="34" charset="0"/>
              </a:rPr>
              <a:t>Selección de un asesor.</a:t>
            </a:r>
          </a:p>
          <a:p>
            <a:pPr eaLnBrk="1" hangingPunct="1">
              <a:defRPr/>
            </a:pPr>
            <a:endParaRPr lang="es-ES" sz="2000" b="0" dirty="0">
              <a:latin typeface="Lucida Sans" panose="020B0602030504020204" pitchFamily="34" charset="0"/>
            </a:endParaRPr>
          </a:p>
          <a:p>
            <a:pPr eaLnBrk="1" hangingPunct="1">
              <a:defRPr/>
            </a:pPr>
            <a:r>
              <a:rPr lang="es-ES" sz="2000" b="0" dirty="0">
                <a:latin typeface="Lucida Sans" panose="020B0602030504020204" pitchFamily="34" charset="0"/>
              </a:rPr>
              <a:t>Por licitación (  es obligatorio a nivel público). Ventajas y desventajas.</a:t>
            </a:r>
          </a:p>
          <a:p>
            <a:pPr eaLnBrk="1" hangingPunct="1">
              <a:defRPr/>
            </a:pPr>
            <a:endParaRPr lang="es-ES" b="0" dirty="0"/>
          </a:p>
          <a:p>
            <a:pPr eaLnBrk="1" hangingPunct="1">
              <a:defRPr/>
            </a:pPr>
            <a:endParaRPr lang="es-ES" b="0" dirty="0"/>
          </a:p>
          <a:p>
            <a:pPr eaLnBrk="1" hangingPunct="1">
              <a:defRPr/>
            </a:pPr>
            <a:endParaRPr lang="es-ES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774" y="3364992"/>
            <a:ext cx="2682890" cy="335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63" y="741363"/>
            <a:ext cx="1138713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sz="2000" i="1" dirty="0">
                <a:latin typeface="Lucida Sans" panose="020B0602030504020204" pitchFamily="34" charset="0"/>
              </a:rPr>
              <a:t>En la selección debe existir</a:t>
            </a:r>
            <a:r>
              <a:rPr lang="es-ES" i="1" dirty="0"/>
              <a:t>:</a:t>
            </a:r>
          </a:p>
          <a:p>
            <a:pPr>
              <a:defRPr/>
            </a:pPr>
            <a:endParaRPr lang="es-ES" sz="2000" dirty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ES" sz="2000" dirty="0">
                <a:latin typeface="Lucida Sans" panose="020B0602030504020204" pitchFamily="34" charset="0"/>
              </a:rPr>
              <a:t>Conocimiento del mercado publicitario, </a:t>
            </a:r>
            <a:r>
              <a:rPr lang="es-ES" sz="2000" dirty="0" smtClean="0">
                <a:latin typeface="Lucida Sans" panose="020B0602030504020204" pitchFamily="34" charset="0"/>
              </a:rPr>
              <a:t>cualificación </a:t>
            </a:r>
            <a:r>
              <a:rPr lang="es-ES" sz="2000" dirty="0">
                <a:latin typeface="Lucida Sans" panose="020B0602030504020204" pitchFamily="34" charset="0"/>
              </a:rPr>
              <a:t>del mismo.- </a:t>
            </a:r>
          </a:p>
          <a:p>
            <a:pPr>
              <a:defRPr/>
            </a:pPr>
            <a:r>
              <a:rPr lang="es-ES" sz="2000" dirty="0">
                <a:latin typeface="Lucida Sans" panose="020B0602030504020204" pitchFamily="34" charset="0"/>
              </a:rPr>
              <a:t> </a:t>
            </a:r>
          </a:p>
          <a:p>
            <a:pPr>
              <a:buFontTx/>
              <a:buChar char="•"/>
              <a:defRPr/>
            </a:pPr>
            <a:endParaRPr lang="es-ES" sz="2000" dirty="0">
              <a:latin typeface="Lucida Sans" panose="020B0602030504020204" pitchFamily="34" charset="0"/>
            </a:endParaRPr>
          </a:p>
          <a:p>
            <a:pPr>
              <a:buFontTx/>
              <a:buChar char="•"/>
              <a:defRPr/>
            </a:pPr>
            <a:r>
              <a:rPr lang="es-ES" sz="2000" dirty="0">
                <a:latin typeface="Lucida Sans" panose="020B0602030504020204" pitchFamily="34" charset="0"/>
              </a:rPr>
              <a:t>Fijación futura de responsabilidades, funciones </a:t>
            </a:r>
            <a:r>
              <a:rPr lang="es-ES" sz="2000" dirty="0" smtClean="0">
                <a:latin typeface="Lucida Sans" panose="020B0602030504020204" pitchFamily="34" charset="0"/>
              </a:rPr>
              <a:t>y acciones. Exigencias a plantear a la empresa contratada y/o  al asesor</a:t>
            </a:r>
            <a:r>
              <a:rPr lang="es-ES" dirty="0" smtClean="0"/>
              <a:t>.</a:t>
            </a:r>
          </a:p>
          <a:p>
            <a:pPr>
              <a:buFontTx/>
              <a:buChar char="•"/>
              <a:defRPr/>
            </a:pPr>
            <a:endParaRPr lang="es-ES" dirty="0"/>
          </a:p>
          <a:p>
            <a:pPr>
              <a:buFontTx/>
              <a:buChar char="•"/>
              <a:defRPr/>
            </a:pPr>
            <a:r>
              <a:rPr lang="es-ES" sz="2000" dirty="0">
                <a:latin typeface="Lucida Sans" panose="020B0602030504020204" pitchFamily="34" charset="0"/>
              </a:rPr>
              <a:t>Relación de dimensión </a:t>
            </a:r>
            <a:r>
              <a:rPr lang="es-ES" sz="2000" dirty="0" smtClean="0">
                <a:latin typeface="Lucida Sans" panose="020B0602030504020204" pitchFamily="34" charset="0"/>
              </a:rPr>
              <a:t>agencia/anunciante.</a:t>
            </a:r>
          </a:p>
          <a:p>
            <a:pPr>
              <a:buFontTx/>
              <a:buChar char="•"/>
              <a:defRPr/>
            </a:pPr>
            <a:endParaRPr lang="es-ES" sz="2000" dirty="0">
              <a:latin typeface="Lucida Sans" panose="020B0602030504020204" pitchFamily="34" charset="0"/>
            </a:endParaRPr>
          </a:p>
          <a:p>
            <a:pPr>
              <a:buFontTx/>
              <a:buChar char="•"/>
              <a:defRPr/>
            </a:pPr>
            <a:endParaRPr lang="es-ES" sz="2000" dirty="0" smtClean="0">
              <a:latin typeface="Lucida Sans" panose="020B0602030504020204" pitchFamily="34" charset="0"/>
            </a:endParaRPr>
          </a:p>
          <a:p>
            <a:pPr>
              <a:buFontTx/>
              <a:buChar char="•"/>
              <a:defRPr/>
            </a:pPr>
            <a:endParaRPr lang="es-ES" sz="2000" dirty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ES" sz="2000" dirty="0" smtClean="0">
                <a:latin typeface="Lucida Sans" panose="020B0602030504020204" pitchFamily="34" charset="0"/>
              </a:rPr>
              <a:t>Debe </a:t>
            </a:r>
            <a:r>
              <a:rPr lang="es-ES" sz="2000" dirty="0">
                <a:latin typeface="Lucida Sans" panose="020B0602030504020204" pitchFamily="34" charset="0"/>
              </a:rPr>
              <a:t>analizar su posición en la cartera </a:t>
            </a:r>
            <a:r>
              <a:rPr lang="es-ES" sz="2000" dirty="0" smtClean="0">
                <a:latin typeface="Lucida Sans" panose="020B0602030504020204" pitchFamily="34" charset="0"/>
              </a:rPr>
              <a:t>de clientes </a:t>
            </a:r>
            <a:r>
              <a:rPr lang="es-ES" sz="2000" dirty="0">
                <a:latin typeface="Lucida Sans" panose="020B0602030504020204" pitchFamily="34" charset="0"/>
              </a:rPr>
              <a:t>de la </a:t>
            </a:r>
            <a:endParaRPr lang="es-ES" sz="2000" dirty="0" smtClean="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es-ES" sz="2000" dirty="0">
                <a:latin typeface="Lucida Sans" panose="020B0602030504020204" pitchFamily="34" charset="0"/>
              </a:rPr>
              <a:t>a</a:t>
            </a:r>
            <a:r>
              <a:rPr lang="es-ES" sz="2000" dirty="0" smtClean="0">
                <a:latin typeface="Lucida Sans" panose="020B0602030504020204" pitchFamily="34" charset="0"/>
              </a:rPr>
              <a:t>gencia.</a:t>
            </a:r>
            <a:endParaRPr lang="es-ES" sz="2000" dirty="0">
              <a:latin typeface="Lucida Sans" panose="020B0602030504020204" pitchFamily="34" charset="0"/>
            </a:endParaRPr>
          </a:p>
          <a:p>
            <a:pPr>
              <a:buFontTx/>
              <a:buChar char="•"/>
              <a:defRPr/>
            </a:pPr>
            <a:endParaRPr lang="es-E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8" y="3265131"/>
            <a:ext cx="3852672" cy="33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1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04" y="464876"/>
            <a:ext cx="1139952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Agencia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cautiva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Formación de una agencia dentro de la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propia empresa</a:t>
            </a:r>
            <a:r>
              <a:rPr lang="es-ES_tradnl" altLang="es-UY" sz="24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Ventajas y desventajas</a:t>
            </a: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400" b="1" dirty="0">
                <a:solidFill>
                  <a:srgbClr val="FF0000"/>
                </a:solidFill>
                <a:latin typeface="Lucida Sans" panose="020B0602030504020204" pitchFamily="34" charset="0"/>
              </a:rPr>
              <a:t>Operaciones Internacionales</a:t>
            </a:r>
          </a:p>
          <a:p>
            <a:pPr>
              <a:lnSpc>
                <a:spcPct val="90000"/>
              </a:lnSpc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Estructura </a:t>
            </a:r>
            <a:r>
              <a:rPr lang="es-ES_tradnl" altLang="es-UY" sz="2000" dirty="0">
                <a:latin typeface="Lucida Sans" panose="020B0602030504020204" pitchFamily="34" charset="0"/>
              </a:rPr>
              <a:t>necesaria para atención de</a:t>
            </a:r>
            <a:r>
              <a:rPr lang="es-ES_tradnl" altLang="es-UY" sz="2000" b="1" dirty="0">
                <a:latin typeface="Lucida Sans" panose="020B0602030504020204" pitchFamily="34" charset="0"/>
              </a:rPr>
              <a:t>  </a:t>
            </a:r>
            <a:r>
              <a:rPr lang="es-ES_tradnl" altLang="es-UY" sz="2000" dirty="0">
                <a:latin typeface="Lucida Sans" panose="020B0602030504020204" pitchFamily="34" charset="0"/>
              </a:rPr>
              <a:t>clientes de ultramar. </a:t>
            </a:r>
          </a:p>
          <a:p>
            <a:pPr>
              <a:lnSpc>
                <a:spcPct val="90000"/>
              </a:lnSpc>
            </a:pPr>
            <a:r>
              <a:rPr lang="es-ES_tradnl" altLang="es-UY" sz="2000" dirty="0">
                <a:latin typeface="Lucida Sans" panose="020B0602030504020204" pitchFamily="34" charset="0"/>
              </a:rPr>
              <a:t>Propósito defensivo.-</a:t>
            </a:r>
          </a:p>
          <a:p>
            <a:pPr>
              <a:lnSpc>
                <a:spcPct val="90000"/>
              </a:lnSpc>
            </a:pPr>
            <a:endParaRPr lang="es-ES_tradnl" altLang="es-UY" sz="2000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En </a:t>
            </a:r>
            <a:r>
              <a:rPr lang="es-ES_tradnl" altLang="es-UY" sz="2000" dirty="0">
                <a:latin typeface="Lucida Sans" panose="020B0602030504020204" pitchFamily="34" charset="0"/>
              </a:rPr>
              <a:t>el país 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eran y son  </a:t>
            </a:r>
            <a:r>
              <a:rPr lang="es-ES_tradnl" altLang="es-UY" sz="2000" dirty="0">
                <a:latin typeface="Lucida Sans" panose="020B0602030504020204" pitchFamily="34" charset="0"/>
              </a:rPr>
              <a:t>vínculos bajo representación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o bajo </a:t>
            </a:r>
            <a:r>
              <a:rPr lang="es-ES_tradnl" altLang="es-UY" sz="2000" dirty="0">
                <a:latin typeface="Lucida Sans" panose="020B0602030504020204" pitchFamily="34" charset="0"/>
              </a:rPr>
              <a:t>forma societaria.</a:t>
            </a:r>
          </a:p>
          <a:p>
            <a:endParaRPr lang="es-UY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UY" sz="2000" dirty="0" smtClean="0">
                <a:latin typeface="Lucida Sans" panose="020B0602030504020204" pitchFamily="34" charset="0"/>
              </a:rPr>
              <a:t>Un mercado dividido en agencias multinacionales y agencias nacionales consecuencia de una globalización.</a:t>
            </a:r>
            <a:endParaRPr lang="es-UY" sz="2000" dirty="0">
              <a:latin typeface="Lucida Sans" panose="020B0602030504020204" pitchFamily="34" charset="0"/>
            </a:endParaRPr>
          </a:p>
        </p:txBody>
      </p:sp>
      <p:pic>
        <p:nvPicPr>
          <p:cNvPr id="2050" name="Picture 2" descr="https://encrypted-tbn0.gstatic.com/images?q=tbn:ANd9GcRLbUGEA6FhYLoQZ1hlnPZrzTxbhrI6ymaHkmgWG9HwQidh3n4D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43" y="617275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4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08" y="195072"/>
            <a:ext cx="11740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Publicidad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global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altLang="es-UY" sz="2400" dirty="0"/>
              <a:t>Trabajo con anunciantes internacionales  en todos los países</a:t>
            </a:r>
            <a:r>
              <a:rPr lang="es-ES_tradnl" altLang="es-UY" sz="2400" dirty="0" smtClean="0"/>
              <a:t>. Igual tratamiento</a:t>
            </a:r>
            <a:r>
              <a:rPr lang="es-ES_tradnl" altLang="es-UY" sz="2400" dirty="0"/>
              <a:t> </a:t>
            </a:r>
            <a:r>
              <a:rPr lang="es-ES_tradnl" altLang="es-UY" sz="2400" dirty="0" smtClean="0"/>
              <a:t>en la marca y aplicación de campañas globales.</a:t>
            </a:r>
          </a:p>
          <a:p>
            <a:endParaRPr lang="es-ES_tradnl" altLang="es-UY" sz="2400" dirty="0"/>
          </a:p>
          <a:p>
            <a:r>
              <a:rPr lang="es-ES_tradnl" altLang="es-UY" sz="2400" dirty="0" smtClean="0"/>
              <a:t> </a:t>
            </a:r>
            <a:r>
              <a:rPr lang="es-ES_tradnl" altLang="es-UY" sz="2400" dirty="0"/>
              <a:t>Ej. Coca-Cola.   </a:t>
            </a:r>
            <a:r>
              <a:rPr lang="es-ES_tradnl" altLang="es-UY" sz="2400" dirty="0" err="1"/>
              <a:t>Pattern</a:t>
            </a:r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90" y="1703296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18" y="1541371"/>
            <a:ext cx="1895475" cy="1924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608" y="2828836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Adaptación de materiales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altLang="es-UY" sz="2000" dirty="0">
                <a:latin typeface="Lucida Sans" panose="020B0602030504020204" pitchFamily="34" charset="0"/>
              </a:rPr>
              <a:t>Temática local, con estado de competencia puntual(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ver promociones)</a:t>
            </a:r>
            <a:endParaRPr lang="es-UY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50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256032"/>
            <a:ext cx="1147267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altLang="es-UY" sz="2400" dirty="0" smtClean="0">
              <a:latin typeface="Lucida Sans" panose="020B0602030504020204" pitchFamily="34" charset="0"/>
            </a:endParaRPr>
          </a:p>
          <a:p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La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mega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Agencia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endParaRPr lang="es-ES_tradnl" sz="2400" dirty="0" smtClean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400" dirty="0">
                <a:cs typeface="Tahoma" panose="020B0604030504040204" pitchFamily="34" charset="0"/>
              </a:rPr>
              <a:t>Red mundial para atención de clientes multinacionales</a:t>
            </a:r>
            <a:r>
              <a:rPr lang="es-ES_tradnl" altLang="es-UY" sz="2400" dirty="0" smtClean="0">
                <a:cs typeface="Tahoma" panose="020B0604030504040204" pitchFamily="34" charset="0"/>
              </a:rPr>
              <a:t>. ej</a:t>
            </a:r>
            <a:r>
              <a:rPr lang="es-ES_tradnl" altLang="es-UY" sz="2400" dirty="0">
                <a:cs typeface="Tahoma" panose="020B0604030504040204" pitchFamily="34" charset="0"/>
              </a:rPr>
              <a:t>. </a:t>
            </a:r>
            <a:r>
              <a:rPr lang="es-ES_tradnl" altLang="es-UY" sz="2400" dirty="0" err="1">
                <a:cs typeface="Tahoma" panose="020B0604030504040204" pitchFamily="34" charset="0"/>
              </a:rPr>
              <a:t>Omnicom</a:t>
            </a:r>
            <a:r>
              <a:rPr lang="es-ES_tradnl" altLang="es-UY" sz="2400" dirty="0">
                <a:cs typeface="Tahoma" panose="020B0604030504040204" pitchFamily="34" charset="0"/>
              </a:rPr>
              <a:t> </a:t>
            </a:r>
            <a:r>
              <a:rPr lang="es-ES_tradnl" altLang="es-UY" sz="2400" dirty="0" err="1">
                <a:cs typeface="Tahoma" panose="020B0604030504040204" pitchFamily="34" charset="0"/>
              </a:rPr>
              <a:t>Group,Interpublic</a:t>
            </a:r>
            <a:r>
              <a:rPr lang="es-ES_tradnl" altLang="es-UY" sz="2400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400" dirty="0">
                <a:cs typeface="Tahoma" panose="020B0604030504040204" pitchFamily="34" charset="0"/>
              </a:rPr>
              <a:t>Posibilidad de negociar mejor con los </a:t>
            </a:r>
            <a:r>
              <a:rPr lang="es-ES_tradnl" altLang="es-UY" sz="2400" dirty="0" err="1">
                <a:cs typeface="Tahoma" panose="020B0604030504040204" pitchFamily="34" charset="0"/>
              </a:rPr>
              <a:t>medios,hoy</a:t>
            </a:r>
            <a:r>
              <a:rPr lang="es-ES_tradnl" altLang="es-UY" sz="2400" dirty="0">
                <a:cs typeface="Tahoma" panose="020B0604030504040204" pitchFamily="34" charset="0"/>
              </a:rPr>
              <a:t> con </a:t>
            </a:r>
            <a:r>
              <a:rPr lang="es-ES_tradnl" altLang="es-UY" sz="2400" i="1" dirty="0">
                <a:cs typeface="Tahoma" panose="020B0604030504040204" pitchFamily="34" charset="0"/>
              </a:rPr>
              <a:t>centrales de medios.-</a:t>
            </a:r>
          </a:p>
          <a:p>
            <a:pPr>
              <a:lnSpc>
                <a:spcPct val="80000"/>
              </a:lnSpc>
            </a:pPr>
            <a:endParaRPr lang="es-ES_tradnl" altLang="es-UY" sz="2400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400" dirty="0">
                <a:cs typeface="Tahoma" panose="020B0604030504040204" pitchFamily="34" charset="0"/>
              </a:rPr>
              <a:t>Respaldo e información mundial sobre diferentes temas a clientes locales ( </a:t>
            </a:r>
            <a:r>
              <a:rPr lang="es-ES_tradnl" altLang="es-UY" sz="2400" b="1" dirty="0" err="1">
                <a:cs typeface="Tahoma" panose="020B0604030504040204" pitchFamily="34" charset="0"/>
              </a:rPr>
              <a:t>know</a:t>
            </a:r>
            <a:r>
              <a:rPr lang="es-ES_tradnl" altLang="es-UY" sz="2400" b="1" dirty="0">
                <a:cs typeface="Tahoma" panose="020B0604030504040204" pitchFamily="34" charset="0"/>
              </a:rPr>
              <a:t> </a:t>
            </a:r>
            <a:r>
              <a:rPr lang="es-ES_tradnl" altLang="es-UY" sz="2400" b="1" dirty="0" err="1">
                <a:cs typeface="Tahoma" panose="020B0604030504040204" pitchFamily="34" charset="0"/>
              </a:rPr>
              <a:t>how</a:t>
            </a:r>
            <a:r>
              <a:rPr lang="es-ES_tradnl" altLang="es-UY" sz="2400" b="1" dirty="0">
                <a:cs typeface="Tahoma" panose="020B0604030504040204" pitchFamily="34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es-ES_tradnl" altLang="es-UY" sz="2400" b="1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altLang="es-UY" sz="2400" dirty="0">
                <a:cs typeface="Tahoma" panose="020B0604030504040204" pitchFamily="34" charset="0"/>
              </a:rPr>
              <a:t>Desventajas: conflicto de </a:t>
            </a:r>
            <a:r>
              <a:rPr lang="es-ES_tradnl" altLang="es-UY" sz="2400" dirty="0" smtClean="0">
                <a:cs typeface="Tahoma" panose="020B0604030504040204" pitchFamily="34" charset="0"/>
              </a:rPr>
              <a:t>intereses </a:t>
            </a:r>
            <a:r>
              <a:rPr lang="es-ES_tradnl" altLang="es-UY" sz="2400" dirty="0">
                <a:cs typeface="Tahoma" panose="020B0604030504040204" pitchFamily="34" charset="0"/>
              </a:rPr>
              <a:t>en cuentas competitivas</a:t>
            </a:r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3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88" y="3793224"/>
            <a:ext cx="4362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06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689356"/>
            <a:ext cx="1248917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La</a:t>
            </a:r>
            <a:r>
              <a:rPr lang="es-ES_tradnl" altLang="es-UY" sz="2400" dirty="0">
                <a:latin typeface="Lucida Sans" panose="020B0602030504020204" pitchFamily="34" charset="0"/>
              </a:rPr>
              <a:t>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agencia de publicidad para una realidad de hoy</a:t>
            </a:r>
          </a:p>
          <a:p>
            <a:endParaRPr lang="es-ES_tradnl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r>
              <a:rPr lang="es-ES_tradnl" sz="2000" dirty="0" smtClean="0">
                <a:latin typeface="Lucida Sans" panose="020B0602030504020204" pitchFamily="34" charset="0"/>
              </a:rPr>
              <a:t>Flexible y qué se adapte a los cambios y procesos del mundo de hoy.</a:t>
            </a:r>
          </a:p>
          <a:p>
            <a:r>
              <a:rPr lang="es-ES_tradnl" sz="2000" dirty="0" smtClean="0">
                <a:latin typeface="Lucida Sans" panose="020B0602030504020204" pitchFamily="34" charset="0"/>
              </a:rPr>
              <a:t>Estructura  horizontal.</a:t>
            </a:r>
          </a:p>
          <a:p>
            <a:endParaRPr lang="es-ES_tradnl" sz="2000" dirty="0">
              <a:latin typeface="Lucida Sans" panose="020B0602030504020204" pitchFamily="34" charset="0"/>
            </a:endParaRPr>
          </a:p>
          <a:p>
            <a:r>
              <a:rPr lang="es-ES_tradnl" sz="2000" dirty="0" smtClean="0">
                <a:latin typeface="Lucida Sans" panose="020B0602030504020204" pitchFamily="34" charset="0"/>
              </a:rPr>
              <a:t>Empresa de comunicación integral con desarrollo en comunicaciones integradas.</a:t>
            </a:r>
          </a:p>
          <a:p>
            <a:endParaRPr lang="es-ES_tradnl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Personal ejecutivo y en constante formación </a:t>
            </a: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>
              <a:latin typeface="Lucida Sans" panose="020B0602030504020204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Importante desarrollo en planeación de medios . Mundo web</a:t>
            </a:r>
            <a:r>
              <a:rPr lang="es-ES_tradnl" sz="2000" dirty="0" smtClean="0">
                <a:latin typeface="Lucida Sans" panose="020B0602030504020204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>
              <a:latin typeface="Lucida Sans" panose="020B0602030504020204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  <a:cs typeface="Tahoma" pitchFamily="34" charset="0"/>
              </a:rPr>
              <a:t>Filosofía de empresa. Construcción de su propia marca.    Cultura de  empresa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 smtClean="0">
              <a:cs typeface="Tahoma" pitchFamily="34" charset="0"/>
            </a:endParaRPr>
          </a:p>
          <a:p>
            <a:endParaRPr lang="es-ES_tradnl" sz="2000" dirty="0" smtClean="0">
              <a:latin typeface="Lucida Sans" panose="020B0602030504020204" pitchFamily="34" charset="0"/>
            </a:endParaRPr>
          </a:p>
          <a:p>
            <a:endParaRPr lang="es-ES_tradnl" sz="2000" dirty="0">
              <a:latin typeface="Lucida Sans" panose="020B0602030504020204" pitchFamily="34" charset="0"/>
            </a:endParaRPr>
          </a:p>
          <a:p>
            <a:endParaRPr lang="es-ES_tradnl" sz="2000" dirty="0" smtClean="0">
              <a:latin typeface="Lucida Sans" panose="020B0602030504020204" pitchFamily="34" charset="0"/>
            </a:endParaRPr>
          </a:p>
          <a:p>
            <a:endParaRPr lang="es-ES_tradnl" sz="2000" dirty="0">
              <a:latin typeface="Lucida Sans" panose="020B0602030504020204" pitchFamily="34" charset="0"/>
            </a:endParaRPr>
          </a:p>
          <a:p>
            <a:endParaRPr lang="es-UY" sz="2000" dirty="0">
              <a:latin typeface="Lucida Sans" panose="020B0602030504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9687172" y="-1445964"/>
            <a:ext cx="80406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5077072" y="689356"/>
            <a:ext cx="1597272" cy="378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3114112" y="-2159786"/>
            <a:ext cx="14705656" cy="664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33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6702425" y="865187"/>
            <a:ext cx="80406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5076825" y="-747713"/>
            <a:ext cx="80406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s-ES_tradnl" sz="2400" kern="0" dirty="0" smtClean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8480425" y="-887413"/>
            <a:ext cx="804068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685800"/>
            <a:ext cx="1168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latin typeface="Lucida Sans" panose="020B0602030504020204" pitchFamily="34" charset="0"/>
              </a:rPr>
              <a:t>Servicios publicitarios a escala mundial</a:t>
            </a:r>
          </a:p>
          <a:p>
            <a:endParaRPr lang="es-UY" sz="2000" dirty="0">
              <a:latin typeface="Lucida Sans" panose="020B0602030504020204" pitchFamily="34" charset="0"/>
            </a:endParaRPr>
          </a:p>
          <a:p>
            <a:r>
              <a:rPr lang="es-UY" sz="2000" dirty="0" smtClean="0">
                <a:latin typeface="Lucida Sans" panose="020B0602030504020204" pitchFamily="34" charset="0"/>
              </a:rPr>
              <a:t>Maximizar la inversión</a:t>
            </a:r>
          </a:p>
          <a:p>
            <a:endParaRPr lang="es-UY" sz="2000" dirty="0">
              <a:latin typeface="Lucida Sans" panose="020B0602030504020204" pitchFamily="34" charset="0"/>
            </a:endParaRPr>
          </a:p>
          <a:p>
            <a:r>
              <a:rPr lang="es-UY" sz="2000" dirty="0" smtClean="0">
                <a:latin typeface="Lucida Sans" panose="020B0602030504020204" pitchFamily="34" charset="0"/>
              </a:rPr>
              <a:t>Fuerte planificación estratégica. Exigencia mayor de los clientes.</a:t>
            </a:r>
          </a:p>
          <a:p>
            <a:endParaRPr lang="es-UY" sz="2000" dirty="0">
              <a:latin typeface="Lucida Sans" panose="020B0602030504020204" pitchFamily="34" charset="0"/>
            </a:endParaRPr>
          </a:p>
          <a:p>
            <a:r>
              <a:rPr lang="es-UY" sz="2000" dirty="0" smtClean="0">
                <a:latin typeface="Lucida Sans" panose="020B0602030504020204" pitchFamily="34" charset="0"/>
              </a:rPr>
              <a:t>Administración financiera eficiente.</a:t>
            </a:r>
          </a:p>
          <a:p>
            <a:endParaRPr lang="es-UY" sz="2000" dirty="0">
              <a:latin typeface="Lucida Sans" panose="020B0602030504020204" pitchFamily="34" charset="0"/>
            </a:endParaRPr>
          </a:p>
          <a:p>
            <a:r>
              <a:rPr lang="es-UY" sz="2000" dirty="0" smtClean="0">
                <a:latin typeface="Lucida Sans" panose="020B0602030504020204" pitchFamily="34" charset="0"/>
              </a:rPr>
              <a:t>Éxito del cliente. Éxito de la Agencia.</a:t>
            </a:r>
          </a:p>
          <a:p>
            <a:endParaRPr lang="es-UY" sz="2000" dirty="0">
              <a:latin typeface="Lucida Sans" panose="020B0602030504020204" pitchFamily="34" charset="0"/>
            </a:endParaRPr>
          </a:p>
          <a:p>
            <a:endParaRPr lang="es-UY" sz="2000" dirty="0" smtClean="0">
              <a:latin typeface="Lucida Sans" panose="020B0602030504020204" pitchFamily="34" charset="0"/>
            </a:endParaRPr>
          </a:p>
          <a:p>
            <a:endParaRPr lang="es-UY" sz="2000" dirty="0">
              <a:latin typeface="Lucida Sans" panose="020B0602030504020204" pitchFamily="34" charset="0"/>
            </a:endParaRPr>
          </a:p>
          <a:p>
            <a:endParaRPr lang="es-UY" sz="2000" dirty="0">
              <a:latin typeface="Lucida Sans" panose="020B0602030504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4924425" y="2222500"/>
            <a:ext cx="1203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s-ES_tradnl" sz="2400" kern="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s-ES_tradnl" sz="2000" b="0" kern="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63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592" y="2733306"/>
            <a:ext cx="10863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>
                <a:solidFill>
                  <a:srgbClr val="FF0000"/>
                </a:solidFill>
                <a:latin typeface="Lucida Sans" panose="020B0602030504020204" pitchFamily="34" charset="0"/>
              </a:rPr>
              <a:t>Tipo de Agencia 	1986 	</a:t>
            </a:r>
            <a:r>
              <a:rPr lang="es-UY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   2002 </a:t>
            </a:r>
            <a:r>
              <a:rPr lang="es-UY" sz="2000" dirty="0">
                <a:solidFill>
                  <a:srgbClr val="FF0000"/>
                </a:solidFill>
                <a:latin typeface="Lucida Sans" panose="020B0602030504020204" pitchFamily="34" charset="0"/>
              </a:rPr>
              <a:t>	</a:t>
            </a:r>
            <a:r>
              <a:rPr lang="es-UY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          2004 </a:t>
            </a:r>
            <a:r>
              <a:rPr lang="es-UY" sz="2000" dirty="0">
                <a:solidFill>
                  <a:srgbClr val="FF0000"/>
                </a:solidFill>
                <a:latin typeface="Lucida Sans" panose="020B0602030504020204" pitchFamily="34" charset="0"/>
              </a:rPr>
              <a:t>	</a:t>
            </a:r>
            <a:r>
              <a:rPr lang="es-UY" sz="20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            2013 </a:t>
            </a:r>
            <a:r>
              <a:rPr lang="es-UY" dirty="0">
                <a:latin typeface="Lucida Sans" panose="020B0602030504020204" pitchFamily="34" charset="0"/>
              </a:rPr>
              <a:t>	</a:t>
            </a:r>
          </a:p>
          <a:p>
            <a:endParaRPr lang="es-UY" dirty="0" smtClean="0">
              <a:latin typeface="Lucida Sans" panose="020B0602030504020204" pitchFamily="34" charset="0"/>
            </a:endParaRPr>
          </a:p>
          <a:p>
            <a:r>
              <a:rPr lang="es-UY" dirty="0" smtClean="0">
                <a:latin typeface="Lucida Sans" panose="020B0602030504020204" pitchFamily="34" charset="0"/>
              </a:rPr>
              <a:t>Casos </a:t>
            </a:r>
            <a:r>
              <a:rPr lang="es-UY" dirty="0">
                <a:latin typeface="Lucida Sans" panose="020B0602030504020204" pitchFamily="34" charset="0"/>
              </a:rPr>
              <a:t>	% </a:t>
            </a:r>
            <a:r>
              <a:rPr lang="es-UY" dirty="0" smtClean="0">
                <a:latin typeface="Lucida Sans" panose="020B0602030504020204" pitchFamily="34" charset="0"/>
              </a:rPr>
              <a:t>       </a:t>
            </a:r>
            <a:r>
              <a:rPr lang="es-UY" dirty="0">
                <a:latin typeface="Lucida Sans" panose="020B0602030504020204" pitchFamily="34" charset="0"/>
              </a:rPr>
              <a:t>	Casos 	% 	</a:t>
            </a:r>
            <a:r>
              <a:rPr lang="es-UY" dirty="0" smtClean="0">
                <a:latin typeface="Lucida Sans" panose="020B0602030504020204" pitchFamily="34" charset="0"/>
              </a:rPr>
              <a:t>     Casos  %         Casos  </a:t>
            </a:r>
            <a:r>
              <a:rPr lang="es-UY" dirty="0">
                <a:latin typeface="Lucida Sans" panose="020B0602030504020204" pitchFamily="34" charset="0"/>
              </a:rPr>
              <a:t>	% 	</a:t>
            </a:r>
            <a:r>
              <a:rPr lang="es-UY" dirty="0" smtClean="0">
                <a:latin typeface="Lucida Sans" panose="020B0602030504020204" pitchFamily="34" charset="0"/>
              </a:rPr>
              <a:t>   Casos     %</a:t>
            </a:r>
            <a:endParaRPr lang="es-UY" dirty="0">
              <a:latin typeface="Lucida Sans" panose="020B0602030504020204" pitchFamily="34" charset="0"/>
            </a:endParaRPr>
          </a:p>
          <a:p>
            <a:r>
              <a:rPr lang="es-UY" dirty="0">
                <a:latin typeface="Lucida Sans" panose="020B0602030504020204" pitchFamily="34" charset="0"/>
              </a:rPr>
              <a:t>Nacional 	</a:t>
            </a:r>
            <a:r>
              <a:rPr lang="es-UY" dirty="0" smtClean="0">
                <a:latin typeface="Lucida Sans" panose="020B0602030504020204" pitchFamily="34" charset="0"/>
              </a:rPr>
              <a:t>      41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87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46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77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22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65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 20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63 </a:t>
            </a:r>
            <a:r>
              <a:rPr lang="es-UY" dirty="0">
                <a:latin typeface="Lucida Sans" panose="020B0602030504020204" pitchFamily="34" charset="0"/>
              </a:rPr>
              <a:t>	</a:t>
            </a:r>
          </a:p>
          <a:p>
            <a:r>
              <a:rPr lang="es-UY" dirty="0">
                <a:latin typeface="Lucida Sans" panose="020B0602030504020204" pitchFamily="34" charset="0"/>
              </a:rPr>
              <a:t>Extranjera 	</a:t>
            </a:r>
            <a:r>
              <a:rPr lang="es-UY" dirty="0" smtClean="0">
                <a:latin typeface="Lucida Sans" panose="020B0602030504020204" pitchFamily="34" charset="0"/>
              </a:rPr>
              <a:t>        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 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3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  0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0 </a:t>
            </a:r>
            <a:r>
              <a:rPr lang="es-UY" dirty="0">
                <a:latin typeface="Lucida Sans" panose="020B0602030504020204" pitchFamily="34" charset="0"/>
              </a:rPr>
              <a:t>	</a:t>
            </a:r>
          </a:p>
          <a:p>
            <a:r>
              <a:rPr lang="es-UY" dirty="0">
                <a:latin typeface="Lucida Sans" panose="020B0602030504020204" pitchFamily="34" charset="0"/>
              </a:rPr>
              <a:t>Asociada 	</a:t>
            </a:r>
            <a:r>
              <a:rPr lang="es-UY" dirty="0" smtClean="0">
                <a:latin typeface="Lucida Sans" panose="020B0602030504020204" pitchFamily="34" charset="0"/>
              </a:rPr>
              <a:t>        5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11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 13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22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11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32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12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37 </a:t>
            </a:r>
            <a:r>
              <a:rPr lang="es-UY" dirty="0">
                <a:latin typeface="Lucida Sans" panose="020B0602030504020204" pitchFamily="34" charset="0"/>
              </a:rPr>
              <a:t>	</a:t>
            </a:r>
          </a:p>
          <a:p>
            <a:r>
              <a:rPr lang="es-UY" dirty="0">
                <a:latin typeface="Lucida Sans" panose="020B0602030504020204" pitchFamily="34" charset="0"/>
              </a:rPr>
              <a:t>TOTAL </a:t>
            </a:r>
            <a:r>
              <a:rPr lang="es-UY" dirty="0" smtClean="0">
                <a:latin typeface="Lucida Sans" panose="020B0602030504020204" pitchFamily="34" charset="0"/>
              </a:rPr>
              <a:t> 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47     100   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    60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100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34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  100 </a:t>
            </a:r>
            <a:r>
              <a:rPr lang="es-UY" sz="800" dirty="0">
                <a:latin typeface="Boxed Book"/>
              </a:rPr>
              <a:t>	</a:t>
            </a:r>
            <a:r>
              <a:rPr lang="es-UY" sz="800" dirty="0" smtClean="0">
                <a:latin typeface="Boxed Book"/>
              </a:rPr>
              <a:t>               </a:t>
            </a:r>
            <a:r>
              <a:rPr lang="es-UY" dirty="0" smtClean="0">
                <a:latin typeface="Lucida Sans" panose="020B0602030504020204" pitchFamily="34" charset="0"/>
              </a:rPr>
              <a:t>32 </a:t>
            </a:r>
            <a:r>
              <a:rPr lang="es-UY" dirty="0">
                <a:latin typeface="Lucida Sans" panose="020B0602030504020204" pitchFamily="34" charset="0"/>
              </a:rPr>
              <a:t>	</a:t>
            </a:r>
            <a:r>
              <a:rPr lang="es-UY" dirty="0" smtClean="0">
                <a:latin typeface="Lucida Sans" panose="020B0602030504020204" pitchFamily="34" charset="0"/>
              </a:rPr>
              <a:t> 100</a:t>
            </a:r>
            <a:endParaRPr lang="es-UY" dirty="0">
              <a:latin typeface="Lucida Sans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670560"/>
            <a:ext cx="13099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>
                <a:latin typeface="Lucida Sans" panose="020B0602030504020204" pitchFamily="34" charset="0"/>
              </a:rPr>
              <a:t>Proceso en Uruguay de  la estructura de las agencias publicitarias a nivel </a:t>
            </a:r>
          </a:p>
          <a:p>
            <a:r>
              <a:rPr lang="es-UY" sz="2000" dirty="0">
                <a:latin typeface="Lucida Sans" panose="020B0602030504020204" pitchFamily="34" charset="0"/>
              </a:rPr>
              <a:t> </a:t>
            </a:r>
            <a:r>
              <a:rPr lang="es-UY" sz="2000" dirty="0" smtClean="0">
                <a:latin typeface="Lucida Sans" panose="020B0602030504020204" pitchFamily="34" charset="0"/>
              </a:rPr>
              <a:t>                          nacional e internacional  </a:t>
            </a:r>
            <a:endParaRPr lang="es-UY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48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24" y="616726"/>
            <a:ext cx="8973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b="1" dirty="0">
                <a:solidFill>
                  <a:srgbClr val="FF0000"/>
                </a:solidFill>
                <a:latin typeface="Lucida Sans" panose="020B0602030504020204" pitchFamily="34" charset="0"/>
              </a:rPr>
              <a:t>EL ESCENARIO ACTUAL DEL SISTEMA DE AGENCIAS EN URUGUAY </a:t>
            </a:r>
            <a:endParaRPr lang="es-UY" sz="2000" dirty="0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algn="just"/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La </a:t>
            </a:r>
            <a:r>
              <a:rPr lang="es-UY" dirty="0">
                <a:latin typeface="Lucida Sans" panose="020B0602030504020204" pitchFamily="34" charset="0"/>
              </a:rPr>
              <a:t>industria publicitaria, acorde con la escala de la economía uruguaya, es relativamente pequeña comparada con las mayores de América Latina. En 2013, la inversión publicitaria totalizó, tomando a la misma en su conjunto, 285 millones de dólares y su participación en el Producto Interno Bruto fue del 0,43 %.  </a:t>
            </a:r>
            <a:r>
              <a:rPr lang="es-UY" dirty="0" smtClean="0">
                <a:latin typeface="Lucida Sans" panose="020B0602030504020204" pitchFamily="34" charset="0"/>
              </a:rPr>
              <a:t>(</a:t>
            </a:r>
            <a:r>
              <a:rPr lang="es-UY" dirty="0" err="1">
                <a:latin typeface="Lucida Sans" panose="020B0602030504020204" pitchFamily="34" charset="0"/>
              </a:rPr>
              <a:t>Llambí</a:t>
            </a:r>
            <a:r>
              <a:rPr lang="es-UY" dirty="0">
                <a:latin typeface="Lucida Sans" panose="020B0602030504020204" pitchFamily="34" charset="0"/>
              </a:rPr>
              <a:t> &amp; Rama, 2013). </a:t>
            </a:r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endParaRPr lang="es-UY" dirty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En </a:t>
            </a:r>
            <a:r>
              <a:rPr lang="es-UY" dirty="0">
                <a:latin typeface="Lucida Sans" panose="020B0602030504020204" pitchFamily="34" charset="0"/>
              </a:rPr>
              <a:t>ese mismo año, en Brasil la inversión fue 15.860 millones, 5.670 en Argentina, 5.500 en México (</a:t>
            </a:r>
            <a:r>
              <a:rPr lang="es-UY" dirty="0" err="1">
                <a:latin typeface="Lucida Sans" panose="020B0602030504020204" pitchFamily="34" charset="0"/>
              </a:rPr>
              <a:t>AdLatina</a:t>
            </a:r>
            <a:r>
              <a:rPr lang="es-UY" dirty="0">
                <a:latin typeface="Lucida Sans" panose="020B0602030504020204" pitchFamily="34" charset="0"/>
              </a:rPr>
              <a:t>, 2014). </a:t>
            </a:r>
            <a:r>
              <a:rPr lang="es-UY" dirty="0" smtClean="0">
                <a:latin typeface="Lucida Sans" panose="020B0602030504020204" pitchFamily="34" charset="0"/>
              </a:rPr>
              <a:t>*</a:t>
            </a:r>
          </a:p>
          <a:p>
            <a:pPr algn="just"/>
            <a:endParaRPr lang="es-UY" sz="1600" dirty="0">
              <a:latin typeface="Lucida Sans" panose="020B0602030504020204" pitchFamily="34" charset="0"/>
            </a:endParaRPr>
          </a:p>
          <a:p>
            <a:pPr algn="just"/>
            <a:endParaRPr lang="es-UY" dirty="0" smtClean="0">
              <a:latin typeface="ITC Berkeley Oldstyle Std Bk"/>
            </a:endParaRPr>
          </a:p>
          <a:p>
            <a:pPr algn="just"/>
            <a:r>
              <a:rPr lang="es-UY" dirty="0" smtClean="0"/>
              <a:t>* </a:t>
            </a:r>
            <a:endParaRPr lang="es-UY" dirty="0"/>
          </a:p>
        </p:txBody>
      </p:sp>
      <p:sp>
        <p:nvSpPr>
          <p:cNvPr id="3" name="Rectangle 2"/>
          <p:cNvSpPr/>
          <p:nvPr/>
        </p:nvSpPr>
        <p:spPr>
          <a:xfrm>
            <a:off x="438912" y="4254108"/>
            <a:ext cx="870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200" dirty="0" smtClean="0">
                <a:latin typeface="Lucida Sans" panose="020B0602030504020204" pitchFamily="34" charset="0"/>
              </a:rPr>
              <a:t> </a:t>
            </a:r>
            <a:endParaRPr lang="es-UY" sz="1200" dirty="0">
              <a:latin typeface="Lucida Sans" panose="020B0602030504020204" pitchFamily="34" charset="0"/>
            </a:endParaRPr>
          </a:p>
          <a:p>
            <a:pPr algn="just"/>
            <a:r>
              <a:rPr lang="es-UY" sz="1200" dirty="0">
                <a:latin typeface="Lucida Sans" panose="020B0602030504020204" pitchFamily="34" charset="0"/>
              </a:rPr>
              <a:t>Globalización y estructura de propiedad de las agencias publicitarias uruguayas. </a:t>
            </a:r>
            <a:r>
              <a:rPr lang="es-UY" sz="1200" i="1" dirty="0">
                <a:latin typeface="Lucida Sans" panose="020B0602030504020204" pitchFamily="34" charset="0"/>
              </a:rPr>
              <a:t>Cuadernos.info</a:t>
            </a:r>
            <a:r>
              <a:rPr lang="es-UY" sz="1200" dirty="0">
                <a:latin typeface="Lucida Sans" panose="020B0602030504020204" pitchFamily="34" charset="0"/>
              </a:rPr>
              <a:t>, 34, 103-112. </a:t>
            </a:r>
            <a:r>
              <a:rPr lang="es-UY" sz="1200" dirty="0" smtClean="0">
                <a:latin typeface="Lucida Sans" panose="020B0602030504020204" pitchFamily="34" charset="0"/>
              </a:rPr>
              <a:t>doi:10.7764/cdi.34.564 </a:t>
            </a:r>
            <a:r>
              <a:rPr lang="es-UY" sz="1200" dirty="0" err="1" smtClean="0">
                <a:latin typeface="Lucida Sans" panose="020B0602030504020204" pitchFamily="34" charset="0"/>
              </a:rPr>
              <a:t>Alvaro</a:t>
            </a:r>
            <a:r>
              <a:rPr lang="es-UY" sz="1200" dirty="0" smtClean="0">
                <a:latin typeface="Lucida Sans" panose="020B0602030504020204" pitchFamily="34" charset="0"/>
              </a:rPr>
              <a:t> </a:t>
            </a:r>
            <a:r>
              <a:rPr lang="es-UY" sz="1200" dirty="0" err="1" smtClean="0">
                <a:latin typeface="Lucida Sans" panose="020B0602030504020204" pitchFamily="34" charset="0"/>
              </a:rPr>
              <a:t>Gascue</a:t>
            </a:r>
            <a:r>
              <a:rPr lang="es-UY" sz="1200" dirty="0" smtClean="0">
                <a:latin typeface="Lucida Sans" panose="020B0602030504020204" pitchFamily="34" charset="0"/>
              </a:rPr>
              <a:t>.</a:t>
            </a:r>
            <a:endParaRPr lang="es-UY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5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64" y="573024"/>
            <a:ext cx="10021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latin typeface="Lucida Sans" panose="020B0602030504020204" pitchFamily="34" charset="0"/>
              </a:rPr>
              <a:t>También, si se toman como base los criterios de AUDAP para aceptar afiliaciones, se constata que luego de un período de crecimiento general y sostenido de la economía del país (5,8% entre 2004 y </a:t>
            </a:r>
            <a:r>
              <a:rPr lang="es-UY" dirty="0" smtClean="0">
                <a:latin typeface="Lucida Sans" panose="020B0602030504020204" pitchFamily="34" charset="0"/>
              </a:rPr>
              <a:t>2012, </a:t>
            </a:r>
            <a:r>
              <a:rPr lang="es-UY" dirty="0">
                <a:latin typeface="Lucida Sans" panose="020B0602030504020204" pitchFamily="34" charset="0"/>
              </a:rPr>
              <a:t>el número total de agencias paradójicamente se ha ido reduciendo. </a:t>
            </a:r>
            <a:endParaRPr lang="es-UY" dirty="0" smtClean="0">
              <a:latin typeface="Lucida Sans" panose="020B0602030504020204" pitchFamily="34" charset="0"/>
            </a:endParaRPr>
          </a:p>
          <a:p>
            <a:endParaRPr lang="es-UY" dirty="0">
              <a:latin typeface="Lucida Sans" panose="020B0602030504020204" pitchFamily="34" charset="0"/>
            </a:endParaRPr>
          </a:p>
          <a:p>
            <a:r>
              <a:rPr lang="es-UY" dirty="0" smtClean="0">
                <a:latin typeface="Lucida Sans" panose="020B0602030504020204" pitchFamily="34" charset="0"/>
              </a:rPr>
              <a:t>A </a:t>
            </a:r>
            <a:r>
              <a:rPr lang="es-UY" dirty="0">
                <a:latin typeface="Lucida Sans" panose="020B0602030504020204" pitchFamily="34" charset="0"/>
              </a:rPr>
              <a:t>diciembre de 2013 había 32, de las cuales 12 estaban asociadas a alguna red internacional, mientras las restantes 20 eran nacionales (incluyendo a tres que operan localmente en ciudades del interior del país). </a:t>
            </a:r>
          </a:p>
        </p:txBody>
      </p:sp>
      <p:pic>
        <p:nvPicPr>
          <p:cNvPr id="3074" name="Picture 2" descr="https://encrypted-tbn0.gstatic.com/images?q=tbn:ANd9GcTISYsR4ThBlcJmAIKz5Qu6FLI1nzPpl5kxe4hrSW1SCQwlmp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20" y="2828544"/>
            <a:ext cx="3076936" cy="23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16" y="1107926"/>
            <a:ext cx="11454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</a:rPr>
              <a:t>“ 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En tiempos de cambio, los que aprenden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 heredan 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el mundo,</a:t>
            </a:r>
          </a:p>
          <a:p>
            <a:pPr>
              <a:spcBef>
                <a:spcPct val="0"/>
              </a:spcBef>
            </a:pP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   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mientras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que los que saben permanecerán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maravillosamente </a:t>
            </a:r>
            <a:endParaRPr lang="es-ES_tradnl" altLang="es-UY" sz="2400" dirty="0" smtClean="0">
              <a:solidFill>
                <a:srgbClr val="FF0000"/>
              </a:solidFill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   equipados para </a:t>
            </a:r>
            <a:r>
              <a:rPr lang="es-ES_tradnl" altLang="es-UY" sz="2400" dirty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un mundo que ya no existe más.”</a:t>
            </a:r>
          </a:p>
          <a:p>
            <a:pPr>
              <a:spcBef>
                <a:spcPct val="0"/>
              </a:spcBef>
            </a:pPr>
            <a:endParaRPr lang="es-ES_tradnl" altLang="es-UY" sz="2400" dirty="0">
              <a:latin typeface="Lucida Sans" panose="020B060203050402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400" dirty="0">
                <a:latin typeface="Lucida Sans" panose="020B0602030504020204" pitchFamily="34" charset="0"/>
                <a:cs typeface="Tahoma" panose="020B0604030504040204" pitchFamily="34" charset="0"/>
              </a:rPr>
              <a:t>                                             </a:t>
            </a:r>
            <a:r>
              <a:rPr lang="es-ES_tradnl" altLang="es-UY" sz="2400" dirty="0" smtClean="0">
                <a:latin typeface="Lucida Sans" panose="020B0602030504020204" pitchFamily="34" charset="0"/>
                <a:cs typeface="Tahoma" panose="020B0604030504040204" pitchFamily="34" charset="0"/>
              </a:rPr>
              <a:t>                               </a:t>
            </a:r>
            <a:r>
              <a:rPr lang="es-ES_tradnl" altLang="es-UY" sz="2400" dirty="0" smtClean="0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Eric </a:t>
            </a:r>
            <a:r>
              <a:rPr lang="es-ES_tradnl" altLang="es-UY" sz="2400" dirty="0" err="1">
                <a:solidFill>
                  <a:srgbClr val="FF0000"/>
                </a:solidFill>
                <a:latin typeface="Lucida Sans" panose="020B0602030504020204" pitchFamily="34" charset="0"/>
                <a:cs typeface="Tahoma" panose="020B0604030504040204" pitchFamily="34" charset="0"/>
              </a:rPr>
              <a:t>Hoffer</a:t>
            </a:r>
            <a:endParaRPr lang="es-ES" altLang="es-UY" sz="2400" dirty="0">
              <a:solidFill>
                <a:srgbClr val="FF0000"/>
              </a:solidFill>
              <a:latin typeface="Lucida Sans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0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" y="612845"/>
            <a:ext cx="8961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dirty="0">
                <a:latin typeface="Lucida Sans" panose="020B0602030504020204" pitchFamily="34" charset="0"/>
              </a:rPr>
              <a:t>A partir de 2000, se sumó otro fenómeno, típico de la globalización, consistente en el traslado por parte de las compañías transnacionales de sus sedes regionales y plantas de producción, principalmente a Argentina. </a:t>
            </a:r>
          </a:p>
          <a:p>
            <a:pPr algn="just"/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endParaRPr lang="es-UY" dirty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Hasta </a:t>
            </a:r>
            <a:r>
              <a:rPr lang="es-UY" dirty="0">
                <a:latin typeface="Lucida Sans" panose="020B0602030504020204" pitchFamily="34" charset="0"/>
              </a:rPr>
              <a:t>la década de los setenta, con la excepción de casos muy puntuales, las agencias fueron nacionales. </a:t>
            </a:r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endParaRPr lang="es-UY" dirty="0">
              <a:latin typeface="Lucida Sans" panose="020B0602030504020204" pitchFamily="34" charset="0"/>
            </a:endParaRPr>
          </a:p>
          <a:p>
            <a:pPr algn="just"/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En </a:t>
            </a:r>
            <a:r>
              <a:rPr lang="es-UY" dirty="0">
                <a:latin typeface="Lucida Sans" panose="020B0602030504020204" pitchFamily="34" charset="0"/>
              </a:rPr>
              <a:t>los años ochenta y noventa se incrementaron las asociaciones con redes internacionales, hecho que también se constata en el resto de América Latina. </a:t>
            </a:r>
            <a:r>
              <a:rPr lang="es-UY" dirty="0" smtClean="0">
                <a:latin typeface="Lucida Sans" panose="020B0602030504020204" pitchFamily="34" charset="0"/>
              </a:rPr>
              <a:t> </a:t>
            </a:r>
          </a:p>
          <a:p>
            <a:pPr algn="just"/>
            <a:endParaRPr lang="es-UY" dirty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Esto </a:t>
            </a:r>
            <a:r>
              <a:rPr lang="es-UY" dirty="0">
                <a:latin typeface="Lucida Sans" panose="020B0602030504020204" pitchFamily="34" charset="0"/>
              </a:rPr>
              <a:t>fue consecuencia </a:t>
            </a:r>
            <a:r>
              <a:rPr lang="es-UY" dirty="0" smtClean="0">
                <a:latin typeface="Lucida Sans" panose="020B0602030504020204" pitchFamily="34" charset="0"/>
              </a:rPr>
              <a:t>de un  proceso: </a:t>
            </a:r>
            <a:r>
              <a:rPr lang="es-UY" dirty="0">
                <a:latin typeface="Lucida Sans" panose="020B0602030504020204" pitchFamily="34" charset="0"/>
              </a:rPr>
              <a:t>la compra de las principales empresas anunciantes por parte de transnacionales o de asociaciones de capitales nacionales con extranjeros. </a:t>
            </a:r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endParaRPr lang="es-UY" dirty="0" smtClean="0">
              <a:latin typeface="Lucida Sans" panose="020B0602030504020204" pitchFamily="34" charset="0"/>
            </a:endParaRPr>
          </a:p>
          <a:p>
            <a:pPr algn="just"/>
            <a:r>
              <a:rPr lang="es-UY" dirty="0" smtClean="0">
                <a:latin typeface="Lucida Sans" panose="020B0602030504020204" pitchFamily="34" charset="0"/>
              </a:rPr>
              <a:t> </a:t>
            </a:r>
            <a:endParaRPr lang="es-UY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39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9472"/>
            <a:ext cx="11643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latin typeface="Lucida Sans" panose="020B0602030504020204" pitchFamily="34" charset="0"/>
              </a:rPr>
              <a:t>Algunas agencias descubrieron que, mediante la asociación, no solo podían seguir manteniendo sus principales clientes, sino que también podían obtener nuevos... o perderlos por decisiones tomadas  en casas matrices. (</a:t>
            </a:r>
            <a:r>
              <a:rPr lang="es-UY" dirty="0" err="1">
                <a:latin typeface="Lucida Sans" panose="020B0602030504020204" pitchFamily="34" charset="0"/>
              </a:rPr>
              <a:t>Gascue</a:t>
            </a:r>
            <a:r>
              <a:rPr lang="es-UY" dirty="0">
                <a:latin typeface="Lucida Sans" panose="020B0602030504020204" pitchFamily="34" charset="0"/>
              </a:rPr>
              <a:t>, 2004, p. </a:t>
            </a:r>
            <a:r>
              <a:rPr lang="es-UY" dirty="0" smtClean="0">
                <a:latin typeface="Lucida Sans" panose="020B0602030504020204" pitchFamily="34" charset="0"/>
              </a:rPr>
              <a:t>65)</a:t>
            </a:r>
          </a:p>
          <a:p>
            <a:endParaRPr lang="es-UY" dirty="0">
              <a:latin typeface="Lucida Sans" panose="020B0602030504020204" pitchFamily="34" charset="0"/>
            </a:endParaRPr>
          </a:p>
          <a:p>
            <a:endParaRPr lang="es-UY" dirty="0" smtClean="0">
              <a:latin typeface="Lucida Sans" panose="020B0602030504020204" pitchFamily="34" charset="0"/>
            </a:endParaRPr>
          </a:p>
          <a:p>
            <a:endParaRPr lang="es-UY" dirty="0">
              <a:latin typeface="Lucida Sans" panose="020B0602030504020204" pitchFamily="34" charset="0"/>
            </a:endParaRPr>
          </a:p>
          <a:p>
            <a:endParaRPr lang="es-UY" dirty="0" smtClean="0">
              <a:latin typeface="Lucida Sans" panose="020B0602030504020204" pitchFamily="34" charset="0"/>
            </a:endParaRPr>
          </a:p>
          <a:p>
            <a:r>
              <a:rPr lang="es-UY" dirty="0">
                <a:latin typeface="Lucida Sans" panose="020B0602030504020204" pitchFamily="34" charset="0"/>
              </a:rPr>
              <a:t>A diciembre de 2013 operaban en Uruguay las siguientes redes: </a:t>
            </a:r>
            <a:endParaRPr lang="es-UY" dirty="0" smtClean="0">
              <a:latin typeface="Lucida Sans" panose="020B0602030504020204" pitchFamily="34" charset="0"/>
            </a:endParaRPr>
          </a:p>
          <a:p>
            <a:endParaRPr lang="es-UY" dirty="0">
              <a:latin typeface="Lucida Sans" panose="020B0602030504020204" pitchFamily="34" charset="0"/>
            </a:endParaRPr>
          </a:p>
          <a:p>
            <a:r>
              <a:rPr lang="es-UY" dirty="0" smtClean="0">
                <a:latin typeface="Lucida Sans" panose="020B0602030504020204" pitchFamily="34" charset="0"/>
              </a:rPr>
              <a:t>DDB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DraftTFCB</a:t>
            </a:r>
            <a:r>
              <a:rPr lang="es-UY" dirty="0">
                <a:latin typeface="Lucida Sans" panose="020B0602030504020204" pitchFamily="34" charset="0"/>
              </a:rPr>
              <a:t>, Grey, </a:t>
            </a:r>
            <a:r>
              <a:rPr lang="es-UY" dirty="0" err="1">
                <a:latin typeface="Lucida Sans" panose="020B0602030504020204" pitchFamily="34" charset="0"/>
              </a:rPr>
              <a:t>Havas</a:t>
            </a:r>
            <a:r>
              <a:rPr lang="es-UY" dirty="0">
                <a:latin typeface="Lucida Sans" panose="020B0602030504020204" pitchFamily="34" charset="0"/>
              </a:rPr>
              <a:t>, JWT, Leo </a:t>
            </a:r>
            <a:r>
              <a:rPr lang="es-UY" dirty="0" err="1">
                <a:latin typeface="Lucida Sans" panose="020B0602030504020204" pitchFamily="34" charset="0"/>
              </a:rPr>
              <a:t>Burnett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Lowe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McCann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Ogilvy</a:t>
            </a:r>
            <a:r>
              <a:rPr lang="es-UY" dirty="0">
                <a:latin typeface="Lucida Sans" panose="020B0602030504020204" pitchFamily="34" charset="0"/>
              </a:rPr>
              <a:t> &amp; </a:t>
            </a:r>
            <a:r>
              <a:rPr lang="es-UY" dirty="0" err="1">
                <a:latin typeface="Lucida Sans" panose="020B0602030504020204" pitchFamily="34" charset="0"/>
              </a:rPr>
              <a:t>Mather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Publicis</a:t>
            </a:r>
            <a:r>
              <a:rPr lang="es-UY" dirty="0">
                <a:latin typeface="Lucida Sans" panose="020B0602030504020204" pitchFamily="34" charset="0"/>
              </a:rPr>
              <a:t>, TBWA y </a:t>
            </a:r>
            <a:r>
              <a:rPr lang="es-UY" dirty="0" err="1">
                <a:latin typeface="Lucida Sans" panose="020B0602030504020204" pitchFamily="34" charset="0"/>
              </a:rPr>
              <a:t>Y</a:t>
            </a:r>
            <a:r>
              <a:rPr lang="es-UY" dirty="0">
                <a:latin typeface="Lucida Sans" panose="020B0602030504020204" pitchFamily="34" charset="0"/>
              </a:rPr>
              <a:t>&amp; R. </a:t>
            </a:r>
            <a:endParaRPr lang="es-UY" dirty="0" smtClean="0">
              <a:latin typeface="Lucida Sans" panose="020B0602030504020204" pitchFamily="34" charset="0"/>
            </a:endParaRPr>
          </a:p>
          <a:p>
            <a:endParaRPr lang="es-UY" dirty="0">
              <a:latin typeface="Lucida Sans" panose="020B0602030504020204" pitchFamily="34" charset="0"/>
            </a:endParaRPr>
          </a:p>
          <a:p>
            <a:r>
              <a:rPr lang="es-UY" dirty="0" smtClean="0">
                <a:latin typeface="Lucida Sans" panose="020B0602030504020204" pitchFamily="34" charset="0"/>
              </a:rPr>
              <a:t>En </a:t>
            </a:r>
            <a:r>
              <a:rPr lang="es-UY" dirty="0">
                <a:latin typeface="Lucida Sans" panose="020B0602030504020204" pitchFamily="34" charset="0"/>
              </a:rPr>
              <a:t>realidad, </a:t>
            </a:r>
            <a:r>
              <a:rPr lang="es-UY" dirty="0" smtClean="0">
                <a:latin typeface="Lucida Sans" panose="020B0602030504020204" pitchFamily="34" charset="0"/>
              </a:rPr>
              <a:t> </a:t>
            </a:r>
            <a:r>
              <a:rPr lang="es-UY" dirty="0">
                <a:latin typeface="Lucida Sans" panose="020B0602030504020204" pitchFamily="34" charset="0"/>
              </a:rPr>
              <a:t>la concentración es mayor de lo que en una primera mirada parece, si se toma en cuenta que en su mayoría estas redes pertenecen a grupos de comunicación globales: Grey, JWT, </a:t>
            </a:r>
            <a:r>
              <a:rPr lang="es-UY" dirty="0" err="1">
                <a:latin typeface="Lucida Sans" panose="020B0602030504020204" pitchFamily="34" charset="0"/>
              </a:rPr>
              <a:t>Ogilvy&amp;Mather</a:t>
            </a:r>
            <a:r>
              <a:rPr lang="es-UY" dirty="0">
                <a:latin typeface="Lucida Sans" panose="020B0602030504020204" pitchFamily="34" charset="0"/>
              </a:rPr>
              <a:t> y Y&amp;R al grupo WWP; </a:t>
            </a:r>
            <a:r>
              <a:rPr lang="es-UY" dirty="0" smtClean="0">
                <a:latin typeface="Lucida Sans" panose="020B0602030504020204" pitchFamily="34" charset="0"/>
              </a:rPr>
              <a:t>DDB,BBDO, TBWA y RAPP </a:t>
            </a:r>
            <a:r>
              <a:rPr lang="es-UY" dirty="0">
                <a:latin typeface="Lucida Sans" panose="020B0602030504020204" pitchFamily="34" charset="0"/>
              </a:rPr>
              <a:t>a </a:t>
            </a:r>
            <a:r>
              <a:rPr lang="es-UY" dirty="0" err="1">
                <a:latin typeface="Lucida Sans" panose="020B0602030504020204" pitchFamily="34" charset="0"/>
              </a:rPr>
              <a:t>Omnicom</a:t>
            </a:r>
            <a:r>
              <a:rPr lang="es-UY" dirty="0">
                <a:latin typeface="Lucida Sans" panose="020B0602030504020204" pitchFamily="34" charset="0"/>
              </a:rPr>
              <a:t>; </a:t>
            </a:r>
            <a:r>
              <a:rPr lang="es-UY" dirty="0" err="1">
                <a:latin typeface="Lucida Sans" panose="020B0602030504020204" pitchFamily="34" charset="0"/>
              </a:rPr>
              <a:t>DraftFCB</a:t>
            </a:r>
            <a:r>
              <a:rPr lang="es-UY" dirty="0">
                <a:latin typeface="Lucida Sans" panose="020B0602030504020204" pitchFamily="34" charset="0"/>
              </a:rPr>
              <a:t>, </a:t>
            </a:r>
            <a:r>
              <a:rPr lang="es-UY" dirty="0" err="1">
                <a:latin typeface="Lucida Sans" panose="020B0602030504020204" pitchFamily="34" charset="0"/>
              </a:rPr>
              <a:t>Lowe</a:t>
            </a:r>
            <a:r>
              <a:rPr lang="es-UY" dirty="0">
                <a:latin typeface="Lucida Sans" panose="020B0602030504020204" pitchFamily="34" charset="0"/>
              </a:rPr>
              <a:t> y </a:t>
            </a:r>
            <a:r>
              <a:rPr lang="es-UY" dirty="0" err="1">
                <a:latin typeface="Lucida Sans" panose="020B0602030504020204" pitchFamily="34" charset="0"/>
              </a:rPr>
              <a:t>McCann</a:t>
            </a:r>
            <a:r>
              <a:rPr lang="es-UY" dirty="0">
                <a:latin typeface="Lucida Sans" panose="020B0602030504020204" pitchFamily="34" charset="0"/>
              </a:rPr>
              <a:t> a </a:t>
            </a:r>
            <a:r>
              <a:rPr lang="es-UY" dirty="0" err="1">
                <a:latin typeface="Lucida Sans" panose="020B0602030504020204" pitchFamily="34" charset="0"/>
              </a:rPr>
              <a:t>Interpublic</a:t>
            </a:r>
            <a:r>
              <a:rPr lang="es-UY" dirty="0">
                <a:latin typeface="Lucida Sans" panose="020B0602030504020204" pitchFamily="34" charset="0"/>
              </a:rPr>
              <a:t>; Leo </a:t>
            </a:r>
            <a:r>
              <a:rPr lang="es-UY" dirty="0" err="1">
                <a:latin typeface="Lucida Sans" panose="020B0602030504020204" pitchFamily="34" charset="0"/>
              </a:rPr>
              <a:t>Burnett</a:t>
            </a:r>
            <a:r>
              <a:rPr lang="es-UY" dirty="0">
                <a:latin typeface="Lucida Sans" panose="020B0602030504020204" pitchFamily="34" charset="0"/>
              </a:rPr>
              <a:t> y </a:t>
            </a:r>
            <a:r>
              <a:rPr lang="es-UY" dirty="0" err="1">
                <a:latin typeface="Lucida Sans" panose="020B0602030504020204" pitchFamily="34" charset="0"/>
              </a:rPr>
              <a:t>Publicis</a:t>
            </a:r>
            <a:r>
              <a:rPr lang="es-UY" dirty="0">
                <a:latin typeface="Lucida Sans" panose="020B0602030504020204" pitchFamily="34" charset="0"/>
              </a:rPr>
              <a:t> a </a:t>
            </a:r>
            <a:r>
              <a:rPr lang="es-UY" dirty="0" err="1">
                <a:latin typeface="Lucida Sans" panose="020B0602030504020204" pitchFamily="34" charset="0"/>
              </a:rPr>
              <a:t>Publicis</a:t>
            </a:r>
            <a:r>
              <a:rPr lang="es-UY" dirty="0">
                <a:latin typeface="Lucida Sans" panose="020B0602030504020204" pitchFamily="34" charset="0"/>
              </a:rPr>
              <a:t> </a:t>
            </a:r>
            <a:r>
              <a:rPr lang="es-UY" dirty="0" err="1">
                <a:latin typeface="Lucida Sans" panose="020B0602030504020204" pitchFamily="34" charset="0"/>
              </a:rPr>
              <a:t>Group</a:t>
            </a:r>
            <a:r>
              <a:rPr lang="es-UY" dirty="0">
                <a:latin typeface="Lucida Sans" panose="020B0602030504020204" pitchFamily="34" charset="0"/>
              </a:rPr>
              <a:t>.</a:t>
            </a:r>
            <a:endParaRPr lang="es-UY" dirty="0" smtClean="0">
              <a:latin typeface="Lucida Sans" panose="020B0602030504020204" pitchFamily="34" charset="0"/>
            </a:endParaRPr>
          </a:p>
          <a:p>
            <a:endParaRPr lang="es-UY" dirty="0">
              <a:latin typeface="Lucida Sans" panose="020B0602030504020204" pitchFamily="34" charset="0"/>
            </a:endParaRPr>
          </a:p>
          <a:p>
            <a:endParaRPr lang="es-UY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0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710489"/>
            <a:ext cx="8750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2400" dirty="0"/>
              <a:t>Conclusiones:</a:t>
            </a:r>
          </a:p>
          <a:p>
            <a:pPr>
              <a:lnSpc>
                <a:spcPct val="90000"/>
              </a:lnSpc>
              <a:defRPr/>
            </a:pPr>
            <a:endParaRPr lang="es-ES_tradnl" sz="2400" dirty="0"/>
          </a:p>
          <a:p>
            <a:pPr>
              <a:lnSpc>
                <a:spcPct val="90000"/>
              </a:lnSpc>
              <a:defRPr/>
            </a:pPr>
            <a:r>
              <a:rPr lang="es-ES_tradnl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 capital humano</a:t>
            </a:r>
            <a:r>
              <a:rPr lang="es-ES_tradnl" sz="2400" dirty="0"/>
              <a:t> será en un futuro inmediato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/>
              <a:t> una de las </a:t>
            </a:r>
            <a:r>
              <a:rPr lang="es-ES_tradnl" sz="2400" i="1" dirty="0"/>
              <a:t>grandes ventajas competitivas.-</a:t>
            </a:r>
          </a:p>
          <a:p>
            <a:pPr>
              <a:lnSpc>
                <a:spcPct val="90000"/>
              </a:lnSpc>
              <a:defRPr/>
            </a:pPr>
            <a:endParaRPr lang="es-ES_tradnl" sz="2400" dirty="0"/>
          </a:p>
          <a:p>
            <a:pPr>
              <a:lnSpc>
                <a:spcPct val="90000"/>
              </a:lnSpc>
              <a:defRPr/>
            </a:pPr>
            <a:r>
              <a:rPr lang="es-ES_tradnl" sz="2400" dirty="0" smtClean="0"/>
              <a:t>Mayores </a:t>
            </a:r>
            <a:r>
              <a:rPr lang="es-ES_tradnl" sz="2400" dirty="0"/>
              <a:t>atribuciones al personal para poder desplegar su potencial.</a:t>
            </a:r>
          </a:p>
          <a:p>
            <a:pPr>
              <a:lnSpc>
                <a:spcPct val="90000"/>
              </a:lnSpc>
              <a:defRPr/>
            </a:pPr>
            <a:r>
              <a:rPr lang="es-ES_tradnl" sz="2400" dirty="0" smtClean="0"/>
              <a:t>Contribuir </a:t>
            </a:r>
            <a:r>
              <a:rPr lang="es-ES_tradnl" sz="2400" dirty="0"/>
              <a:t>a la realización personal desde el puesto de trabajo</a:t>
            </a:r>
            <a:r>
              <a:rPr lang="es-ES_tradnl" dirty="0"/>
              <a:t>.</a:t>
            </a:r>
            <a:r>
              <a:rPr lang="es-ES_tradnl" sz="2000" dirty="0"/>
              <a:t>  </a:t>
            </a:r>
            <a:endParaRPr lang="es-ES_tradnl" sz="2000" dirty="0" smtClean="0"/>
          </a:p>
          <a:p>
            <a:pPr>
              <a:lnSpc>
                <a:spcPct val="90000"/>
              </a:lnSpc>
              <a:defRPr/>
            </a:pPr>
            <a:endParaRPr lang="es-ES_tradnl" sz="2000" dirty="0"/>
          </a:p>
          <a:p>
            <a:pPr>
              <a:lnSpc>
                <a:spcPct val="90000"/>
              </a:lnSpc>
              <a:defRPr/>
            </a:pPr>
            <a:endParaRPr lang="es-ES_tradnl" sz="2000" dirty="0" smtClean="0"/>
          </a:p>
          <a:p>
            <a:pPr>
              <a:lnSpc>
                <a:spcPct val="90000"/>
              </a:lnSpc>
              <a:defRPr/>
            </a:pPr>
            <a:endParaRPr lang="es-ES_tradnl" sz="20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s-ES_tradnl" sz="2000" dirty="0" smtClean="0"/>
          </a:p>
          <a:p>
            <a:pPr>
              <a:lnSpc>
                <a:spcPct val="90000"/>
              </a:lnSpc>
              <a:defRPr/>
            </a:pPr>
            <a:r>
              <a:rPr lang="es-ES_tradnl" sz="2400" dirty="0" smtClean="0"/>
              <a:t>.</a:t>
            </a:r>
            <a:r>
              <a:rPr lang="es-ES_tradnl" sz="2800" dirty="0" smtClean="0"/>
              <a:t>  </a:t>
            </a:r>
            <a:endParaRPr lang="es-ES_tradnl" sz="2800" dirty="0"/>
          </a:p>
          <a:p>
            <a:pPr>
              <a:lnSpc>
                <a:spcPct val="90000"/>
              </a:lnSpc>
              <a:defRPr/>
            </a:pPr>
            <a:endParaRPr lang="es-ES_tradnl" sz="2400" dirty="0"/>
          </a:p>
          <a:p>
            <a:pPr>
              <a:lnSpc>
                <a:spcPct val="90000"/>
              </a:lnSpc>
              <a:defRPr/>
            </a:pPr>
            <a:endParaRPr lang="es-ES_tradnl" sz="2000" dirty="0"/>
          </a:p>
          <a:p>
            <a:pPr>
              <a:lnSpc>
                <a:spcPct val="90000"/>
              </a:lnSpc>
              <a:defRPr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02844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328" y="636723"/>
            <a:ext cx="111800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altLang="es-UY" dirty="0" smtClean="0"/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Su </a:t>
            </a:r>
            <a:r>
              <a:rPr lang="es-ES_tradnl" altLang="es-UY" sz="2000" dirty="0">
                <a:latin typeface="Lucida Sans" panose="020B0602030504020204" pitchFamily="34" charset="0"/>
              </a:rPr>
              <a:t>definición:</a:t>
            </a: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La función de la agencia publicitaria es posicionar marcas en el público objetivo, a través de la </a:t>
            </a:r>
            <a:r>
              <a:rPr lang="es-ES_tradnl" altLang="es-UY" sz="2000" i="1" dirty="0">
                <a:latin typeface="Lucida Sans" panose="020B0602030504020204" pitchFamily="34" charset="0"/>
              </a:rPr>
              <a:t>creación</a:t>
            </a:r>
            <a:r>
              <a:rPr lang="es-ES_tradnl" altLang="es-UY" sz="2000" dirty="0">
                <a:latin typeface="Lucida Sans" panose="020B0602030504020204" pitchFamily="34" charset="0"/>
              </a:rPr>
              <a:t>, </a:t>
            </a:r>
            <a:r>
              <a:rPr lang="es-ES_tradnl" altLang="es-UY" sz="2000" i="1" dirty="0">
                <a:latin typeface="Lucida Sans" panose="020B0602030504020204" pitchFamily="34" charset="0"/>
              </a:rPr>
              <a:t>producción</a:t>
            </a: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y  </a:t>
            </a:r>
            <a:r>
              <a:rPr lang="es-ES_tradnl" altLang="es-UY" sz="2000" i="1" dirty="0" err="1">
                <a:latin typeface="Lucida Sans" panose="020B0602030504020204" pitchFamily="34" charset="0"/>
              </a:rPr>
              <a:t>vehiculización</a:t>
            </a:r>
            <a:r>
              <a:rPr lang="es-ES_tradnl" altLang="es-UY" sz="2000" dirty="0">
                <a:latin typeface="Lucida Sans" panose="020B0602030504020204" pitchFamily="34" charset="0"/>
              </a:rPr>
              <a:t> de mensajes originales, persuasivos y seductores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.</a:t>
            </a: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 smtClean="0">
                <a:latin typeface="Lucida Sans" panose="020B0602030504020204" pitchFamily="34" charset="0"/>
              </a:rPr>
              <a:t>Es una empresa de servicios de comunicaciones integradas que actúa por intermediación</a:t>
            </a: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e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ntre anunciantes, medios y productores.</a:t>
            </a:r>
            <a:endParaRPr lang="es-ES_tradnl" altLang="es-UY" sz="2000" dirty="0">
              <a:latin typeface="Lucida Sans" panose="020B0602030504020204" pitchFamily="34" charset="0"/>
            </a:endParaRPr>
          </a:p>
          <a:p>
            <a:endParaRPr lang="es-ES_tradnl" altLang="es-UY" sz="2000" dirty="0">
              <a:latin typeface="Lucida Sans" panose="020B0602030504020204" pitchFamily="34" charset="0"/>
            </a:endParaRPr>
          </a:p>
          <a:p>
            <a:r>
              <a:rPr lang="es-ES_tradnl" altLang="es-UY" sz="2000" dirty="0">
                <a:latin typeface="Lucida Sans" panose="020B0602030504020204" pitchFamily="34" charset="0"/>
              </a:rPr>
              <a:t>La agencia de publicidad no crea la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estrategia de </a:t>
            </a:r>
            <a:r>
              <a:rPr lang="es-ES_tradnl" altLang="es-UY" sz="2000" dirty="0">
                <a:latin typeface="Lucida Sans" panose="020B0602030504020204" pitchFamily="34" charset="0"/>
              </a:rPr>
              <a:t>marketing sino que participa de ella en el área de su comunicación</a:t>
            </a:r>
            <a:r>
              <a:rPr lang="es-ES_tradnl" altLang="es-UY" dirty="0"/>
              <a:t>.-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1984" y="402336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La Agencia</a:t>
            </a:r>
            <a:endParaRPr lang="es-UY" sz="2400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86" y="481355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6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216" y="1338501"/>
            <a:ext cx="11289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ES_tradnl" altLang="es-UY" i="1" dirty="0">
              <a:latin typeface="Calisto MT" panose="02040603050505030304" pitchFamily="18" charset="0"/>
            </a:endParaRPr>
          </a:p>
          <a:p>
            <a:pPr>
              <a:spcBef>
                <a:spcPct val="0"/>
              </a:spcBef>
            </a:pPr>
            <a:r>
              <a:rPr lang="es-ES_tradnl" altLang="es-UY" sz="2000" i="1" dirty="0">
                <a:latin typeface="Lucida Sans" panose="020B0602030504020204" pitchFamily="34" charset="0"/>
              </a:rPr>
              <a:t>La Agencia del futuro será la que mejor interprete las necesidades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i="1" dirty="0">
                <a:latin typeface="Lucida Sans" panose="020B0602030504020204" pitchFamily="34" charset="0"/>
              </a:rPr>
              <a:t>intereses, aspiraciones, percepciones de la gente</a:t>
            </a:r>
            <a:r>
              <a:rPr lang="es-ES_tradnl" altLang="es-UY" sz="2000" dirty="0">
                <a:latin typeface="Lucida Sans" panose="020B0602030504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_tradnl" altLang="es-UY" sz="2000" dirty="0">
                <a:latin typeface="Lucida Sans" panose="020B0602030504020204" pitchFamily="34" charset="0"/>
              </a:rPr>
              <a:t>Incorporar equipos multidisciplinarios ( sociólogos, psicólogos,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Lucida Sans" panose="020B0602030504020204" pitchFamily="34" charset="0"/>
              </a:rPr>
              <a:t> 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comunicólogos </a:t>
            </a:r>
            <a:r>
              <a:rPr lang="es-ES_tradnl" altLang="es-UY" sz="2000" dirty="0">
                <a:latin typeface="Lucida Sans" panose="020B0602030504020204" pitchFamily="34" charset="0"/>
              </a:rPr>
              <a:t>etc. que nos faciliten identificar los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comportamientos </a:t>
            </a:r>
            <a:r>
              <a:rPr lang="es-ES_tradnl" altLang="es-UY" sz="2000" dirty="0">
                <a:latin typeface="Lucida Sans" panose="020B0602030504020204" pitchFamily="34" charset="0"/>
              </a:rPr>
              <a:t>de 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los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</a:t>
            </a:r>
            <a:r>
              <a:rPr lang="es-ES_tradnl" altLang="es-UY" sz="2000" dirty="0">
                <a:latin typeface="Lucida Sans" panose="020B0602030504020204" pitchFamily="34" charset="0"/>
              </a:rPr>
              <a:t>consumidores.</a:t>
            </a:r>
          </a:p>
          <a:p>
            <a:pPr>
              <a:spcBef>
                <a:spcPct val="0"/>
              </a:spcBef>
            </a:pPr>
            <a:endParaRPr lang="es-ES_tradnl" altLang="es-UY" sz="2000" dirty="0">
              <a:latin typeface="Lucida Sans" panose="020B0602030504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_tradnl" altLang="es-UY" sz="2000" dirty="0" smtClean="0">
                <a:latin typeface="Lucida Sans" panose="020B0602030504020204" pitchFamily="34" charset="0"/>
              </a:rPr>
              <a:t>Especialistas </a:t>
            </a:r>
            <a:r>
              <a:rPr lang="es-ES_tradnl" altLang="es-UY" sz="2000" dirty="0">
                <a:latin typeface="Lucida Sans" panose="020B0602030504020204" pitchFamily="34" charset="0"/>
              </a:rPr>
              <a:t>que nos brinden propuestas creativas, pertinentes </a:t>
            </a:r>
          </a:p>
          <a:p>
            <a:pPr>
              <a:spcBef>
                <a:spcPct val="0"/>
              </a:spcBef>
            </a:pPr>
            <a:r>
              <a:rPr lang="es-ES_tradnl" altLang="es-UY" sz="2000" dirty="0">
                <a:latin typeface="Lucida Sans" panose="020B0602030504020204" pitchFamily="34" charset="0"/>
              </a:rPr>
              <a:t> </a:t>
            </a:r>
            <a:r>
              <a:rPr lang="es-ES_tradnl" altLang="es-UY" sz="2000" dirty="0" smtClean="0">
                <a:latin typeface="Lucida Sans" panose="020B0602030504020204" pitchFamily="34" charset="0"/>
              </a:rPr>
              <a:t> </a:t>
            </a:r>
            <a:r>
              <a:rPr lang="es-ES_tradnl" altLang="es-UY" sz="2000" dirty="0">
                <a:latin typeface="Lucida Sans" panose="020B0602030504020204" pitchFamily="34" charset="0"/>
              </a:rPr>
              <a:t>y relevantes para los públicos o audiencias segmentadas.</a:t>
            </a:r>
          </a:p>
        </p:txBody>
      </p:sp>
    </p:spTree>
    <p:extLst>
      <p:ext uri="{BB962C8B-B14F-4D97-AF65-F5344CB8AC3E}">
        <p14:creationId xmlns:p14="http://schemas.microsoft.com/office/powerpoint/2010/main" val="54156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517650"/>
            <a:ext cx="8635936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2298" y="2365248"/>
            <a:ext cx="2180517" cy="75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Director de Producción</a:t>
            </a:r>
            <a:endParaRPr lang="es-UY" dirty="0"/>
          </a:p>
        </p:txBody>
      </p:sp>
      <p:sp>
        <p:nvSpPr>
          <p:cNvPr id="7" name="Rectangle 6"/>
          <p:cNvSpPr/>
          <p:nvPr/>
        </p:nvSpPr>
        <p:spPr>
          <a:xfrm>
            <a:off x="9558528" y="3633216"/>
            <a:ext cx="2170176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Asistente de Producción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0308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08" y="914409"/>
            <a:ext cx="1155801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2000" b="1" dirty="0">
                <a:latin typeface="Lucida Sans" panose="020B0602030504020204" pitchFamily="34" charset="0"/>
              </a:rPr>
              <a:t>Departamentos o Áreas de </a:t>
            </a:r>
            <a:r>
              <a:rPr lang="es-ES_tradnl" sz="2000" b="1" dirty="0" smtClean="0">
                <a:latin typeface="Lucida Sans" panose="020B0602030504020204" pitchFamily="34" charset="0"/>
              </a:rPr>
              <a:t>Trabajo:</a:t>
            </a:r>
            <a:endParaRPr lang="es-ES_tradnl" sz="2000" b="1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_tradnl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anose="020B0602030504020204" pitchFamily="34" charset="0"/>
              </a:rPr>
              <a:t>Departamento </a:t>
            </a:r>
            <a:r>
              <a:rPr lang="es-ES_tradn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anose="020B0602030504020204" pitchFamily="34" charset="0"/>
              </a:rPr>
              <a:t>Creativo: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b="1" dirty="0">
                <a:latin typeface="Lucida Sans" panose="020B0602030504020204" pitchFamily="34" charset="0"/>
              </a:rPr>
              <a:t>  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dirty="0">
                <a:latin typeface="Lucida Sans" panose="020B0602030504020204" pitchFamily="34" charset="0"/>
              </a:rPr>
              <a:t>Estaba  formado por dos grandes áreas: </a:t>
            </a:r>
            <a:r>
              <a:rPr lang="es-ES_tradnl" sz="2000" i="1" dirty="0">
                <a:latin typeface="Lucida Sans" panose="020B0602030504020204" pitchFamily="34" charset="0"/>
              </a:rPr>
              <a:t>redacción  y arte o gráfica.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000" i="1" dirty="0">
                <a:latin typeface="Lucida Sans" panose="020B0602030504020204" pitchFamily="34" charset="0"/>
              </a:rPr>
              <a:t>Estructuras más flexibles ( tríos, especialistas en  tecnología, </a:t>
            </a:r>
            <a:r>
              <a:rPr lang="es-ES_tradnl" sz="2000" i="1" dirty="0" smtClean="0">
                <a:latin typeface="Lucida Sans" panose="020B0602030504020204" pitchFamily="34" charset="0"/>
              </a:rPr>
              <a:t>programadores </a:t>
            </a:r>
            <a:r>
              <a:rPr lang="es-ES_tradnl" sz="2000" i="1" dirty="0">
                <a:latin typeface="Lucida Sans" panose="020B0602030504020204" pitchFamily="34" charset="0"/>
              </a:rPr>
              <a:t>web, </a:t>
            </a:r>
            <a:r>
              <a:rPr lang="es-ES_tradnl" sz="2000" i="1" dirty="0" smtClean="0">
                <a:latin typeface="Lucida Sans" panose="020B0602030504020204" pitchFamily="34" charset="0"/>
              </a:rPr>
              <a:t>  divisiones </a:t>
            </a:r>
            <a:r>
              <a:rPr lang="es-ES_tradnl" sz="2000" i="1" dirty="0">
                <a:latin typeface="Lucida Sans" panose="020B0602030504020204" pitchFamily="34" charset="0"/>
              </a:rPr>
              <a:t>interactivas)</a:t>
            </a:r>
          </a:p>
          <a:p>
            <a:pPr>
              <a:lnSpc>
                <a:spcPct val="90000"/>
              </a:lnSpc>
              <a:defRPr/>
            </a:pPr>
            <a:endParaRPr lang="es-ES_tradnl" sz="2000" i="1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_tradnl" sz="2000" b="1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Planificación </a:t>
            </a:r>
            <a:r>
              <a:rPr lang="es-ES_tradnl" sz="2000" dirty="0">
                <a:latin typeface="Lucida Sans" panose="020B0602030504020204" pitchFamily="34" charset="0"/>
              </a:rPr>
              <a:t>estratégica. 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Se </a:t>
            </a:r>
            <a:r>
              <a:rPr lang="es-ES_tradnl" sz="2000" dirty="0">
                <a:latin typeface="Lucida Sans" panose="020B0602030504020204" pitchFamily="34" charset="0"/>
              </a:rPr>
              <a:t>elaborará a partir del </a:t>
            </a:r>
            <a:r>
              <a:rPr lang="es-ES_tradnl" sz="2000" dirty="0" err="1">
                <a:latin typeface="Lucida Sans" panose="020B0602030504020204" pitchFamily="34" charset="0"/>
              </a:rPr>
              <a:t>brief</a:t>
            </a:r>
            <a:r>
              <a:rPr lang="es-ES_tradnl" sz="2000" dirty="0">
                <a:latin typeface="Lucida Sans" panose="020B0602030504020204" pitchFamily="34" charset="0"/>
              </a:rPr>
              <a:t> </a:t>
            </a:r>
            <a:r>
              <a:rPr lang="es-ES_tradnl" sz="2000" b="1" dirty="0" smtClean="0">
                <a:latin typeface="Lucida Sans" panose="020B0602030504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s-ES_tradnl" sz="2000" b="1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Se crean los mensajes, que llevan a las piezas de comunicación para los diferentes medios o soportes.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Áreas de trabajo: Redactor,  y diseño gráfico.  Ilustradores.</a:t>
            </a:r>
          </a:p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latin typeface="Lucida Sans" panose="020B0602030504020204" pitchFamily="34" charset="0"/>
              </a:rPr>
              <a:t>Producción gráfica- Producción audiovisual</a:t>
            </a:r>
          </a:p>
          <a:p>
            <a:pPr>
              <a:lnSpc>
                <a:spcPct val="90000"/>
              </a:lnSpc>
              <a:defRPr/>
            </a:pPr>
            <a:endParaRPr lang="es-ES_tradnl" sz="2000" b="1" dirty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_tradnl" sz="2000" b="1" dirty="0" smtClean="0">
              <a:latin typeface="Lucida Sans" panose="020B0602030504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" sz="2000" b="1" dirty="0">
              <a:latin typeface="Lucida Sans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99" y="101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699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2056</TotalTime>
  <Words>2360</Words>
  <Application>Microsoft Office PowerPoint</Application>
  <PresentationFormat>Widescreen</PresentationFormat>
  <Paragraphs>458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Bookman Old Style</vt:lpstr>
      <vt:lpstr>Boxed Book</vt:lpstr>
      <vt:lpstr>Calibri</vt:lpstr>
      <vt:lpstr>Calisto MT</vt:lpstr>
      <vt:lpstr>Candara</vt:lpstr>
      <vt:lpstr>Corbel</vt:lpstr>
      <vt:lpstr>ITC Berkeley Oldstyle Std Bk</vt:lpstr>
      <vt:lpstr>Lucida Sans</vt:lpstr>
      <vt:lpstr>Tahoma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empresa de Comunicación</dc:title>
  <dc:creator>Administrator</dc:creator>
  <cp:lastModifiedBy>Administrator</cp:lastModifiedBy>
  <cp:revision>71</cp:revision>
  <dcterms:created xsi:type="dcterms:W3CDTF">2014-10-14T19:40:16Z</dcterms:created>
  <dcterms:modified xsi:type="dcterms:W3CDTF">2016-07-24T22:28:48Z</dcterms:modified>
</cp:coreProperties>
</file>