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70" r:id="rId7"/>
    <p:sldId id="265" r:id="rId8"/>
    <p:sldId id="266" r:id="rId9"/>
    <p:sldId id="271" r:id="rId10"/>
    <p:sldId id="257" r:id="rId11"/>
    <p:sldId id="258" r:id="rId12"/>
    <p:sldId id="259" r:id="rId13"/>
    <p:sldId id="260" r:id="rId14"/>
    <p:sldId id="267" r:id="rId15"/>
    <p:sldId id="268" r:id="rId16"/>
    <p:sldId id="269" r:id="rId17"/>
    <p:sldId id="276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2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7" r:id="rId47"/>
    <p:sldId id="306" r:id="rId48"/>
    <p:sldId id="301" r:id="rId49"/>
    <p:sldId id="302" r:id="rId50"/>
    <p:sldId id="303" r:id="rId51"/>
    <p:sldId id="309" r:id="rId52"/>
    <p:sldId id="304" r:id="rId53"/>
    <p:sldId id="305" r:id="rId54"/>
    <p:sldId id="308" r:id="rId5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00"/>
    <p:restoredTop sz="94600"/>
  </p:normalViewPr>
  <p:slideViewPr>
    <p:cSldViewPr>
      <p:cViewPr varScale="1">
        <p:scale>
          <a:sx n="74" d="100"/>
          <a:sy n="74" d="100"/>
        </p:scale>
        <p:origin x="-18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6" name="Group 18"/>
          <p:cNvGrpSpPr>
            <a:grpSpLocks/>
          </p:cNvGrpSpPr>
          <p:nvPr/>
        </p:nvGrpSpPr>
        <p:grpSpPr bwMode="auto">
          <a:xfrm>
            <a:off x="-17463" y="-20638"/>
            <a:ext cx="9159876" cy="6878638"/>
            <a:chOff x="-11" y="-13"/>
            <a:chExt cx="5770" cy="4333"/>
          </a:xfrm>
        </p:grpSpPr>
        <p:sp>
          <p:nvSpPr>
            <p:cNvPr id="2050" name="Rectangle 2"/>
            <p:cNvSpPr>
              <a:spLocks noChangeArrowheads="1"/>
            </p:cNvSpPr>
            <p:nvPr/>
          </p:nvSpPr>
          <p:spPr bwMode="hidden">
            <a:xfrm>
              <a:off x="1008" y="0"/>
              <a:ext cx="4751" cy="4319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051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912" cy="398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052" name="Freeform 4"/>
            <p:cNvSpPr>
              <a:spLocks/>
            </p:cNvSpPr>
            <p:nvPr/>
          </p:nvSpPr>
          <p:spPr bwMode="grayWhite">
            <a:xfrm>
              <a:off x="77" y="83"/>
              <a:ext cx="447" cy="520"/>
            </a:xfrm>
            <a:custGeom>
              <a:avLst/>
              <a:gdLst>
                <a:gd name="T0" fmla="*/ 254 w 447"/>
                <a:gd name="T1" fmla="*/ 495 h 520"/>
                <a:gd name="T2" fmla="*/ 245 w 447"/>
                <a:gd name="T3" fmla="*/ 454 h 520"/>
                <a:gd name="T4" fmla="*/ 230 w 447"/>
                <a:gd name="T5" fmla="*/ 417 h 520"/>
                <a:gd name="T6" fmla="*/ 193 w 447"/>
                <a:gd name="T7" fmla="*/ 402 h 520"/>
                <a:gd name="T8" fmla="*/ 150 w 447"/>
                <a:gd name="T9" fmla="*/ 412 h 520"/>
                <a:gd name="T10" fmla="*/ 112 w 447"/>
                <a:gd name="T11" fmla="*/ 417 h 520"/>
                <a:gd name="T12" fmla="*/ 93 w 447"/>
                <a:gd name="T13" fmla="*/ 399 h 520"/>
                <a:gd name="T14" fmla="*/ 81 w 447"/>
                <a:gd name="T15" fmla="*/ 370 h 520"/>
                <a:gd name="T16" fmla="*/ 75 w 447"/>
                <a:gd name="T17" fmla="*/ 339 h 520"/>
                <a:gd name="T18" fmla="*/ 76 w 447"/>
                <a:gd name="T19" fmla="*/ 309 h 520"/>
                <a:gd name="T20" fmla="*/ 106 w 447"/>
                <a:gd name="T21" fmla="*/ 300 h 520"/>
                <a:gd name="T22" fmla="*/ 146 w 447"/>
                <a:gd name="T23" fmla="*/ 307 h 520"/>
                <a:gd name="T24" fmla="*/ 175 w 447"/>
                <a:gd name="T25" fmla="*/ 294 h 520"/>
                <a:gd name="T26" fmla="*/ 186 w 447"/>
                <a:gd name="T27" fmla="*/ 273 h 520"/>
                <a:gd name="T28" fmla="*/ 189 w 447"/>
                <a:gd name="T29" fmla="*/ 246 h 520"/>
                <a:gd name="T30" fmla="*/ 188 w 447"/>
                <a:gd name="T31" fmla="*/ 219 h 520"/>
                <a:gd name="T32" fmla="*/ 178 w 447"/>
                <a:gd name="T33" fmla="*/ 191 h 520"/>
                <a:gd name="T34" fmla="*/ 153 w 447"/>
                <a:gd name="T35" fmla="*/ 171 h 520"/>
                <a:gd name="T36" fmla="*/ 123 w 447"/>
                <a:gd name="T37" fmla="*/ 172 h 520"/>
                <a:gd name="T38" fmla="*/ 93 w 447"/>
                <a:gd name="T39" fmla="*/ 185 h 520"/>
                <a:gd name="T40" fmla="*/ 64 w 447"/>
                <a:gd name="T41" fmla="*/ 194 h 520"/>
                <a:gd name="T42" fmla="*/ 34 w 447"/>
                <a:gd name="T43" fmla="*/ 185 h 520"/>
                <a:gd name="T44" fmla="*/ 19 w 447"/>
                <a:gd name="T45" fmla="*/ 166 h 520"/>
                <a:gd name="T46" fmla="*/ 9 w 447"/>
                <a:gd name="T47" fmla="*/ 146 h 520"/>
                <a:gd name="T48" fmla="*/ 2 w 447"/>
                <a:gd name="T49" fmla="*/ 122 h 520"/>
                <a:gd name="T50" fmla="*/ 0 w 447"/>
                <a:gd name="T51" fmla="*/ 98 h 520"/>
                <a:gd name="T52" fmla="*/ 387 w 447"/>
                <a:gd name="T53" fmla="*/ 12 h 520"/>
                <a:gd name="T54" fmla="*/ 399 w 447"/>
                <a:gd name="T55" fmla="*/ 41 h 520"/>
                <a:gd name="T56" fmla="*/ 406 w 447"/>
                <a:gd name="T57" fmla="*/ 74 h 520"/>
                <a:gd name="T58" fmla="*/ 411 w 447"/>
                <a:gd name="T59" fmla="*/ 107 h 520"/>
                <a:gd name="T60" fmla="*/ 396 w 447"/>
                <a:gd name="T61" fmla="*/ 141 h 520"/>
                <a:gd name="T62" fmla="*/ 375 w 447"/>
                <a:gd name="T63" fmla="*/ 144 h 520"/>
                <a:gd name="T64" fmla="*/ 354 w 447"/>
                <a:gd name="T65" fmla="*/ 141 h 520"/>
                <a:gd name="T66" fmla="*/ 332 w 447"/>
                <a:gd name="T67" fmla="*/ 137 h 520"/>
                <a:gd name="T68" fmla="*/ 307 w 447"/>
                <a:gd name="T69" fmla="*/ 141 h 520"/>
                <a:gd name="T70" fmla="*/ 286 w 447"/>
                <a:gd name="T71" fmla="*/ 166 h 520"/>
                <a:gd name="T72" fmla="*/ 285 w 447"/>
                <a:gd name="T73" fmla="*/ 199 h 520"/>
                <a:gd name="T74" fmla="*/ 289 w 447"/>
                <a:gd name="T75" fmla="*/ 222 h 520"/>
                <a:gd name="T76" fmla="*/ 295 w 447"/>
                <a:gd name="T77" fmla="*/ 247 h 520"/>
                <a:gd name="T78" fmla="*/ 308 w 447"/>
                <a:gd name="T79" fmla="*/ 268 h 520"/>
                <a:gd name="T80" fmla="*/ 332 w 447"/>
                <a:gd name="T81" fmla="*/ 282 h 520"/>
                <a:gd name="T82" fmla="*/ 357 w 447"/>
                <a:gd name="T83" fmla="*/ 282 h 520"/>
                <a:gd name="T84" fmla="*/ 379 w 447"/>
                <a:gd name="T85" fmla="*/ 272 h 520"/>
                <a:gd name="T86" fmla="*/ 402 w 447"/>
                <a:gd name="T87" fmla="*/ 262 h 520"/>
                <a:gd name="T88" fmla="*/ 426 w 447"/>
                <a:gd name="T89" fmla="*/ 265 h 520"/>
                <a:gd name="T90" fmla="*/ 436 w 447"/>
                <a:gd name="T91" fmla="*/ 287 h 520"/>
                <a:gd name="T92" fmla="*/ 442 w 447"/>
                <a:gd name="T93" fmla="*/ 312 h 520"/>
                <a:gd name="T94" fmla="*/ 444 w 447"/>
                <a:gd name="T95" fmla="*/ 338 h 520"/>
                <a:gd name="T96" fmla="*/ 436 w 447"/>
                <a:gd name="T97" fmla="*/ 358 h 520"/>
                <a:gd name="T98" fmla="*/ 397 w 447"/>
                <a:gd name="T99" fmla="*/ 366 h 520"/>
                <a:gd name="T100" fmla="*/ 363 w 447"/>
                <a:gd name="T101" fmla="*/ 380 h 520"/>
                <a:gd name="T102" fmla="*/ 347 w 447"/>
                <a:gd name="T103" fmla="*/ 406 h 520"/>
                <a:gd name="T104" fmla="*/ 353 w 447"/>
                <a:gd name="T105" fmla="*/ 437 h 520"/>
                <a:gd name="T106" fmla="*/ 372 w 447"/>
                <a:gd name="T107" fmla="*/ 464 h 520"/>
                <a:gd name="T108" fmla="*/ 369 w 447"/>
                <a:gd name="T109" fmla="*/ 492 h 520"/>
                <a:gd name="T110" fmla="*/ 347 w 447"/>
                <a:gd name="T111" fmla="*/ 503 h 520"/>
                <a:gd name="T112" fmla="*/ 323 w 447"/>
                <a:gd name="T113" fmla="*/ 511 h 520"/>
                <a:gd name="T114" fmla="*/ 298 w 447"/>
                <a:gd name="T115" fmla="*/ 516 h 520"/>
                <a:gd name="T116" fmla="*/ 272 w 447"/>
                <a:gd name="T117" fmla="*/ 519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7" h="520">
                  <a:moveTo>
                    <a:pt x="272" y="519"/>
                  </a:moveTo>
                  <a:lnTo>
                    <a:pt x="265" y="512"/>
                  </a:lnTo>
                  <a:lnTo>
                    <a:pt x="259" y="505"/>
                  </a:lnTo>
                  <a:lnTo>
                    <a:pt x="254" y="495"/>
                  </a:lnTo>
                  <a:lnTo>
                    <a:pt x="252" y="486"/>
                  </a:lnTo>
                  <a:lnTo>
                    <a:pt x="248" y="475"/>
                  </a:lnTo>
                  <a:lnTo>
                    <a:pt x="246" y="465"/>
                  </a:lnTo>
                  <a:lnTo>
                    <a:pt x="245" y="454"/>
                  </a:lnTo>
                  <a:lnTo>
                    <a:pt x="242" y="444"/>
                  </a:lnTo>
                  <a:lnTo>
                    <a:pt x="239" y="434"/>
                  </a:lnTo>
                  <a:lnTo>
                    <a:pt x="235" y="425"/>
                  </a:lnTo>
                  <a:lnTo>
                    <a:pt x="230" y="417"/>
                  </a:lnTo>
                  <a:lnTo>
                    <a:pt x="223" y="411"/>
                  </a:lnTo>
                  <a:lnTo>
                    <a:pt x="215" y="406"/>
                  </a:lnTo>
                  <a:lnTo>
                    <a:pt x="205" y="403"/>
                  </a:lnTo>
                  <a:lnTo>
                    <a:pt x="193" y="402"/>
                  </a:lnTo>
                  <a:lnTo>
                    <a:pt x="177" y="403"/>
                  </a:lnTo>
                  <a:lnTo>
                    <a:pt x="168" y="407"/>
                  </a:lnTo>
                  <a:lnTo>
                    <a:pt x="159" y="410"/>
                  </a:lnTo>
                  <a:lnTo>
                    <a:pt x="150" y="412"/>
                  </a:lnTo>
                  <a:lnTo>
                    <a:pt x="140" y="415"/>
                  </a:lnTo>
                  <a:lnTo>
                    <a:pt x="131" y="416"/>
                  </a:lnTo>
                  <a:lnTo>
                    <a:pt x="122" y="417"/>
                  </a:lnTo>
                  <a:lnTo>
                    <a:pt x="112" y="417"/>
                  </a:lnTo>
                  <a:lnTo>
                    <a:pt x="102" y="417"/>
                  </a:lnTo>
                  <a:lnTo>
                    <a:pt x="99" y="412"/>
                  </a:lnTo>
                  <a:lnTo>
                    <a:pt x="96" y="406"/>
                  </a:lnTo>
                  <a:lnTo>
                    <a:pt x="93" y="399"/>
                  </a:lnTo>
                  <a:lnTo>
                    <a:pt x="90" y="393"/>
                  </a:lnTo>
                  <a:lnTo>
                    <a:pt x="87" y="385"/>
                  </a:lnTo>
                  <a:lnTo>
                    <a:pt x="84" y="378"/>
                  </a:lnTo>
                  <a:lnTo>
                    <a:pt x="81" y="370"/>
                  </a:lnTo>
                  <a:lnTo>
                    <a:pt x="79" y="362"/>
                  </a:lnTo>
                  <a:lnTo>
                    <a:pt x="78" y="355"/>
                  </a:lnTo>
                  <a:lnTo>
                    <a:pt x="76" y="347"/>
                  </a:lnTo>
                  <a:lnTo>
                    <a:pt x="75" y="339"/>
                  </a:lnTo>
                  <a:lnTo>
                    <a:pt x="74" y="332"/>
                  </a:lnTo>
                  <a:lnTo>
                    <a:pt x="74" y="324"/>
                  </a:lnTo>
                  <a:lnTo>
                    <a:pt x="75" y="316"/>
                  </a:lnTo>
                  <a:lnTo>
                    <a:pt x="76" y="309"/>
                  </a:lnTo>
                  <a:lnTo>
                    <a:pt x="78" y="302"/>
                  </a:lnTo>
                  <a:lnTo>
                    <a:pt x="87" y="299"/>
                  </a:lnTo>
                  <a:lnTo>
                    <a:pt x="97" y="298"/>
                  </a:lnTo>
                  <a:lnTo>
                    <a:pt x="106" y="300"/>
                  </a:lnTo>
                  <a:lnTo>
                    <a:pt x="116" y="302"/>
                  </a:lnTo>
                  <a:lnTo>
                    <a:pt x="126" y="305"/>
                  </a:lnTo>
                  <a:lnTo>
                    <a:pt x="136" y="306"/>
                  </a:lnTo>
                  <a:lnTo>
                    <a:pt x="146" y="307"/>
                  </a:lnTo>
                  <a:lnTo>
                    <a:pt x="157" y="305"/>
                  </a:lnTo>
                  <a:lnTo>
                    <a:pt x="165" y="302"/>
                  </a:lnTo>
                  <a:lnTo>
                    <a:pt x="170" y="298"/>
                  </a:lnTo>
                  <a:lnTo>
                    <a:pt x="175" y="294"/>
                  </a:lnTo>
                  <a:lnTo>
                    <a:pt x="179" y="290"/>
                  </a:lnTo>
                  <a:lnTo>
                    <a:pt x="182" y="284"/>
                  </a:lnTo>
                  <a:lnTo>
                    <a:pt x="185" y="278"/>
                  </a:lnTo>
                  <a:lnTo>
                    <a:pt x="186" y="273"/>
                  </a:lnTo>
                  <a:lnTo>
                    <a:pt x="187" y="266"/>
                  </a:lnTo>
                  <a:lnTo>
                    <a:pt x="188" y="259"/>
                  </a:lnTo>
                  <a:lnTo>
                    <a:pt x="189" y="253"/>
                  </a:lnTo>
                  <a:lnTo>
                    <a:pt x="189" y="246"/>
                  </a:lnTo>
                  <a:lnTo>
                    <a:pt x="189" y="239"/>
                  </a:lnTo>
                  <a:lnTo>
                    <a:pt x="189" y="232"/>
                  </a:lnTo>
                  <a:lnTo>
                    <a:pt x="189" y="226"/>
                  </a:lnTo>
                  <a:lnTo>
                    <a:pt x="188" y="219"/>
                  </a:lnTo>
                  <a:lnTo>
                    <a:pt x="188" y="213"/>
                  </a:lnTo>
                  <a:lnTo>
                    <a:pt x="186" y="204"/>
                  </a:lnTo>
                  <a:lnTo>
                    <a:pt x="182" y="198"/>
                  </a:lnTo>
                  <a:lnTo>
                    <a:pt x="178" y="191"/>
                  </a:lnTo>
                  <a:lnTo>
                    <a:pt x="173" y="185"/>
                  </a:lnTo>
                  <a:lnTo>
                    <a:pt x="167" y="180"/>
                  </a:lnTo>
                  <a:lnTo>
                    <a:pt x="161" y="176"/>
                  </a:lnTo>
                  <a:lnTo>
                    <a:pt x="153" y="171"/>
                  </a:lnTo>
                  <a:lnTo>
                    <a:pt x="146" y="167"/>
                  </a:lnTo>
                  <a:lnTo>
                    <a:pt x="138" y="167"/>
                  </a:lnTo>
                  <a:lnTo>
                    <a:pt x="130" y="170"/>
                  </a:lnTo>
                  <a:lnTo>
                    <a:pt x="123" y="172"/>
                  </a:lnTo>
                  <a:lnTo>
                    <a:pt x="116" y="175"/>
                  </a:lnTo>
                  <a:lnTo>
                    <a:pt x="108" y="178"/>
                  </a:lnTo>
                  <a:lnTo>
                    <a:pt x="100" y="182"/>
                  </a:lnTo>
                  <a:lnTo>
                    <a:pt x="93" y="185"/>
                  </a:lnTo>
                  <a:lnTo>
                    <a:pt x="86" y="189"/>
                  </a:lnTo>
                  <a:lnTo>
                    <a:pt x="79" y="191"/>
                  </a:lnTo>
                  <a:lnTo>
                    <a:pt x="71" y="194"/>
                  </a:lnTo>
                  <a:lnTo>
                    <a:pt x="64" y="194"/>
                  </a:lnTo>
                  <a:lnTo>
                    <a:pt x="56" y="194"/>
                  </a:lnTo>
                  <a:lnTo>
                    <a:pt x="48" y="193"/>
                  </a:lnTo>
                  <a:lnTo>
                    <a:pt x="41" y="190"/>
                  </a:lnTo>
                  <a:lnTo>
                    <a:pt x="34" y="185"/>
                  </a:lnTo>
                  <a:lnTo>
                    <a:pt x="26" y="179"/>
                  </a:lnTo>
                  <a:lnTo>
                    <a:pt x="24" y="175"/>
                  </a:lnTo>
                  <a:lnTo>
                    <a:pt x="21" y="171"/>
                  </a:lnTo>
                  <a:lnTo>
                    <a:pt x="19" y="166"/>
                  </a:lnTo>
                  <a:lnTo>
                    <a:pt x="15" y="162"/>
                  </a:lnTo>
                  <a:lnTo>
                    <a:pt x="13" y="157"/>
                  </a:lnTo>
                  <a:lnTo>
                    <a:pt x="11" y="151"/>
                  </a:lnTo>
                  <a:lnTo>
                    <a:pt x="9" y="146"/>
                  </a:lnTo>
                  <a:lnTo>
                    <a:pt x="7" y="139"/>
                  </a:lnTo>
                  <a:lnTo>
                    <a:pt x="6" y="134"/>
                  </a:lnTo>
                  <a:lnTo>
                    <a:pt x="4" y="129"/>
                  </a:lnTo>
                  <a:lnTo>
                    <a:pt x="2" y="122"/>
                  </a:lnTo>
                  <a:lnTo>
                    <a:pt x="1" y="116"/>
                  </a:lnTo>
                  <a:lnTo>
                    <a:pt x="0" y="111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378" y="0"/>
                  </a:lnTo>
                  <a:lnTo>
                    <a:pt x="383" y="5"/>
                  </a:lnTo>
                  <a:lnTo>
                    <a:pt x="387" y="12"/>
                  </a:lnTo>
                  <a:lnTo>
                    <a:pt x="391" y="18"/>
                  </a:lnTo>
                  <a:lnTo>
                    <a:pt x="394" y="26"/>
                  </a:lnTo>
                  <a:lnTo>
                    <a:pt x="397" y="33"/>
                  </a:lnTo>
                  <a:lnTo>
                    <a:pt x="399" y="41"/>
                  </a:lnTo>
                  <a:lnTo>
                    <a:pt x="401" y="49"/>
                  </a:lnTo>
                  <a:lnTo>
                    <a:pt x="403" y="57"/>
                  </a:lnTo>
                  <a:lnTo>
                    <a:pt x="405" y="65"/>
                  </a:lnTo>
                  <a:lnTo>
                    <a:pt x="406" y="74"/>
                  </a:lnTo>
                  <a:lnTo>
                    <a:pt x="407" y="82"/>
                  </a:lnTo>
                  <a:lnTo>
                    <a:pt x="408" y="91"/>
                  </a:lnTo>
                  <a:lnTo>
                    <a:pt x="410" y="99"/>
                  </a:lnTo>
                  <a:lnTo>
                    <a:pt x="411" y="107"/>
                  </a:lnTo>
                  <a:lnTo>
                    <a:pt x="412" y="115"/>
                  </a:lnTo>
                  <a:lnTo>
                    <a:pt x="413" y="123"/>
                  </a:lnTo>
                  <a:lnTo>
                    <a:pt x="401" y="138"/>
                  </a:lnTo>
                  <a:lnTo>
                    <a:pt x="396" y="141"/>
                  </a:lnTo>
                  <a:lnTo>
                    <a:pt x="391" y="143"/>
                  </a:lnTo>
                  <a:lnTo>
                    <a:pt x="386" y="144"/>
                  </a:lnTo>
                  <a:lnTo>
                    <a:pt x="380" y="144"/>
                  </a:lnTo>
                  <a:lnTo>
                    <a:pt x="375" y="144"/>
                  </a:lnTo>
                  <a:lnTo>
                    <a:pt x="370" y="144"/>
                  </a:lnTo>
                  <a:lnTo>
                    <a:pt x="365" y="143"/>
                  </a:lnTo>
                  <a:lnTo>
                    <a:pt x="359" y="142"/>
                  </a:lnTo>
                  <a:lnTo>
                    <a:pt x="354" y="141"/>
                  </a:lnTo>
                  <a:lnTo>
                    <a:pt x="348" y="139"/>
                  </a:lnTo>
                  <a:lnTo>
                    <a:pt x="343" y="139"/>
                  </a:lnTo>
                  <a:lnTo>
                    <a:pt x="338" y="138"/>
                  </a:lnTo>
                  <a:lnTo>
                    <a:pt x="332" y="137"/>
                  </a:lnTo>
                  <a:lnTo>
                    <a:pt x="326" y="136"/>
                  </a:lnTo>
                  <a:lnTo>
                    <a:pt x="320" y="137"/>
                  </a:lnTo>
                  <a:lnTo>
                    <a:pt x="314" y="138"/>
                  </a:lnTo>
                  <a:lnTo>
                    <a:pt x="307" y="141"/>
                  </a:lnTo>
                  <a:lnTo>
                    <a:pt x="301" y="146"/>
                  </a:lnTo>
                  <a:lnTo>
                    <a:pt x="295" y="152"/>
                  </a:lnTo>
                  <a:lnTo>
                    <a:pt x="290" y="159"/>
                  </a:lnTo>
                  <a:lnTo>
                    <a:pt x="286" y="166"/>
                  </a:lnTo>
                  <a:lnTo>
                    <a:pt x="284" y="175"/>
                  </a:lnTo>
                  <a:lnTo>
                    <a:pt x="282" y="184"/>
                  </a:lnTo>
                  <a:lnTo>
                    <a:pt x="283" y="194"/>
                  </a:lnTo>
                  <a:lnTo>
                    <a:pt x="285" y="199"/>
                  </a:lnTo>
                  <a:lnTo>
                    <a:pt x="286" y="204"/>
                  </a:lnTo>
                  <a:lnTo>
                    <a:pt x="286" y="210"/>
                  </a:lnTo>
                  <a:lnTo>
                    <a:pt x="287" y="217"/>
                  </a:lnTo>
                  <a:lnTo>
                    <a:pt x="289" y="222"/>
                  </a:lnTo>
                  <a:lnTo>
                    <a:pt x="290" y="229"/>
                  </a:lnTo>
                  <a:lnTo>
                    <a:pt x="292" y="235"/>
                  </a:lnTo>
                  <a:lnTo>
                    <a:pt x="293" y="241"/>
                  </a:lnTo>
                  <a:lnTo>
                    <a:pt x="295" y="247"/>
                  </a:lnTo>
                  <a:lnTo>
                    <a:pt x="298" y="253"/>
                  </a:lnTo>
                  <a:lnTo>
                    <a:pt x="300" y="259"/>
                  </a:lnTo>
                  <a:lnTo>
                    <a:pt x="304" y="264"/>
                  </a:lnTo>
                  <a:lnTo>
                    <a:pt x="308" y="268"/>
                  </a:lnTo>
                  <a:lnTo>
                    <a:pt x="313" y="273"/>
                  </a:lnTo>
                  <a:lnTo>
                    <a:pt x="319" y="276"/>
                  </a:lnTo>
                  <a:lnTo>
                    <a:pt x="326" y="279"/>
                  </a:lnTo>
                  <a:lnTo>
                    <a:pt x="332" y="282"/>
                  </a:lnTo>
                  <a:lnTo>
                    <a:pt x="339" y="284"/>
                  </a:lnTo>
                  <a:lnTo>
                    <a:pt x="345" y="284"/>
                  </a:lnTo>
                  <a:lnTo>
                    <a:pt x="351" y="284"/>
                  </a:lnTo>
                  <a:lnTo>
                    <a:pt x="357" y="282"/>
                  </a:lnTo>
                  <a:lnTo>
                    <a:pt x="362" y="280"/>
                  </a:lnTo>
                  <a:lnTo>
                    <a:pt x="367" y="278"/>
                  </a:lnTo>
                  <a:lnTo>
                    <a:pt x="373" y="274"/>
                  </a:lnTo>
                  <a:lnTo>
                    <a:pt x="379" y="272"/>
                  </a:lnTo>
                  <a:lnTo>
                    <a:pt x="385" y="268"/>
                  </a:lnTo>
                  <a:lnTo>
                    <a:pt x="390" y="266"/>
                  </a:lnTo>
                  <a:lnTo>
                    <a:pt x="396" y="264"/>
                  </a:lnTo>
                  <a:lnTo>
                    <a:pt x="402" y="262"/>
                  </a:lnTo>
                  <a:lnTo>
                    <a:pt x="407" y="260"/>
                  </a:lnTo>
                  <a:lnTo>
                    <a:pt x="414" y="260"/>
                  </a:lnTo>
                  <a:lnTo>
                    <a:pt x="420" y="261"/>
                  </a:lnTo>
                  <a:lnTo>
                    <a:pt x="426" y="265"/>
                  </a:lnTo>
                  <a:lnTo>
                    <a:pt x="429" y="270"/>
                  </a:lnTo>
                  <a:lnTo>
                    <a:pt x="432" y="275"/>
                  </a:lnTo>
                  <a:lnTo>
                    <a:pt x="434" y="281"/>
                  </a:lnTo>
                  <a:lnTo>
                    <a:pt x="436" y="287"/>
                  </a:lnTo>
                  <a:lnTo>
                    <a:pt x="439" y="292"/>
                  </a:lnTo>
                  <a:lnTo>
                    <a:pt x="439" y="299"/>
                  </a:lnTo>
                  <a:lnTo>
                    <a:pt x="440" y="305"/>
                  </a:lnTo>
                  <a:lnTo>
                    <a:pt x="442" y="312"/>
                  </a:lnTo>
                  <a:lnTo>
                    <a:pt x="442" y="319"/>
                  </a:lnTo>
                  <a:lnTo>
                    <a:pt x="443" y="325"/>
                  </a:lnTo>
                  <a:lnTo>
                    <a:pt x="443" y="332"/>
                  </a:lnTo>
                  <a:lnTo>
                    <a:pt x="444" y="338"/>
                  </a:lnTo>
                  <a:lnTo>
                    <a:pt x="445" y="345"/>
                  </a:lnTo>
                  <a:lnTo>
                    <a:pt x="445" y="352"/>
                  </a:lnTo>
                  <a:lnTo>
                    <a:pt x="446" y="358"/>
                  </a:lnTo>
                  <a:lnTo>
                    <a:pt x="436" y="358"/>
                  </a:lnTo>
                  <a:lnTo>
                    <a:pt x="426" y="359"/>
                  </a:lnTo>
                  <a:lnTo>
                    <a:pt x="417" y="361"/>
                  </a:lnTo>
                  <a:lnTo>
                    <a:pt x="406" y="363"/>
                  </a:lnTo>
                  <a:lnTo>
                    <a:pt x="397" y="366"/>
                  </a:lnTo>
                  <a:lnTo>
                    <a:pt x="386" y="369"/>
                  </a:lnTo>
                  <a:lnTo>
                    <a:pt x="377" y="372"/>
                  </a:lnTo>
                  <a:lnTo>
                    <a:pt x="366" y="377"/>
                  </a:lnTo>
                  <a:lnTo>
                    <a:pt x="363" y="380"/>
                  </a:lnTo>
                  <a:lnTo>
                    <a:pt x="359" y="385"/>
                  </a:lnTo>
                  <a:lnTo>
                    <a:pt x="354" y="391"/>
                  </a:lnTo>
                  <a:lnTo>
                    <a:pt x="351" y="398"/>
                  </a:lnTo>
                  <a:lnTo>
                    <a:pt x="347" y="406"/>
                  </a:lnTo>
                  <a:lnTo>
                    <a:pt x="346" y="414"/>
                  </a:lnTo>
                  <a:lnTo>
                    <a:pt x="347" y="421"/>
                  </a:lnTo>
                  <a:lnTo>
                    <a:pt x="350" y="429"/>
                  </a:lnTo>
                  <a:lnTo>
                    <a:pt x="353" y="437"/>
                  </a:lnTo>
                  <a:lnTo>
                    <a:pt x="358" y="444"/>
                  </a:lnTo>
                  <a:lnTo>
                    <a:pt x="363" y="450"/>
                  </a:lnTo>
                  <a:lnTo>
                    <a:pt x="368" y="458"/>
                  </a:lnTo>
                  <a:lnTo>
                    <a:pt x="372" y="464"/>
                  </a:lnTo>
                  <a:lnTo>
                    <a:pt x="374" y="472"/>
                  </a:lnTo>
                  <a:lnTo>
                    <a:pt x="375" y="480"/>
                  </a:lnTo>
                  <a:lnTo>
                    <a:pt x="373" y="489"/>
                  </a:lnTo>
                  <a:lnTo>
                    <a:pt x="369" y="492"/>
                  </a:lnTo>
                  <a:lnTo>
                    <a:pt x="364" y="495"/>
                  </a:lnTo>
                  <a:lnTo>
                    <a:pt x="359" y="498"/>
                  </a:lnTo>
                  <a:lnTo>
                    <a:pt x="353" y="500"/>
                  </a:lnTo>
                  <a:lnTo>
                    <a:pt x="347" y="503"/>
                  </a:lnTo>
                  <a:lnTo>
                    <a:pt x="341" y="505"/>
                  </a:lnTo>
                  <a:lnTo>
                    <a:pt x="336" y="508"/>
                  </a:lnTo>
                  <a:lnTo>
                    <a:pt x="330" y="509"/>
                  </a:lnTo>
                  <a:lnTo>
                    <a:pt x="323" y="511"/>
                  </a:lnTo>
                  <a:lnTo>
                    <a:pt x="317" y="512"/>
                  </a:lnTo>
                  <a:lnTo>
                    <a:pt x="311" y="514"/>
                  </a:lnTo>
                  <a:lnTo>
                    <a:pt x="304" y="515"/>
                  </a:lnTo>
                  <a:lnTo>
                    <a:pt x="298" y="516"/>
                  </a:lnTo>
                  <a:lnTo>
                    <a:pt x="292" y="517"/>
                  </a:lnTo>
                  <a:lnTo>
                    <a:pt x="285" y="518"/>
                  </a:lnTo>
                  <a:lnTo>
                    <a:pt x="279" y="519"/>
                  </a:lnTo>
                  <a:lnTo>
                    <a:pt x="272" y="51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3" name="Freeform 5"/>
            <p:cNvSpPr>
              <a:spLocks/>
            </p:cNvSpPr>
            <p:nvPr/>
          </p:nvSpPr>
          <p:spPr bwMode="grayWhite">
            <a:xfrm>
              <a:off x="19" y="1775"/>
              <a:ext cx="462" cy="618"/>
            </a:xfrm>
            <a:custGeom>
              <a:avLst/>
              <a:gdLst>
                <a:gd name="T0" fmla="*/ 224 w 462"/>
                <a:gd name="T1" fmla="*/ 439 h 618"/>
                <a:gd name="T2" fmla="*/ 193 w 462"/>
                <a:gd name="T3" fmla="*/ 434 h 618"/>
                <a:gd name="T4" fmla="*/ 165 w 462"/>
                <a:gd name="T5" fmla="*/ 436 h 618"/>
                <a:gd name="T6" fmla="*/ 156 w 462"/>
                <a:gd name="T7" fmla="*/ 444 h 618"/>
                <a:gd name="T8" fmla="*/ 147 w 462"/>
                <a:gd name="T9" fmla="*/ 461 h 618"/>
                <a:gd name="T10" fmla="*/ 147 w 462"/>
                <a:gd name="T11" fmla="*/ 487 h 618"/>
                <a:gd name="T12" fmla="*/ 143 w 462"/>
                <a:gd name="T13" fmla="*/ 513 h 618"/>
                <a:gd name="T14" fmla="*/ 136 w 462"/>
                <a:gd name="T15" fmla="*/ 537 h 618"/>
                <a:gd name="T16" fmla="*/ 7 w 462"/>
                <a:gd name="T17" fmla="*/ 549 h 618"/>
                <a:gd name="T18" fmla="*/ 5 w 462"/>
                <a:gd name="T19" fmla="*/ 510 h 618"/>
                <a:gd name="T20" fmla="*/ 1 w 462"/>
                <a:gd name="T21" fmla="*/ 472 h 618"/>
                <a:gd name="T22" fmla="*/ 1 w 462"/>
                <a:gd name="T23" fmla="*/ 433 h 618"/>
                <a:gd name="T24" fmla="*/ 12 w 462"/>
                <a:gd name="T25" fmla="*/ 392 h 618"/>
                <a:gd name="T26" fmla="*/ 37 w 462"/>
                <a:gd name="T27" fmla="*/ 383 h 618"/>
                <a:gd name="T28" fmla="*/ 66 w 462"/>
                <a:gd name="T29" fmla="*/ 389 h 618"/>
                <a:gd name="T30" fmla="*/ 94 w 462"/>
                <a:gd name="T31" fmla="*/ 403 h 618"/>
                <a:gd name="T32" fmla="*/ 120 w 462"/>
                <a:gd name="T33" fmla="*/ 417 h 618"/>
                <a:gd name="T34" fmla="*/ 156 w 462"/>
                <a:gd name="T35" fmla="*/ 399 h 618"/>
                <a:gd name="T36" fmla="*/ 166 w 462"/>
                <a:gd name="T37" fmla="*/ 363 h 618"/>
                <a:gd name="T38" fmla="*/ 164 w 462"/>
                <a:gd name="T39" fmla="*/ 321 h 618"/>
                <a:gd name="T40" fmla="*/ 158 w 462"/>
                <a:gd name="T41" fmla="*/ 280 h 618"/>
                <a:gd name="T42" fmla="*/ 71 w 462"/>
                <a:gd name="T43" fmla="*/ 135 h 618"/>
                <a:gd name="T44" fmla="*/ 104 w 462"/>
                <a:gd name="T45" fmla="*/ 141 h 618"/>
                <a:gd name="T46" fmla="*/ 137 w 462"/>
                <a:gd name="T47" fmla="*/ 147 h 618"/>
                <a:gd name="T48" fmla="*/ 170 w 462"/>
                <a:gd name="T49" fmla="*/ 144 h 618"/>
                <a:gd name="T50" fmla="*/ 195 w 462"/>
                <a:gd name="T51" fmla="*/ 128 h 618"/>
                <a:gd name="T52" fmla="*/ 206 w 462"/>
                <a:gd name="T53" fmla="*/ 114 h 618"/>
                <a:gd name="T54" fmla="*/ 216 w 462"/>
                <a:gd name="T55" fmla="*/ 92 h 618"/>
                <a:gd name="T56" fmla="*/ 211 w 462"/>
                <a:gd name="T57" fmla="*/ 69 h 618"/>
                <a:gd name="T58" fmla="*/ 207 w 462"/>
                <a:gd name="T59" fmla="*/ 47 h 618"/>
                <a:gd name="T60" fmla="*/ 208 w 462"/>
                <a:gd name="T61" fmla="*/ 24 h 618"/>
                <a:gd name="T62" fmla="*/ 221 w 462"/>
                <a:gd name="T63" fmla="*/ 2 h 618"/>
                <a:gd name="T64" fmla="*/ 245 w 462"/>
                <a:gd name="T65" fmla="*/ 0 h 618"/>
                <a:gd name="T66" fmla="*/ 272 w 462"/>
                <a:gd name="T67" fmla="*/ 5 h 618"/>
                <a:gd name="T68" fmla="*/ 296 w 462"/>
                <a:gd name="T69" fmla="*/ 17 h 618"/>
                <a:gd name="T70" fmla="*/ 316 w 462"/>
                <a:gd name="T71" fmla="*/ 38 h 618"/>
                <a:gd name="T72" fmla="*/ 317 w 462"/>
                <a:gd name="T73" fmla="*/ 66 h 618"/>
                <a:gd name="T74" fmla="*/ 304 w 462"/>
                <a:gd name="T75" fmla="*/ 94 h 618"/>
                <a:gd name="T76" fmla="*/ 294 w 462"/>
                <a:gd name="T77" fmla="*/ 125 h 618"/>
                <a:gd name="T78" fmla="*/ 302 w 462"/>
                <a:gd name="T79" fmla="*/ 158 h 618"/>
                <a:gd name="T80" fmla="*/ 337 w 462"/>
                <a:gd name="T81" fmla="*/ 181 h 618"/>
                <a:gd name="T82" fmla="*/ 380 w 462"/>
                <a:gd name="T83" fmla="*/ 188 h 618"/>
                <a:gd name="T84" fmla="*/ 427 w 462"/>
                <a:gd name="T85" fmla="*/ 190 h 618"/>
                <a:gd name="T86" fmla="*/ 431 w 462"/>
                <a:gd name="T87" fmla="*/ 329 h 618"/>
                <a:gd name="T88" fmla="*/ 401 w 462"/>
                <a:gd name="T89" fmla="*/ 338 h 618"/>
                <a:gd name="T90" fmla="*/ 370 w 462"/>
                <a:gd name="T91" fmla="*/ 331 h 618"/>
                <a:gd name="T92" fmla="*/ 337 w 462"/>
                <a:gd name="T93" fmla="*/ 319 h 618"/>
                <a:gd name="T94" fmla="*/ 303 w 462"/>
                <a:gd name="T95" fmla="*/ 316 h 618"/>
                <a:gd name="T96" fmla="*/ 281 w 462"/>
                <a:gd name="T97" fmla="*/ 333 h 618"/>
                <a:gd name="T98" fmla="*/ 268 w 462"/>
                <a:gd name="T99" fmla="*/ 361 h 618"/>
                <a:gd name="T100" fmla="*/ 263 w 462"/>
                <a:gd name="T101" fmla="*/ 393 h 618"/>
                <a:gd name="T102" fmla="*/ 264 w 462"/>
                <a:gd name="T103" fmla="*/ 427 h 618"/>
                <a:gd name="T104" fmla="*/ 286 w 462"/>
                <a:gd name="T105" fmla="*/ 457 h 618"/>
                <a:gd name="T106" fmla="*/ 317 w 462"/>
                <a:gd name="T107" fmla="*/ 464 h 618"/>
                <a:gd name="T108" fmla="*/ 354 w 462"/>
                <a:gd name="T109" fmla="*/ 463 h 618"/>
                <a:gd name="T110" fmla="*/ 392 w 462"/>
                <a:gd name="T111" fmla="*/ 473 h 618"/>
                <a:gd name="T112" fmla="*/ 401 w 462"/>
                <a:gd name="T113" fmla="*/ 509 h 618"/>
                <a:gd name="T114" fmla="*/ 403 w 462"/>
                <a:gd name="T115" fmla="*/ 547 h 618"/>
                <a:gd name="T116" fmla="*/ 398 w 462"/>
                <a:gd name="T117" fmla="*/ 583 h 618"/>
                <a:gd name="T118" fmla="*/ 388 w 462"/>
                <a:gd name="T119" fmla="*/ 61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2" h="618">
                  <a:moveTo>
                    <a:pt x="384" y="617"/>
                  </a:moveTo>
                  <a:lnTo>
                    <a:pt x="248" y="578"/>
                  </a:lnTo>
                  <a:lnTo>
                    <a:pt x="231" y="442"/>
                  </a:lnTo>
                  <a:lnTo>
                    <a:pt x="224" y="439"/>
                  </a:lnTo>
                  <a:lnTo>
                    <a:pt x="217" y="436"/>
                  </a:lnTo>
                  <a:lnTo>
                    <a:pt x="209" y="435"/>
                  </a:lnTo>
                  <a:lnTo>
                    <a:pt x="201" y="434"/>
                  </a:lnTo>
                  <a:lnTo>
                    <a:pt x="193" y="434"/>
                  </a:lnTo>
                  <a:lnTo>
                    <a:pt x="185" y="434"/>
                  </a:lnTo>
                  <a:lnTo>
                    <a:pt x="176" y="435"/>
                  </a:lnTo>
                  <a:lnTo>
                    <a:pt x="167" y="435"/>
                  </a:lnTo>
                  <a:lnTo>
                    <a:pt x="165" y="436"/>
                  </a:lnTo>
                  <a:lnTo>
                    <a:pt x="162" y="438"/>
                  </a:lnTo>
                  <a:lnTo>
                    <a:pt x="160" y="440"/>
                  </a:lnTo>
                  <a:lnTo>
                    <a:pt x="158" y="442"/>
                  </a:lnTo>
                  <a:lnTo>
                    <a:pt x="156" y="444"/>
                  </a:lnTo>
                  <a:lnTo>
                    <a:pt x="153" y="448"/>
                  </a:lnTo>
                  <a:lnTo>
                    <a:pt x="151" y="452"/>
                  </a:lnTo>
                  <a:lnTo>
                    <a:pt x="147" y="456"/>
                  </a:lnTo>
                  <a:lnTo>
                    <a:pt x="147" y="461"/>
                  </a:lnTo>
                  <a:lnTo>
                    <a:pt x="147" y="468"/>
                  </a:lnTo>
                  <a:lnTo>
                    <a:pt x="147" y="474"/>
                  </a:lnTo>
                  <a:lnTo>
                    <a:pt x="147" y="480"/>
                  </a:lnTo>
                  <a:lnTo>
                    <a:pt x="147" y="487"/>
                  </a:lnTo>
                  <a:lnTo>
                    <a:pt x="146" y="493"/>
                  </a:lnTo>
                  <a:lnTo>
                    <a:pt x="146" y="499"/>
                  </a:lnTo>
                  <a:lnTo>
                    <a:pt x="145" y="506"/>
                  </a:lnTo>
                  <a:lnTo>
                    <a:pt x="143" y="513"/>
                  </a:lnTo>
                  <a:lnTo>
                    <a:pt x="143" y="520"/>
                  </a:lnTo>
                  <a:lnTo>
                    <a:pt x="141" y="525"/>
                  </a:lnTo>
                  <a:lnTo>
                    <a:pt x="139" y="532"/>
                  </a:lnTo>
                  <a:lnTo>
                    <a:pt x="136" y="537"/>
                  </a:lnTo>
                  <a:lnTo>
                    <a:pt x="134" y="543"/>
                  </a:lnTo>
                  <a:lnTo>
                    <a:pt x="131" y="549"/>
                  </a:lnTo>
                  <a:lnTo>
                    <a:pt x="128" y="553"/>
                  </a:lnTo>
                  <a:lnTo>
                    <a:pt x="7" y="549"/>
                  </a:lnTo>
                  <a:lnTo>
                    <a:pt x="7" y="539"/>
                  </a:lnTo>
                  <a:lnTo>
                    <a:pt x="7" y="530"/>
                  </a:lnTo>
                  <a:lnTo>
                    <a:pt x="6" y="521"/>
                  </a:lnTo>
                  <a:lnTo>
                    <a:pt x="5" y="510"/>
                  </a:lnTo>
                  <a:lnTo>
                    <a:pt x="4" y="501"/>
                  </a:lnTo>
                  <a:lnTo>
                    <a:pt x="2" y="492"/>
                  </a:lnTo>
                  <a:lnTo>
                    <a:pt x="1" y="482"/>
                  </a:lnTo>
                  <a:lnTo>
                    <a:pt x="1" y="472"/>
                  </a:lnTo>
                  <a:lnTo>
                    <a:pt x="0" y="463"/>
                  </a:lnTo>
                  <a:lnTo>
                    <a:pt x="0" y="453"/>
                  </a:lnTo>
                  <a:lnTo>
                    <a:pt x="0" y="442"/>
                  </a:lnTo>
                  <a:lnTo>
                    <a:pt x="1" y="433"/>
                  </a:lnTo>
                  <a:lnTo>
                    <a:pt x="3" y="423"/>
                  </a:lnTo>
                  <a:lnTo>
                    <a:pt x="5" y="413"/>
                  </a:lnTo>
                  <a:lnTo>
                    <a:pt x="8" y="402"/>
                  </a:lnTo>
                  <a:lnTo>
                    <a:pt x="12" y="392"/>
                  </a:lnTo>
                  <a:lnTo>
                    <a:pt x="18" y="388"/>
                  </a:lnTo>
                  <a:lnTo>
                    <a:pt x="24" y="386"/>
                  </a:lnTo>
                  <a:lnTo>
                    <a:pt x="30" y="384"/>
                  </a:lnTo>
                  <a:lnTo>
                    <a:pt x="37" y="383"/>
                  </a:lnTo>
                  <a:lnTo>
                    <a:pt x="45" y="384"/>
                  </a:lnTo>
                  <a:lnTo>
                    <a:pt x="52" y="385"/>
                  </a:lnTo>
                  <a:lnTo>
                    <a:pt x="59" y="387"/>
                  </a:lnTo>
                  <a:lnTo>
                    <a:pt x="66" y="389"/>
                  </a:lnTo>
                  <a:lnTo>
                    <a:pt x="73" y="392"/>
                  </a:lnTo>
                  <a:lnTo>
                    <a:pt x="80" y="396"/>
                  </a:lnTo>
                  <a:lnTo>
                    <a:pt x="87" y="400"/>
                  </a:lnTo>
                  <a:lnTo>
                    <a:pt x="94" y="403"/>
                  </a:lnTo>
                  <a:lnTo>
                    <a:pt x="100" y="407"/>
                  </a:lnTo>
                  <a:lnTo>
                    <a:pt x="107" y="411"/>
                  </a:lnTo>
                  <a:lnTo>
                    <a:pt x="113" y="415"/>
                  </a:lnTo>
                  <a:lnTo>
                    <a:pt x="120" y="417"/>
                  </a:lnTo>
                  <a:lnTo>
                    <a:pt x="136" y="417"/>
                  </a:lnTo>
                  <a:lnTo>
                    <a:pt x="143" y="412"/>
                  </a:lnTo>
                  <a:lnTo>
                    <a:pt x="151" y="406"/>
                  </a:lnTo>
                  <a:lnTo>
                    <a:pt x="156" y="399"/>
                  </a:lnTo>
                  <a:lnTo>
                    <a:pt x="160" y="391"/>
                  </a:lnTo>
                  <a:lnTo>
                    <a:pt x="163" y="383"/>
                  </a:lnTo>
                  <a:lnTo>
                    <a:pt x="165" y="373"/>
                  </a:lnTo>
                  <a:lnTo>
                    <a:pt x="166" y="363"/>
                  </a:lnTo>
                  <a:lnTo>
                    <a:pt x="166" y="353"/>
                  </a:lnTo>
                  <a:lnTo>
                    <a:pt x="166" y="343"/>
                  </a:lnTo>
                  <a:lnTo>
                    <a:pt x="166" y="333"/>
                  </a:lnTo>
                  <a:lnTo>
                    <a:pt x="164" y="321"/>
                  </a:lnTo>
                  <a:lnTo>
                    <a:pt x="163" y="311"/>
                  </a:lnTo>
                  <a:lnTo>
                    <a:pt x="161" y="301"/>
                  </a:lnTo>
                  <a:lnTo>
                    <a:pt x="159" y="290"/>
                  </a:lnTo>
                  <a:lnTo>
                    <a:pt x="158" y="280"/>
                  </a:lnTo>
                  <a:lnTo>
                    <a:pt x="156" y="270"/>
                  </a:lnTo>
                  <a:lnTo>
                    <a:pt x="39" y="241"/>
                  </a:lnTo>
                  <a:lnTo>
                    <a:pt x="63" y="135"/>
                  </a:lnTo>
                  <a:lnTo>
                    <a:pt x="71" y="135"/>
                  </a:lnTo>
                  <a:lnTo>
                    <a:pt x="79" y="136"/>
                  </a:lnTo>
                  <a:lnTo>
                    <a:pt x="87" y="137"/>
                  </a:lnTo>
                  <a:lnTo>
                    <a:pt x="96" y="139"/>
                  </a:lnTo>
                  <a:lnTo>
                    <a:pt x="104" y="141"/>
                  </a:lnTo>
                  <a:lnTo>
                    <a:pt x="113" y="143"/>
                  </a:lnTo>
                  <a:lnTo>
                    <a:pt x="120" y="144"/>
                  </a:lnTo>
                  <a:lnTo>
                    <a:pt x="129" y="146"/>
                  </a:lnTo>
                  <a:lnTo>
                    <a:pt x="137" y="147"/>
                  </a:lnTo>
                  <a:lnTo>
                    <a:pt x="146" y="147"/>
                  </a:lnTo>
                  <a:lnTo>
                    <a:pt x="154" y="147"/>
                  </a:lnTo>
                  <a:lnTo>
                    <a:pt x="162" y="146"/>
                  </a:lnTo>
                  <a:lnTo>
                    <a:pt x="170" y="144"/>
                  </a:lnTo>
                  <a:lnTo>
                    <a:pt x="177" y="141"/>
                  </a:lnTo>
                  <a:lnTo>
                    <a:pt x="185" y="136"/>
                  </a:lnTo>
                  <a:lnTo>
                    <a:pt x="192" y="132"/>
                  </a:lnTo>
                  <a:lnTo>
                    <a:pt x="195" y="128"/>
                  </a:lnTo>
                  <a:lnTo>
                    <a:pt x="197" y="125"/>
                  </a:lnTo>
                  <a:lnTo>
                    <a:pt x="200" y="121"/>
                  </a:lnTo>
                  <a:lnTo>
                    <a:pt x="204" y="118"/>
                  </a:lnTo>
                  <a:lnTo>
                    <a:pt x="206" y="114"/>
                  </a:lnTo>
                  <a:lnTo>
                    <a:pt x="210" y="108"/>
                  </a:lnTo>
                  <a:lnTo>
                    <a:pt x="212" y="104"/>
                  </a:lnTo>
                  <a:lnTo>
                    <a:pt x="216" y="97"/>
                  </a:lnTo>
                  <a:lnTo>
                    <a:pt x="216" y="92"/>
                  </a:lnTo>
                  <a:lnTo>
                    <a:pt x="214" y="86"/>
                  </a:lnTo>
                  <a:lnTo>
                    <a:pt x="214" y="80"/>
                  </a:lnTo>
                  <a:lnTo>
                    <a:pt x="212" y="76"/>
                  </a:lnTo>
                  <a:lnTo>
                    <a:pt x="211" y="69"/>
                  </a:lnTo>
                  <a:lnTo>
                    <a:pt x="210" y="65"/>
                  </a:lnTo>
                  <a:lnTo>
                    <a:pt x="209" y="58"/>
                  </a:lnTo>
                  <a:lnTo>
                    <a:pt x="208" y="53"/>
                  </a:lnTo>
                  <a:lnTo>
                    <a:pt x="207" y="47"/>
                  </a:lnTo>
                  <a:lnTo>
                    <a:pt x="206" y="41"/>
                  </a:lnTo>
                  <a:lnTo>
                    <a:pt x="206" y="35"/>
                  </a:lnTo>
                  <a:lnTo>
                    <a:pt x="207" y="29"/>
                  </a:lnTo>
                  <a:lnTo>
                    <a:pt x="208" y="24"/>
                  </a:lnTo>
                  <a:lnTo>
                    <a:pt x="210" y="17"/>
                  </a:lnTo>
                  <a:lnTo>
                    <a:pt x="212" y="11"/>
                  </a:lnTo>
                  <a:lnTo>
                    <a:pt x="216" y="5"/>
                  </a:lnTo>
                  <a:lnTo>
                    <a:pt x="221" y="2"/>
                  </a:lnTo>
                  <a:lnTo>
                    <a:pt x="226" y="1"/>
                  </a:lnTo>
                  <a:lnTo>
                    <a:pt x="233" y="0"/>
                  </a:lnTo>
                  <a:lnTo>
                    <a:pt x="239" y="0"/>
                  </a:lnTo>
                  <a:lnTo>
                    <a:pt x="245" y="0"/>
                  </a:lnTo>
                  <a:lnTo>
                    <a:pt x="251" y="0"/>
                  </a:lnTo>
                  <a:lnTo>
                    <a:pt x="258" y="1"/>
                  </a:lnTo>
                  <a:lnTo>
                    <a:pt x="264" y="3"/>
                  </a:lnTo>
                  <a:lnTo>
                    <a:pt x="272" y="5"/>
                  </a:lnTo>
                  <a:lnTo>
                    <a:pt x="278" y="8"/>
                  </a:lnTo>
                  <a:lnTo>
                    <a:pt x="284" y="11"/>
                  </a:lnTo>
                  <a:lnTo>
                    <a:pt x="290" y="13"/>
                  </a:lnTo>
                  <a:lnTo>
                    <a:pt x="296" y="17"/>
                  </a:lnTo>
                  <a:lnTo>
                    <a:pt x="302" y="21"/>
                  </a:lnTo>
                  <a:lnTo>
                    <a:pt x="307" y="26"/>
                  </a:lnTo>
                  <a:lnTo>
                    <a:pt x="311" y="30"/>
                  </a:lnTo>
                  <a:lnTo>
                    <a:pt x="316" y="38"/>
                  </a:lnTo>
                  <a:lnTo>
                    <a:pt x="318" y="44"/>
                  </a:lnTo>
                  <a:lnTo>
                    <a:pt x="319" y="52"/>
                  </a:lnTo>
                  <a:lnTo>
                    <a:pt x="318" y="59"/>
                  </a:lnTo>
                  <a:lnTo>
                    <a:pt x="317" y="66"/>
                  </a:lnTo>
                  <a:lnTo>
                    <a:pt x="314" y="73"/>
                  </a:lnTo>
                  <a:lnTo>
                    <a:pt x="311" y="80"/>
                  </a:lnTo>
                  <a:lnTo>
                    <a:pt x="308" y="87"/>
                  </a:lnTo>
                  <a:lnTo>
                    <a:pt x="304" y="94"/>
                  </a:lnTo>
                  <a:lnTo>
                    <a:pt x="301" y="102"/>
                  </a:lnTo>
                  <a:lnTo>
                    <a:pt x="297" y="110"/>
                  </a:lnTo>
                  <a:lnTo>
                    <a:pt x="294" y="118"/>
                  </a:lnTo>
                  <a:lnTo>
                    <a:pt x="294" y="125"/>
                  </a:lnTo>
                  <a:lnTo>
                    <a:pt x="293" y="133"/>
                  </a:lnTo>
                  <a:lnTo>
                    <a:pt x="294" y="140"/>
                  </a:lnTo>
                  <a:lnTo>
                    <a:pt x="295" y="147"/>
                  </a:lnTo>
                  <a:lnTo>
                    <a:pt x="302" y="158"/>
                  </a:lnTo>
                  <a:lnTo>
                    <a:pt x="309" y="165"/>
                  </a:lnTo>
                  <a:lnTo>
                    <a:pt x="317" y="172"/>
                  </a:lnTo>
                  <a:lnTo>
                    <a:pt x="327" y="176"/>
                  </a:lnTo>
                  <a:lnTo>
                    <a:pt x="337" y="181"/>
                  </a:lnTo>
                  <a:lnTo>
                    <a:pt x="347" y="183"/>
                  </a:lnTo>
                  <a:lnTo>
                    <a:pt x="357" y="186"/>
                  </a:lnTo>
                  <a:lnTo>
                    <a:pt x="369" y="187"/>
                  </a:lnTo>
                  <a:lnTo>
                    <a:pt x="380" y="188"/>
                  </a:lnTo>
                  <a:lnTo>
                    <a:pt x="392" y="188"/>
                  </a:lnTo>
                  <a:lnTo>
                    <a:pt x="403" y="189"/>
                  </a:lnTo>
                  <a:lnTo>
                    <a:pt x="415" y="189"/>
                  </a:lnTo>
                  <a:lnTo>
                    <a:pt x="427" y="190"/>
                  </a:lnTo>
                  <a:lnTo>
                    <a:pt x="438" y="191"/>
                  </a:lnTo>
                  <a:lnTo>
                    <a:pt x="450" y="192"/>
                  </a:lnTo>
                  <a:lnTo>
                    <a:pt x="461" y="195"/>
                  </a:lnTo>
                  <a:lnTo>
                    <a:pt x="431" y="329"/>
                  </a:lnTo>
                  <a:lnTo>
                    <a:pt x="424" y="334"/>
                  </a:lnTo>
                  <a:lnTo>
                    <a:pt x="416" y="336"/>
                  </a:lnTo>
                  <a:lnTo>
                    <a:pt x="408" y="338"/>
                  </a:lnTo>
                  <a:lnTo>
                    <a:pt x="401" y="338"/>
                  </a:lnTo>
                  <a:lnTo>
                    <a:pt x="393" y="337"/>
                  </a:lnTo>
                  <a:lnTo>
                    <a:pt x="385" y="336"/>
                  </a:lnTo>
                  <a:lnTo>
                    <a:pt x="377" y="334"/>
                  </a:lnTo>
                  <a:lnTo>
                    <a:pt x="370" y="331"/>
                  </a:lnTo>
                  <a:lnTo>
                    <a:pt x="361" y="327"/>
                  </a:lnTo>
                  <a:lnTo>
                    <a:pt x="353" y="325"/>
                  </a:lnTo>
                  <a:lnTo>
                    <a:pt x="345" y="321"/>
                  </a:lnTo>
                  <a:lnTo>
                    <a:pt x="337" y="319"/>
                  </a:lnTo>
                  <a:lnTo>
                    <a:pt x="328" y="317"/>
                  </a:lnTo>
                  <a:lnTo>
                    <a:pt x="320" y="316"/>
                  </a:lnTo>
                  <a:lnTo>
                    <a:pt x="311" y="315"/>
                  </a:lnTo>
                  <a:lnTo>
                    <a:pt x="303" y="316"/>
                  </a:lnTo>
                  <a:lnTo>
                    <a:pt x="297" y="319"/>
                  </a:lnTo>
                  <a:lnTo>
                    <a:pt x="291" y="323"/>
                  </a:lnTo>
                  <a:lnTo>
                    <a:pt x="286" y="327"/>
                  </a:lnTo>
                  <a:lnTo>
                    <a:pt x="281" y="333"/>
                  </a:lnTo>
                  <a:lnTo>
                    <a:pt x="277" y="339"/>
                  </a:lnTo>
                  <a:lnTo>
                    <a:pt x="274" y="346"/>
                  </a:lnTo>
                  <a:lnTo>
                    <a:pt x="271" y="353"/>
                  </a:lnTo>
                  <a:lnTo>
                    <a:pt x="268" y="361"/>
                  </a:lnTo>
                  <a:lnTo>
                    <a:pt x="266" y="368"/>
                  </a:lnTo>
                  <a:lnTo>
                    <a:pt x="264" y="376"/>
                  </a:lnTo>
                  <a:lnTo>
                    <a:pt x="264" y="385"/>
                  </a:lnTo>
                  <a:lnTo>
                    <a:pt x="263" y="393"/>
                  </a:lnTo>
                  <a:lnTo>
                    <a:pt x="263" y="402"/>
                  </a:lnTo>
                  <a:lnTo>
                    <a:pt x="263" y="410"/>
                  </a:lnTo>
                  <a:lnTo>
                    <a:pt x="264" y="418"/>
                  </a:lnTo>
                  <a:lnTo>
                    <a:pt x="264" y="427"/>
                  </a:lnTo>
                  <a:lnTo>
                    <a:pt x="268" y="438"/>
                  </a:lnTo>
                  <a:lnTo>
                    <a:pt x="273" y="446"/>
                  </a:lnTo>
                  <a:lnTo>
                    <a:pt x="279" y="454"/>
                  </a:lnTo>
                  <a:lnTo>
                    <a:pt x="286" y="457"/>
                  </a:lnTo>
                  <a:lnTo>
                    <a:pt x="293" y="461"/>
                  </a:lnTo>
                  <a:lnTo>
                    <a:pt x="300" y="463"/>
                  </a:lnTo>
                  <a:lnTo>
                    <a:pt x="308" y="464"/>
                  </a:lnTo>
                  <a:lnTo>
                    <a:pt x="317" y="464"/>
                  </a:lnTo>
                  <a:lnTo>
                    <a:pt x="326" y="463"/>
                  </a:lnTo>
                  <a:lnTo>
                    <a:pt x="335" y="463"/>
                  </a:lnTo>
                  <a:lnTo>
                    <a:pt x="344" y="462"/>
                  </a:lnTo>
                  <a:lnTo>
                    <a:pt x="354" y="463"/>
                  </a:lnTo>
                  <a:lnTo>
                    <a:pt x="363" y="463"/>
                  </a:lnTo>
                  <a:lnTo>
                    <a:pt x="373" y="465"/>
                  </a:lnTo>
                  <a:lnTo>
                    <a:pt x="383" y="468"/>
                  </a:lnTo>
                  <a:lnTo>
                    <a:pt x="392" y="473"/>
                  </a:lnTo>
                  <a:lnTo>
                    <a:pt x="395" y="482"/>
                  </a:lnTo>
                  <a:lnTo>
                    <a:pt x="398" y="491"/>
                  </a:lnTo>
                  <a:lnTo>
                    <a:pt x="400" y="499"/>
                  </a:lnTo>
                  <a:lnTo>
                    <a:pt x="401" y="509"/>
                  </a:lnTo>
                  <a:lnTo>
                    <a:pt x="403" y="518"/>
                  </a:lnTo>
                  <a:lnTo>
                    <a:pt x="404" y="527"/>
                  </a:lnTo>
                  <a:lnTo>
                    <a:pt x="404" y="536"/>
                  </a:lnTo>
                  <a:lnTo>
                    <a:pt x="403" y="547"/>
                  </a:lnTo>
                  <a:lnTo>
                    <a:pt x="403" y="555"/>
                  </a:lnTo>
                  <a:lnTo>
                    <a:pt x="401" y="564"/>
                  </a:lnTo>
                  <a:lnTo>
                    <a:pt x="400" y="574"/>
                  </a:lnTo>
                  <a:lnTo>
                    <a:pt x="398" y="583"/>
                  </a:lnTo>
                  <a:lnTo>
                    <a:pt x="396" y="591"/>
                  </a:lnTo>
                  <a:lnTo>
                    <a:pt x="393" y="600"/>
                  </a:lnTo>
                  <a:lnTo>
                    <a:pt x="391" y="608"/>
                  </a:lnTo>
                  <a:lnTo>
                    <a:pt x="388" y="617"/>
                  </a:lnTo>
                  <a:lnTo>
                    <a:pt x="384" y="617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4" name="Freeform 6"/>
            <p:cNvSpPr>
              <a:spLocks/>
            </p:cNvSpPr>
            <p:nvPr/>
          </p:nvSpPr>
          <p:spPr bwMode="grayWhite">
            <a:xfrm>
              <a:off x="48" y="1306"/>
              <a:ext cx="624" cy="371"/>
            </a:xfrm>
            <a:custGeom>
              <a:avLst/>
              <a:gdLst>
                <a:gd name="T0" fmla="*/ 186 w 624"/>
                <a:gd name="T1" fmla="*/ 342 h 371"/>
                <a:gd name="T2" fmla="*/ 175 w 624"/>
                <a:gd name="T3" fmla="*/ 308 h 371"/>
                <a:gd name="T4" fmla="*/ 149 w 624"/>
                <a:gd name="T5" fmla="*/ 280 h 371"/>
                <a:gd name="T6" fmla="*/ 124 w 624"/>
                <a:gd name="T7" fmla="*/ 270 h 371"/>
                <a:gd name="T8" fmla="*/ 104 w 624"/>
                <a:gd name="T9" fmla="*/ 269 h 371"/>
                <a:gd name="T10" fmla="*/ 10 w 624"/>
                <a:gd name="T11" fmla="*/ 290 h 371"/>
                <a:gd name="T12" fmla="*/ 3 w 624"/>
                <a:gd name="T13" fmla="*/ 264 h 371"/>
                <a:gd name="T14" fmla="*/ 0 w 624"/>
                <a:gd name="T15" fmla="*/ 236 h 371"/>
                <a:gd name="T16" fmla="*/ 4 w 624"/>
                <a:gd name="T17" fmla="*/ 214 h 371"/>
                <a:gd name="T18" fmla="*/ 22 w 624"/>
                <a:gd name="T19" fmla="*/ 200 h 371"/>
                <a:gd name="T20" fmla="*/ 53 w 624"/>
                <a:gd name="T21" fmla="*/ 200 h 371"/>
                <a:gd name="T22" fmla="*/ 90 w 624"/>
                <a:gd name="T23" fmla="*/ 208 h 371"/>
                <a:gd name="T24" fmla="*/ 126 w 624"/>
                <a:gd name="T25" fmla="*/ 190 h 371"/>
                <a:gd name="T26" fmla="*/ 144 w 624"/>
                <a:gd name="T27" fmla="*/ 33 h 371"/>
                <a:gd name="T28" fmla="*/ 174 w 624"/>
                <a:gd name="T29" fmla="*/ 28 h 371"/>
                <a:gd name="T30" fmla="*/ 206 w 624"/>
                <a:gd name="T31" fmla="*/ 31 h 371"/>
                <a:gd name="T32" fmla="*/ 230 w 624"/>
                <a:gd name="T33" fmla="*/ 57 h 371"/>
                <a:gd name="T34" fmla="*/ 236 w 624"/>
                <a:gd name="T35" fmla="*/ 99 h 371"/>
                <a:gd name="T36" fmla="*/ 249 w 624"/>
                <a:gd name="T37" fmla="*/ 138 h 371"/>
                <a:gd name="T38" fmla="*/ 293 w 624"/>
                <a:gd name="T39" fmla="*/ 159 h 371"/>
                <a:gd name="T40" fmla="*/ 345 w 624"/>
                <a:gd name="T41" fmla="*/ 148 h 371"/>
                <a:gd name="T42" fmla="*/ 366 w 624"/>
                <a:gd name="T43" fmla="*/ 119 h 371"/>
                <a:gd name="T44" fmla="*/ 361 w 624"/>
                <a:gd name="T45" fmla="*/ 91 h 371"/>
                <a:gd name="T46" fmla="*/ 352 w 624"/>
                <a:gd name="T47" fmla="*/ 62 h 371"/>
                <a:gd name="T48" fmla="*/ 363 w 624"/>
                <a:gd name="T49" fmla="*/ 34 h 371"/>
                <a:gd name="T50" fmla="*/ 398 w 624"/>
                <a:gd name="T51" fmla="*/ 17 h 371"/>
                <a:gd name="T52" fmla="*/ 439 w 624"/>
                <a:gd name="T53" fmla="*/ 7 h 371"/>
                <a:gd name="T54" fmla="*/ 474 w 624"/>
                <a:gd name="T55" fmla="*/ 5 h 371"/>
                <a:gd name="T56" fmla="*/ 479 w 624"/>
                <a:gd name="T57" fmla="*/ 37 h 371"/>
                <a:gd name="T58" fmla="*/ 483 w 624"/>
                <a:gd name="T59" fmla="*/ 70 h 371"/>
                <a:gd name="T60" fmla="*/ 507 w 624"/>
                <a:gd name="T61" fmla="*/ 97 h 371"/>
                <a:gd name="T62" fmla="*/ 535 w 624"/>
                <a:gd name="T63" fmla="*/ 101 h 371"/>
                <a:gd name="T64" fmla="*/ 566 w 624"/>
                <a:gd name="T65" fmla="*/ 94 h 371"/>
                <a:gd name="T66" fmla="*/ 598 w 624"/>
                <a:gd name="T67" fmla="*/ 94 h 371"/>
                <a:gd name="T68" fmla="*/ 620 w 624"/>
                <a:gd name="T69" fmla="*/ 125 h 371"/>
                <a:gd name="T70" fmla="*/ 621 w 624"/>
                <a:gd name="T71" fmla="*/ 162 h 371"/>
                <a:gd name="T72" fmla="*/ 608 w 624"/>
                <a:gd name="T73" fmla="*/ 178 h 371"/>
                <a:gd name="T74" fmla="*/ 573 w 624"/>
                <a:gd name="T75" fmla="*/ 183 h 371"/>
                <a:gd name="T76" fmla="*/ 524 w 624"/>
                <a:gd name="T77" fmla="*/ 186 h 371"/>
                <a:gd name="T78" fmla="*/ 514 w 624"/>
                <a:gd name="T79" fmla="*/ 197 h 371"/>
                <a:gd name="T80" fmla="*/ 519 w 624"/>
                <a:gd name="T81" fmla="*/ 333 h 371"/>
                <a:gd name="T82" fmla="*/ 486 w 624"/>
                <a:gd name="T83" fmla="*/ 342 h 371"/>
                <a:gd name="T84" fmla="*/ 449 w 624"/>
                <a:gd name="T85" fmla="*/ 344 h 371"/>
                <a:gd name="T86" fmla="*/ 412 w 624"/>
                <a:gd name="T87" fmla="*/ 338 h 371"/>
                <a:gd name="T88" fmla="*/ 402 w 624"/>
                <a:gd name="T89" fmla="*/ 311 h 371"/>
                <a:gd name="T90" fmla="*/ 402 w 624"/>
                <a:gd name="T91" fmla="*/ 283 h 371"/>
                <a:gd name="T92" fmla="*/ 397 w 624"/>
                <a:gd name="T93" fmla="*/ 254 h 371"/>
                <a:gd name="T94" fmla="*/ 367 w 624"/>
                <a:gd name="T95" fmla="*/ 236 h 371"/>
                <a:gd name="T96" fmla="*/ 329 w 624"/>
                <a:gd name="T97" fmla="*/ 237 h 371"/>
                <a:gd name="T98" fmla="*/ 289 w 624"/>
                <a:gd name="T99" fmla="*/ 248 h 371"/>
                <a:gd name="T100" fmla="*/ 263 w 624"/>
                <a:gd name="T101" fmla="*/ 264 h 371"/>
                <a:gd name="T102" fmla="*/ 262 w 624"/>
                <a:gd name="T103" fmla="*/ 293 h 371"/>
                <a:gd name="T104" fmla="*/ 276 w 624"/>
                <a:gd name="T105" fmla="*/ 322 h 371"/>
                <a:gd name="T106" fmla="*/ 257 w 624"/>
                <a:gd name="T107" fmla="*/ 360 h 371"/>
                <a:gd name="T108" fmla="*/ 210 w 624"/>
                <a:gd name="T109" fmla="*/ 364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4" h="371">
                  <a:moveTo>
                    <a:pt x="191" y="370"/>
                  </a:moveTo>
                  <a:lnTo>
                    <a:pt x="190" y="363"/>
                  </a:lnTo>
                  <a:lnTo>
                    <a:pt x="189" y="356"/>
                  </a:lnTo>
                  <a:lnTo>
                    <a:pt x="188" y="349"/>
                  </a:lnTo>
                  <a:lnTo>
                    <a:pt x="186" y="342"/>
                  </a:lnTo>
                  <a:lnTo>
                    <a:pt x="185" y="335"/>
                  </a:lnTo>
                  <a:lnTo>
                    <a:pt x="182" y="328"/>
                  </a:lnTo>
                  <a:lnTo>
                    <a:pt x="181" y="321"/>
                  </a:lnTo>
                  <a:lnTo>
                    <a:pt x="178" y="315"/>
                  </a:lnTo>
                  <a:lnTo>
                    <a:pt x="175" y="308"/>
                  </a:lnTo>
                  <a:lnTo>
                    <a:pt x="171" y="302"/>
                  </a:lnTo>
                  <a:lnTo>
                    <a:pt x="167" y="296"/>
                  </a:lnTo>
                  <a:lnTo>
                    <a:pt x="162" y="290"/>
                  </a:lnTo>
                  <a:lnTo>
                    <a:pt x="156" y="285"/>
                  </a:lnTo>
                  <a:lnTo>
                    <a:pt x="149" y="280"/>
                  </a:lnTo>
                  <a:lnTo>
                    <a:pt x="143" y="276"/>
                  </a:lnTo>
                  <a:lnTo>
                    <a:pt x="134" y="273"/>
                  </a:lnTo>
                  <a:lnTo>
                    <a:pt x="131" y="271"/>
                  </a:lnTo>
                  <a:lnTo>
                    <a:pt x="128" y="270"/>
                  </a:lnTo>
                  <a:lnTo>
                    <a:pt x="124" y="270"/>
                  </a:lnTo>
                  <a:lnTo>
                    <a:pt x="121" y="270"/>
                  </a:lnTo>
                  <a:lnTo>
                    <a:pt x="117" y="270"/>
                  </a:lnTo>
                  <a:lnTo>
                    <a:pt x="113" y="271"/>
                  </a:lnTo>
                  <a:lnTo>
                    <a:pt x="109" y="270"/>
                  </a:lnTo>
                  <a:lnTo>
                    <a:pt x="104" y="269"/>
                  </a:lnTo>
                  <a:lnTo>
                    <a:pt x="22" y="307"/>
                  </a:lnTo>
                  <a:lnTo>
                    <a:pt x="19" y="304"/>
                  </a:lnTo>
                  <a:lnTo>
                    <a:pt x="15" y="300"/>
                  </a:lnTo>
                  <a:lnTo>
                    <a:pt x="13" y="296"/>
                  </a:lnTo>
                  <a:lnTo>
                    <a:pt x="10" y="290"/>
                  </a:lnTo>
                  <a:lnTo>
                    <a:pt x="9" y="286"/>
                  </a:lnTo>
                  <a:lnTo>
                    <a:pt x="6" y="280"/>
                  </a:lnTo>
                  <a:lnTo>
                    <a:pt x="5" y="275"/>
                  </a:lnTo>
                  <a:lnTo>
                    <a:pt x="4" y="270"/>
                  </a:lnTo>
                  <a:lnTo>
                    <a:pt x="3" y="264"/>
                  </a:lnTo>
                  <a:lnTo>
                    <a:pt x="2" y="258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41"/>
                  </a:lnTo>
                  <a:lnTo>
                    <a:pt x="0" y="236"/>
                  </a:lnTo>
                  <a:lnTo>
                    <a:pt x="0" y="229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2" y="217"/>
                  </a:lnTo>
                  <a:lnTo>
                    <a:pt x="4" y="214"/>
                  </a:lnTo>
                  <a:lnTo>
                    <a:pt x="6" y="211"/>
                  </a:lnTo>
                  <a:lnTo>
                    <a:pt x="9" y="208"/>
                  </a:lnTo>
                  <a:lnTo>
                    <a:pt x="12" y="206"/>
                  </a:lnTo>
                  <a:lnTo>
                    <a:pt x="16" y="203"/>
                  </a:lnTo>
                  <a:lnTo>
                    <a:pt x="22" y="200"/>
                  </a:lnTo>
                  <a:lnTo>
                    <a:pt x="28" y="200"/>
                  </a:lnTo>
                  <a:lnTo>
                    <a:pt x="33" y="200"/>
                  </a:lnTo>
                  <a:lnTo>
                    <a:pt x="40" y="200"/>
                  </a:lnTo>
                  <a:lnTo>
                    <a:pt x="47" y="200"/>
                  </a:lnTo>
                  <a:lnTo>
                    <a:pt x="53" y="200"/>
                  </a:lnTo>
                  <a:lnTo>
                    <a:pt x="60" y="201"/>
                  </a:lnTo>
                  <a:lnTo>
                    <a:pt x="67" y="204"/>
                  </a:lnTo>
                  <a:lnTo>
                    <a:pt x="74" y="207"/>
                  </a:lnTo>
                  <a:lnTo>
                    <a:pt x="81" y="208"/>
                  </a:lnTo>
                  <a:lnTo>
                    <a:pt x="90" y="208"/>
                  </a:lnTo>
                  <a:lnTo>
                    <a:pt x="97" y="207"/>
                  </a:lnTo>
                  <a:lnTo>
                    <a:pt x="105" y="204"/>
                  </a:lnTo>
                  <a:lnTo>
                    <a:pt x="113" y="200"/>
                  </a:lnTo>
                  <a:lnTo>
                    <a:pt x="119" y="196"/>
                  </a:lnTo>
                  <a:lnTo>
                    <a:pt x="126" y="190"/>
                  </a:lnTo>
                  <a:lnTo>
                    <a:pt x="131" y="183"/>
                  </a:lnTo>
                  <a:lnTo>
                    <a:pt x="127" y="35"/>
                  </a:lnTo>
                  <a:lnTo>
                    <a:pt x="133" y="35"/>
                  </a:lnTo>
                  <a:lnTo>
                    <a:pt x="138" y="34"/>
                  </a:lnTo>
                  <a:lnTo>
                    <a:pt x="144" y="33"/>
                  </a:lnTo>
                  <a:lnTo>
                    <a:pt x="150" y="32"/>
                  </a:lnTo>
                  <a:lnTo>
                    <a:pt x="156" y="31"/>
                  </a:lnTo>
                  <a:lnTo>
                    <a:pt x="162" y="30"/>
                  </a:lnTo>
                  <a:lnTo>
                    <a:pt x="168" y="29"/>
                  </a:lnTo>
                  <a:lnTo>
                    <a:pt x="174" y="28"/>
                  </a:lnTo>
                  <a:lnTo>
                    <a:pt x="181" y="28"/>
                  </a:lnTo>
                  <a:lnTo>
                    <a:pt x="186" y="28"/>
                  </a:lnTo>
                  <a:lnTo>
                    <a:pt x="193" y="28"/>
                  </a:lnTo>
                  <a:lnTo>
                    <a:pt x="199" y="30"/>
                  </a:lnTo>
                  <a:lnTo>
                    <a:pt x="206" y="31"/>
                  </a:lnTo>
                  <a:lnTo>
                    <a:pt x="211" y="34"/>
                  </a:lnTo>
                  <a:lnTo>
                    <a:pt x="218" y="37"/>
                  </a:lnTo>
                  <a:lnTo>
                    <a:pt x="225" y="41"/>
                  </a:lnTo>
                  <a:lnTo>
                    <a:pt x="228" y="48"/>
                  </a:lnTo>
                  <a:lnTo>
                    <a:pt x="230" y="57"/>
                  </a:lnTo>
                  <a:lnTo>
                    <a:pt x="232" y="65"/>
                  </a:lnTo>
                  <a:lnTo>
                    <a:pt x="234" y="73"/>
                  </a:lnTo>
                  <a:lnTo>
                    <a:pt x="234" y="82"/>
                  </a:lnTo>
                  <a:lnTo>
                    <a:pt x="235" y="91"/>
                  </a:lnTo>
                  <a:lnTo>
                    <a:pt x="236" y="99"/>
                  </a:lnTo>
                  <a:lnTo>
                    <a:pt x="238" y="108"/>
                  </a:lnTo>
                  <a:lnTo>
                    <a:pt x="239" y="116"/>
                  </a:lnTo>
                  <a:lnTo>
                    <a:pt x="242" y="124"/>
                  </a:lnTo>
                  <a:lnTo>
                    <a:pt x="245" y="131"/>
                  </a:lnTo>
                  <a:lnTo>
                    <a:pt x="249" y="138"/>
                  </a:lnTo>
                  <a:lnTo>
                    <a:pt x="256" y="145"/>
                  </a:lnTo>
                  <a:lnTo>
                    <a:pt x="263" y="150"/>
                  </a:lnTo>
                  <a:lnTo>
                    <a:pt x="273" y="155"/>
                  </a:lnTo>
                  <a:lnTo>
                    <a:pt x="284" y="159"/>
                  </a:lnTo>
                  <a:lnTo>
                    <a:pt x="293" y="159"/>
                  </a:lnTo>
                  <a:lnTo>
                    <a:pt x="303" y="159"/>
                  </a:lnTo>
                  <a:lnTo>
                    <a:pt x="314" y="158"/>
                  </a:lnTo>
                  <a:lnTo>
                    <a:pt x="325" y="156"/>
                  </a:lnTo>
                  <a:lnTo>
                    <a:pt x="335" y="152"/>
                  </a:lnTo>
                  <a:lnTo>
                    <a:pt x="345" y="148"/>
                  </a:lnTo>
                  <a:lnTo>
                    <a:pt x="353" y="142"/>
                  </a:lnTo>
                  <a:lnTo>
                    <a:pt x="359" y="134"/>
                  </a:lnTo>
                  <a:lnTo>
                    <a:pt x="363" y="129"/>
                  </a:lnTo>
                  <a:lnTo>
                    <a:pt x="365" y="124"/>
                  </a:lnTo>
                  <a:lnTo>
                    <a:pt x="366" y="119"/>
                  </a:lnTo>
                  <a:lnTo>
                    <a:pt x="366" y="113"/>
                  </a:lnTo>
                  <a:lnTo>
                    <a:pt x="366" y="108"/>
                  </a:lnTo>
                  <a:lnTo>
                    <a:pt x="365" y="102"/>
                  </a:lnTo>
                  <a:lnTo>
                    <a:pt x="364" y="96"/>
                  </a:lnTo>
                  <a:lnTo>
                    <a:pt x="361" y="91"/>
                  </a:lnTo>
                  <a:lnTo>
                    <a:pt x="359" y="86"/>
                  </a:lnTo>
                  <a:lnTo>
                    <a:pt x="357" y="79"/>
                  </a:lnTo>
                  <a:lnTo>
                    <a:pt x="354" y="73"/>
                  </a:lnTo>
                  <a:lnTo>
                    <a:pt x="354" y="68"/>
                  </a:lnTo>
                  <a:lnTo>
                    <a:pt x="352" y="62"/>
                  </a:lnTo>
                  <a:lnTo>
                    <a:pt x="351" y="57"/>
                  </a:lnTo>
                  <a:lnTo>
                    <a:pt x="351" y="51"/>
                  </a:lnTo>
                  <a:lnTo>
                    <a:pt x="352" y="44"/>
                  </a:lnTo>
                  <a:lnTo>
                    <a:pt x="357" y="39"/>
                  </a:lnTo>
                  <a:lnTo>
                    <a:pt x="363" y="34"/>
                  </a:lnTo>
                  <a:lnTo>
                    <a:pt x="369" y="30"/>
                  </a:lnTo>
                  <a:lnTo>
                    <a:pt x="376" y="26"/>
                  </a:lnTo>
                  <a:lnTo>
                    <a:pt x="383" y="22"/>
                  </a:lnTo>
                  <a:lnTo>
                    <a:pt x="391" y="19"/>
                  </a:lnTo>
                  <a:lnTo>
                    <a:pt x="398" y="17"/>
                  </a:lnTo>
                  <a:lnTo>
                    <a:pt x="407" y="14"/>
                  </a:lnTo>
                  <a:lnTo>
                    <a:pt x="414" y="12"/>
                  </a:lnTo>
                  <a:lnTo>
                    <a:pt x="422" y="10"/>
                  </a:lnTo>
                  <a:lnTo>
                    <a:pt x="431" y="9"/>
                  </a:lnTo>
                  <a:lnTo>
                    <a:pt x="439" y="7"/>
                  </a:lnTo>
                  <a:lnTo>
                    <a:pt x="448" y="5"/>
                  </a:lnTo>
                  <a:lnTo>
                    <a:pt x="456" y="3"/>
                  </a:lnTo>
                  <a:lnTo>
                    <a:pt x="464" y="2"/>
                  </a:lnTo>
                  <a:lnTo>
                    <a:pt x="472" y="0"/>
                  </a:lnTo>
                  <a:lnTo>
                    <a:pt x="474" y="5"/>
                  </a:lnTo>
                  <a:lnTo>
                    <a:pt x="476" y="11"/>
                  </a:lnTo>
                  <a:lnTo>
                    <a:pt x="477" y="17"/>
                  </a:lnTo>
                  <a:lnTo>
                    <a:pt x="478" y="24"/>
                  </a:lnTo>
                  <a:lnTo>
                    <a:pt x="478" y="30"/>
                  </a:lnTo>
                  <a:lnTo>
                    <a:pt x="479" y="37"/>
                  </a:lnTo>
                  <a:lnTo>
                    <a:pt x="479" y="44"/>
                  </a:lnTo>
                  <a:lnTo>
                    <a:pt x="479" y="51"/>
                  </a:lnTo>
                  <a:lnTo>
                    <a:pt x="479" y="57"/>
                  </a:lnTo>
                  <a:lnTo>
                    <a:pt x="481" y="64"/>
                  </a:lnTo>
                  <a:lnTo>
                    <a:pt x="483" y="70"/>
                  </a:lnTo>
                  <a:lnTo>
                    <a:pt x="485" y="76"/>
                  </a:lnTo>
                  <a:lnTo>
                    <a:pt x="488" y="82"/>
                  </a:lnTo>
                  <a:lnTo>
                    <a:pt x="493" y="88"/>
                  </a:lnTo>
                  <a:lnTo>
                    <a:pt x="499" y="92"/>
                  </a:lnTo>
                  <a:lnTo>
                    <a:pt x="507" y="97"/>
                  </a:lnTo>
                  <a:lnTo>
                    <a:pt x="512" y="99"/>
                  </a:lnTo>
                  <a:lnTo>
                    <a:pt x="517" y="101"/>
                  </a:lnTo>
                  <a:lnTo>
                    <a:pt x="523" y="102"/>
                  </a:lnTo>
                  <a:lnTo>
                    <a:pt x="529" y="102"/>
                  </a:lnTo>
                  <a:lnTo>
                    <a:pt x="535" y="101"/>
                  </a:lnTo>
                  <a:lnTo>
                    <a:pt x="541" y="99"/>
                  </a:lnTo>
                  <a:lnTo>
                    <a:pt x="547" y="98"/>
                  </a:lnTo>
                  <a:lnTo>
                    <a:pt x="554" y="97"/>
                  </a:lnTo>
                  <a:lnTo>
                    <a:pt x="560" y="95"/>
                  </a:lnTo>
                  <a:lnTo>
                    <a:pt x="566" y="94"/>
                  </a:lnTo>
                  <a:lnTo>
                    <a:pt x="572" y="92"/>
                  </a:lnTo>
                  <a:lnTo>
                    <a:pt x="579" y="92"/>
                  </a:lnTo>
                  <a:lnTo>
                    <a:pt x="584" y="92"/>
                  </a:lnTo>
                  <a:lnTo>
                    <a:pt x="591" y="92"/>
                  </a:lnTo>
                  <a:lnTo>
                    <a:pt x="598" y="94"/>
                  </a:lnTo>
                  <a:lnTo>
                    <a:pt x="603" y="97"/>
                  </a:lnTo>
                  <a:lnTo>
                    <a:pt x="610" y="102"/>
                  </a:lnTo>
                  <a:lnTo>
                    <a:pt x="614" y="109"/>
                  </a:lnTo>
                  <a:lnTo>
                    <a:pt x="618" y="117"/>
                  </a:lnTo>
                  <a:lnTo>
                    <a:pt x="620" y="125"/>
                  </a:lnTo>
                  <a:lnTo>
                    <a:pt x="621" y="133"/>
                  </a:lnTo>
                  <a:lnTo>
                    <a:pt x="622" y="142"/>
                  </a:lnTo>
                  <a:lnTo>
                    <a:pt x="623" y="151"/>
                  </a:lnTo>
                  <a:lnTo>
                    <a:pt x="623" y="159"/>
                  </a:lnTo>
                  <a:lnTo>
                    <a:pt x="621" y="162"/>
                  </a:lnTo>
                  <a:lnTo>
                    <a:pt x="619" y="165"/>
                  </a:lnTo>
                  <a:lnTo>
                    <a:pt x="618" y="169"/>
                  </a:lnTo>
                  <a:lnTo>
                    <a:pt x="615" y="172"/>
                  </a:lnTo>
                  <a:lnTo>
                    <a:pt x="612" y="175"/>
                  </a:lnTo>
                  <a:lnTo>
                    <a:pt x="608" y="178"/>
                  </a:lnTo>
                  <a:lnTo>
                    <a:pt x="604" y="181"/>
                  </a:lnTo>
                  <a:lnTo>
                    <a:pt x="599" y="183"/>
                  </a:lnTo>
                  <a:lnTo>
                    <a:pt x="591" y="184"/>
                  </a:lnTo>
                  <a:lnTo>
                    <a:pt x="582" y="184"/>
                  </a:lnTo>
                  <a:lnTo>
                    <a:pt x="573" y="183"/>
                  </a:lnTo>
                  <a:lnTo>
                    <a:pt x="564" y="182"/>
                  </a:lnTo>
                  <a:lnTo>
                    <a:pt x="554" y="181"/>
                  </a:lnTo>
                  <a:lnTo>
                    <a:pt x="545" y="182"/>
                  </a:lnTo>
                  <a:lnTo>
                    <a:pt x="535" y="183"/>
                  </a:lnTo>
                  <a:lnTo>
                    <a:pt x="524" y="186"/>
                  </a:lnTo>
                  <a:lnTo>
                    <a:pt x="523" y="188"/>
                  </a:lnTo>
                  <a:lnTo>
                    <a:pt x="521" y="191"/>
                  </a:lnTo>
                  <a:lnTo>
                    <a:pt x="519" y="192"/>
                  </a:lnTo>
                  <a:lnTo>
                    <a:pt x="517" y="194"/>
                  </a:lnTo>
                  <a:lnTo>
                    <a:pt x="514" y="197"/>
                  </a:lnTo>
                  <a:lnTo>
                    <a:pt x="512" y="199"/>
                  </a:lnTo>
                  <a:lnTo>
                    <a:pt x="509" y="203"/>
                  </a:lnTo>
                  <a:lnTo>
                    <a:pt x="507" y="207"/>
                  </a:lnTo>
                  <a:lnTo>
                    <a:pt x="524" y="331"/>
                  </a:lnTo>
                  <a:lnTo>
                    <a:pt x="519" y="333"/>
                  </a:lnTo>
                  <a:lnTo>
                    <a:pt x="512" y="335"/>
                  </a:lnTo>
                  <a:lnTo>
                    <a:pt x="507" y="338"/>
                  </a:lnTo>
                  <a:lnTo>
                    <a:pt x="500" y="339"/>
                  </a:lnTo>
                  <a:lnTo>
                    <a:pt x="493" y="341"/>
                  </a:lnTo>
                  <a:lnTo>
                    <a:pt x="486" y="342"/>
                  </a:lnTo>
                  <a:lnTo>
                    <a:pt x="479" y="343"/>
                  </a:lnTo>
                  <a:lnTo>
                    <a:pt x="471" y="344"/>
                  </a:lnTo>
                  <a:lnTo>
                    <a:pt x="464" y="344"/>
                  </a:lnTo>
                  <a:lnTo>
                    <a:pt x="456" y="344"/>
                  </a:lnTo>
                  <a:lnTo>
                    <a:pt x="449" y="344"/>
                  </a:lnTo>
                  <a:lnTo>
                    <a:pt x="441" y="344"/>
                  </a:lnTo>
                  <a:lnTo>
                    <a:pt x="433" y="342"/>
                  </a:lnTo>
                  <a:lnTo>
                    <a:pt x="426" y="341"/>
                  </a:lnTo>
                  <a:lnTo>
                    <a:pt x="419" y="340"/>
                  </a:lnTo>
                  <a:lnTo>
                    <a:pt x="412" y="338"/>
                  </a:lnTo>
                  <a:lnTo>
                    <a:pt x="408" y="333"/>
                  </a:lnTo>
                  <a:lnTo>
                    <a:pt x="405" y="328"/>
                  </a:lnTo>
                  <a:lnTo>
                    <a:pt x="403" y="322"/>
                  </a:lnTo>
                  <a:lnTo>
                    <a:pt x="402" y="316"/>
                  </a:lnTo>
                  <a:lnTo>
                    <a:pt x="402" y="311"/>
                  </a:lnTo>
                  <a:lnTo>
                    <a:pt x="401" y="306"/>
                  </a:lnTo>
                  <a:lnTo>
                    <a:pt x="401" y="300"/>
                  </a:lnTo>
                  <a:lnTo>
                    <a:pt x="401" y="294"/>
                  </a:lnTo>
                  <a:lnTo>
                    <a:pt x="402" y="289"/>
                  </a:lnTo>
                  <a:lnTo>
                    <a:pt x="402" y="283"/>
                  </a:lnTo>
                  <a:lnTo>
                    <a:pt x="402" y="277"/>
                  </a:lnTo>
                  <a:lnTo>
                    <a:pt x="401" y="271"/>
                  </a:lnTo>
                  <a:lnTo>
                    <a:pt x="400" y="266"/>
                  </a:lnTo>
                  <a:lnTo>
                    <a:pt x="398" y="260"/>
                  </a:lnTo>
                  <a:lnTo>
                    <a:pt x="397" y="254"/>
                  </a:lnTo>
                  <a:lnTo>
                    <a:pt x="393" y="248"/>
                  </a:lnTo>
                  <a:lnTo>
                    <a:pt x="388" y="244"/>
                  </a:lnTo>
                  <a:lnTo>
                    <a:pt x="381" y="240"/>
                  </a:lnTo>
                  <a:lnTo>
                    <a:pt x="374" y="238"/>
                  </a:lnTo>
                  <a:lnTo>
                    <a:pt x="367" y="236"/>
                  </a:lnTo>
                  <a:lnTo>
                    <a:pt x="360" y="235"/>
                  </a:lnTo>
                  <a:lnTo>
                    <a:pt x="353" y="235"/>
                  </a:lnTo>
                  <a:lnTo>
                    <a:pt x="345" y="235"/>
                  </a:lnTo>
                  <a:lnTo>
                    <a:pt x="337" y="236"/>
                  </a:lnTo>
                  <a:lnTo>
                    <a:pt x="329" y="237"/>
                  </a:lnTo>
                  <a:lnTo>
                    <a:pt x="321" y="239"/>
                  </a:lnTo>
                  <a:lnTo>
                    <a:pt x="313" y="241"/>
                  </a:lnTo>
                  <a:lnTo>
                    <a:pt x="306" y="243"/>
                  </a:lnTo>
                  <a:lnTo>
                    <a:pt x="297" y="245"/>
                  </a:lnTo>
                  <a:lnTo>
                    <a:pt x="289" y="248"/>
                  </a:lnTo>
                  <a:lnTo>
                    <a:pt x="281" y="250"/>
                  </a:lnTo>
                  <a:lnTo>
                    <a:pt x="273" y="252"/>
                  </a:lnTo>
                  <a:lnTo>
                    <a:pt x="270" y="255"/>
                  </a:lnTo>
                  <a:lnTo>
                    <a:pt x="267" y="260"/>
                  </a:lnTo>
                  <a:lnTo>
                    <a:pt x="263" y="264"/>
                  </a:lnTo>
                  <a:lnTo>
                    <a:pt x="260" y="270"/>
                  </a:lnTo>
                  <a:lnTo>
                    <a:pt x="258" y="276"/>
                  </a:lnTo>
                  <a:lnTo>
                    <a:pt x="258" y="282"/>
                  </a:lnTo>
                  <a:lnTo>
                    <a:pt x="258" y="287"/>
                  </a:lnTo>
                  <a:lnTo>
                    <a:pt x="262" y="293"/>
                  </a:lnTo>
                  <a:lnTo>
                    <a:pt x="265" y="299"/>
                  </a:lnTo>
                  <a:lnTo>
                    <a:pt x="268" y="304"/>
                  </a:lnTo>
                  <a:lnTo>
                    <a:pt x="271" y="310"/>
                  </a:lnTo>
                  <a:lnTo>
                    <a:pt x="273" y="316"/>
                  </a:lnTo>
                  <a:lnTo>
                    <a:pt x="276" y="322"/>
                  </a:lnTo>
                  <a:lnTo>
                    <a:pt x="277" y="328"/>
                  </a:lnTo>
                  <a:lnTo>
                    <a:pt x="277" y="334"/>
                  </a:lnTo>
                  <a:lnTo>
                    <a:pt x="277" y="341"/>
                  </a:lnTo>
                  <a:lnTo>
                    <a:pt x="266" y="355"/>
                  </a:lnTo>
                  <a:lnTo>
                    <a:pt x="257" y="360"/>
                  </a:lnTo>
                  <a:lnTo>
                    <a:pt x="248" y="362"/>
                  </a:lnTo>
                  <a:lnTo>
                    <a:pt x="239" y="363"/>
                  </a:lnTo>
                  <a:lnTo>
                    <a:pt x="230" y="363"/>
                  </a:lnTo>
                  <a:lnTo>
                    <a:pt x="220" y="364"/>
                  </a:lnTo>
                  <a:lnTo>
                    <a:pt x="210" y="364"/>
                  </a:lnTo>
                  <a:lnTo>
                    <a:pt x="201" y="366"/>
                  </a:lnTo>
                  <a:lnTo>
                    <a:pt x="191" y="37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5" name="Freeform 7"/>
            <p:cNvSpPr>
              <a:spLocks/>
            </p:cNvSpPr>
            <p:nvPr/>
          </p:nvSpPr>
          <p:spPr bwMode="grayWhite">
            <a:xfrm>
              <a:off x="0" y="706"/>
              <a:ext cx="506" cy="470"/>
            </a:xfrm>
            <a:custGeom>
              <a:avLst/>
              <a:gdLst>
                <a:gd name="T0" fmla="*/ 229 w 506"/>
                <a:gd name="T1" fmla="*/ 453 h 470"/>
                <a:gd name="T2" fmla="*/ 200 w 506"/>
                <a:gd name="T3" fmla="*/ 429 h 470"/>
                <a:gd name="T4" fmla="*/ 175 w 506"/>
                <a:gd name="T5" fmla="*/ 402 h 470"/>
                <a:gd name="T6" fmla="*/ 158 w 506"/>
                <a:gd name="T7" fmla="*/ 368 h 470"/>
                <a:gd name="T8" fmla="*/ 241 w 506"/>
                <a:gd name="T9" fmla="*/ 275 h 470"/>
                <a:gd name="T10" fmla="*/ 224 w 506"/>
                <a:gd name="T11" fmla="*/ 248 h 470"/>
                <a:gd name="T12" fmla="*/ 198 w 506"/>
                <a:gd name="T13" fmla="*/ 228 h 470"/>
                <a:gd name="T14" fmla="*/ 166 w 506"/>
                <a:gd name="T15" fmla="*/ 214 h 470"/>
                <a:gd name="T16" fmla="*/ 139 w 506"/>
                <a:gd name="T17" fmla="*/ 217 h 470"/>
                <a:gd name="T18" fmla="*/ 128 w 506"/>
                <a:gd name="T19" fmla="*/ 238 h 470"/>
                <a:gd name="T20" fmla="*/ 120 w 506"/>
                <a:gd name="T21" fmla="*/ 262 h 470"/>
                <a:gd name="T22" fmla="*/ 104 w 506"/>
                <a:gd name="T23" fmla="*/ 283 h 470"/>
                <a:gd name="T24" fmla="*/ 77 w 506"/>
                <a:gd name="T25" fmla="*/ 291 h 470"/>
                <a:gd name="T26" fmla="*/ 53 w 506"/>
                <a:gd name="T27" fmla="*/ 288 h 470"/>
                <a:gd name="T28" fmla="*/ 31 w 506"/>
                <a:gd name="T29" fmla="*/ 275 h 470"/>
                <a:gd name="T30" fmla="*/ 12 w 506"/>
                <a:gd name="T31" fmla="*/ 257 h 470"/>
                <a:gd name="T32" fmla="*/ 61 w 506"/>
                <a:gd name="T33" fmla="*/ 109 h 470"/>
                <a:gd name="T34" fmla="*/ 24 w 506"/>
                <a:gd name="T35" fmla="*/ 85 h 470"/>
                <a:gd name="T36" fmla="*/ 0 w 506"/>
                <a:gd name="T37" fmla="*/ 53 h 470"/>
                <a:gd name="T38" fmla="*/ 19 w 506"/>
                <a:gd name="T39" fmla="*/ 22 h 470"/>
                <a:gd name="T40" fmla="*/ 54 w 506"/>
                <a:gd name="T41" fmla="*/ 0 h 470"/>
                <a:gd name="T42" fmla="*/ 82 w 506"/>
                <a:gd name="T43" fmla="*/ 6 h 470"/>
                <a:gd name="T44" fmla="*/ 103 w 506"/>
                <a:gd name="T45" fmla="*/ 29 h 470"/>
                <a:gd name="T46" fmla="*/ 132 w 506"/>
                <a:gd name="T47" fmla="*/ 57 h 470"/>
                <a:gd name="T48" fmla="*/ 175 w 506"/>
                <a:gd name="T49" fmla="*/ 64 h 470"/>
                <a:gd name="T50" fmla="*/ 215 w 506"/>
                <a:gd name="T51" fmla="*/ 43 h 470"/>
                <a:gd name="T52" fmla="*/ 243 w 506"/>
                <a:gd name="T53" fmla="*/ 16 h 470"/>
                <a:gd name="T54" fmla="*/ 265 w 506"/>
                <a:gd name="T55" fmla="*/ 22 h 470"/>
                <a:gd name="T56" fmla="*/ 284 w 506"/>
                <a:gd name="T57" fmla="*/ 34 h 470"/>
                <a:gd name="T58" fmla="*/ 301 w 506"/>
                <a:gd name="T59" fmla="*/ 52 h 470"/>
                <a:gd name="T60" fmla="*/ 318 w 506"/>
                <a:gd name="T61" fmla="*/ 72 h 470"/>
                <a:gd name="T62" fmla="*/ 314 w 506"/>
                <a:gd name="T63" fmla="*/ 98 h 470"/>
                <a:gd name="T64" fmla="*/ 296 w 506"/>
                <a:gd name="T65" fmla="*/ 115 h 470"/>
                <a:gd name="T66" fmla="*/ 278 w 506"/>
                <a:gd name="T67" fmla="*/ 123 h 470"/>
                <a:gd name="T68" fmla="*/ 260 w 506"/>
                <a:gd name="T69" fmla="*/ 130 h 470"/>
                <a:gd name="T70" fmla="*/ 249 w 506"/>
                <a:gd name="T71" fmla="*/ 152 h 470"/>
                <a:gd name="T72" fmla="*/ 257 w 506"/>
                <a:gd name="T73" fmla="*/ 180 h 470"/>
                <a:gd name="T74" fmla="*/ 288 w 506"/>
                <a:gd name="T75" fmla="*/ 210 h 470"/>
                <a:gd name="T76" fmla="*/ 321 w 506"/>
                <a:gd name="T77" fmla="*/ 231 h 470"/>
                <a:gd name="T78" fmla="*/ 339 w 506"/>
                <a:gd name="T79" fmla="*/ 231 h 470"/>
                <a:gd name="T80" fmla="*/ 358 w 506"/>
                <a:gd name="T81" fmla="*/ 228 h 470"/>
                <a:gd name="T82" fmla="*/ 377 w 506"/>
                <a:gd name="T83" fmla="*/ 200 h 470"/>
                <a:gd name="T84" fmla="*/ 385 w 506"/>
                <a:gd name="T85" fmla="*/ 171 h 470"/>
                <a:gd name="T86" fmla="*/ 404 w 506"/>
                <a:gd name="T87" fmla="*/ 158 h 470"/>
                <a:gd name="T88" fmla="*/ 497 w 506"/>
                <a:gd name="T89" fmla="*/ 213 h 470"/>
                <a:gd name="T90" fmla="*/ 482 w 506"/>
                <a:gd name="T91" fmla="*/ 238 h 470"/>
                <a:gd name="T92" fmla="*/ 458 w 506"/>
                <a:gd name="T93" fmla="*/ 259 h 470"/>
                <a:gd name="T94" fmla="*/ 438 w 506"/>
                <a:gd name="T95" fmla="*/ 282 h 470"/>
                <a:gd name="T96" fmla="*/ 434 w 506"/>
                <a:gd name="T97" fmla="*/ 313 h 470"/>
                <a:gd name="T98" fmla="*/ 467 w 506"/>
                <a:gd name="T99" fmla="*/ 339 h 470"/>
                <a:gd name="T100" fmla="*/ 505 w 506"/>
                <a:gd name="T101" fmla="*/ 362 h 470"/>
                <a:gd name="T102" fmla="*/ 329 w 506"/>
                <a:gd name="T103" fmla="*/ 370 h 470"/>
                <a:gd name="T104" fmla="*/ 306 w 506"/>
                <a:gd name="T105" fmla="*/ 395 h 470"/>
                <a:gd name="T106" fmla="*/ 287 w 506"/>
                <a:gd name="T107" fmla="*/ 423 h 470"/>
                <a:gd name="T108" fmla="*/ 267 w 506"/>
                <a:gd name="T109" fmla="*/ 45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6" h="470">
                  <a:moveTo>
                    <a:pt x="252" y="469"/>
                  </a:moveTo>
                  <a:lnTo>
                    <a:pt x="245" y="463"/>
                  </a:lnTo>
                  <a:lnTo>
                    <a:pt x="237" y="458"/>
                  </a:lnTo>
                  <a:lnTo>
                    <a:pt x="229" y="453"/>
                  </a:lnTo>
                  <a:lnTo>
                    <a:pt x="221" y="447"/>
                  </a:lnTo>
                  <a:lnTo>
                    <a:pt x="214" y="441"/>
                  </a:lnTo>
                  <a:lnTo>
                    <a:pt x="207" y="435"/>
                  </a:lnTo>
                  <a:lnTo>
                    <a:pt x="200" y="429"/>
                  </a:lnTo>
                  <a:lnTo>
                    <a:pt x="193" y="423"/>
                  </a:lnTo>
                  <a:lnTo>
                    <a:pt x="187" y="416"/>
                  </a:lnTo>
                  <a:lnTo>
                    <a:pt x="181" y="409"/>
                  </a:lnTo>
                  <a:lnTo>
                    <a:pt x="175" y="402"/>
                  </a:lnTo>
                  <a:lnTo>
                    <a:pt x="171" y="394"/>
                  </a:lnTo>
                  <a:lnTo>
                    <a:pt x="166" y="386"/>
                  </a:lnTo>
                  <a:lnTo>
                    <a:pt x="162" y="377"/>
                  </a:lnTo>
                  <a:lnTo>
                    <a:pt x="158" y="368"/>
                  </a:lnTo>
                  <a:lnTo>
                    <a:pt x="156" y="359"/>
                  </a:lnTo>
                  <a:lnTo>
                    <a:pt x="245" y="290"/>
                  </a:lnTo>
                  <a:lnTo>
                    <a:pt x="242" y="282"/>
                  </a:lnTo>
                  <a:lnTo>
                    <a:pt x="241" y="275"/>
                  </a:lnTo>
                  <a:lnTo>
                    <a:pt x="237" y="267"/>
                  </a:lnTo>
                  <a:lnTo>
                    <a:pt x="233" y="261"/>
                  </a:lnTo>
                  <a:lnTo>
                    <a:pt x="229" y="254"/>
                  </a:lnTo>
                  <a:lnTo>
                    <a:pt x="224" y="248"/>
                  </a:lnTo>
                  <a:lnTo>
                    <a:pt x="218" y="242"/>
                  </a:lnTo>
                  <a:lnTo>
                    <a:pt x="212" y="237"/>
                  </a:lnTo>
                  <a:lnTo>
                    <a:pt x="205" y="232"/>
                  </a:lnTo>
                  <a:lnTo>
                    <a:pt x="198" y="228"/>
                  </a:lnTo>
                  <a:lnTo>
                    <a:pt x="191" y="223"/>
                  </a:lnTo>
                  <a:lnTo>
                    <a:pt x="183" y="219"/>
                  </a:lnTo>
                  <a:lnTo>
                    <a:pt x="175" y="216"/>
                  </a:lnTo>
                  <a:lnTo>
                    <a:pt x="166" y="214"/>
                  </a:lnTo>
                  <a:lnTo>
                    <a:pt x="158" y="212"/>
                  </a:lnTo>
                  <a:lnTo>
                    <a:pt x="150" y="210"/>
                  </a:lnTo>
                  <a:lnTo>
                    <a:pt x="144" y="213"/>
                  </a:lnTo>
                  <a:lnTo>
                    <a:pt x="139" y="217"/>
                  </a:lnTo>
                  <a:lnTo>
                    <a:pt x="135" y="221"/>
                  </a:lnTo>
                  <a:lnTo>
                    <a:pt x="133" y="227"/>
                  </a:lnTo>
                  <a:lnTo>
                    <a:pt x="129" y="232"/>
                  </a:lnTo>
                  <a:lnTo>
                    <a:pt x="128" y="238"/>
                  </a:lnTo>
                  <a:lnTo>
                    <a:pt x="126" y="244"/>
                  </a:lnTo>
                  <a:lnTo>
                    <a:pt x="125" y="250"/>
                  </a:lnTo>
                  <a:lnTo>
                    <a:pt x="122" y="256"/>
                  </a:lnTo>
                  <a:lnTo>
                    <a:pt x="120" y="262"/>
                  </a:lnTo>
                  <a:lnTo>
                    <a:pt x="116" y="268"/>
                  </a:lnTo>
                  <a:lnTo>
                    <a:pt x="113" y="273"/>
                  </a:lnTo>
                  <a:lnTo>
                    <a:pt x="109" y="278"/>
                  </a:lnTo>
                  <a:lnTo>
                    <a:pt x="104" y="283"/>
                  </a:lnTo>
                  <a:lnTo>
                    <a:pt x="98" y="287"/>
                  </a:lnTo>
                  <a:lnTo>
                    <a:pt x="90" y="290"/>
                  </a:lnTo>
                  <a:lnTo>
                    <a:pt x="83" y="291"/>
                  </a:lnTo>
                  <a:lnTo>
                    <a:pt x="77" y="291"/>
                  </a:lnTo>
                  <a:lnTo>
                    <a:pt x="70" y="291"/>
                  </a:lnTo>
                  <a:lnTo>
                    <a:pt x="65" y="291"/>
                  </a:lnTo>
                  <a:lnTo>
                    <a:pt x="58" y="289"/>
                  </a:lnTo>
                  <a:lnTo>
                    <a:pt x="53" y="288"/>
                  </a:lnTo>
                  <a:lnTo>
                    <a:pt x="47" y="285"/>
                  </a:lnTo>
                  <a:lnTo>
                    <a:pt x="41" y="282"/>
                  </a:lnTo>
                  <a:lnTo>
                    <a:pt x="36" y="278"/>
                  </a:lnTo>
                  <a:lnTo>
                    <a:pt x="31" y="275"/>
                  </a:lnTo>
                  <a:lnTo>
                    <a:pt x="25" y="270"/>
                  </a:lnTo>
                  <a:lnTo>
                    <a:pt x="20" y="266"/>
                  </a:lnTo>
                  <a:lnTo>
                    <a:pt x="16" y="262"/>
                  </a:lnTo>
                  <a:lnTo>
                    <a:pt x="12" y="257"/>
                  </a:lnTo>
                  <a:lnTo>
                    <a:pt x="7" y="253"/>
                  </a:lnTo>
                  <a:lnTo>
                    <a:pt x="3" y="248"/>
                  </a:lnTo>
                  <a:lnTo>
                    <a:pt x="65" y="117"/>
                  </a:lnTo>
                  <a:lnTo>
                    <a:pt x="61" y="109"/>
                  </a:lnTo>
                  <a:lnTo>
                    <a:pt x="53" y="102"/>
                  </a:lnTo>
                  <a:lnTo>
                    <a:pt x="44" y="96"/>
                  </a:lnTo>
                  <a:lnTo>
                    <a:pt x="33" y="91"/>
                  </a:lnTo>
                  <a:lnTo>
                    <a:pt x="24" y="85"/>
                  </a:lnTo>
                  <a:lnTo>
                    <a:pt x="13" y="79"/>
                  </a:lnTo>
                  <a:lnTo>
                    <a:pt x="5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7" y="37"/>
                  </a:lnTo>
                  <a:lnTo>
                    <a:pt x="12" y="28"/>
                  </a:lnTo>
                  <a:lnTo>
                    <a:pt x="19" y="22"/>
                  </a:lnTo>
                  <a:lnTo>
                    <a:pt x="27" y="15"/>
                  </a:lnTo>
                  <a:lnTo>
                    <a:pt x="37" y="9"/>
                  </a:lnTo>
                  <a:lnTo>
                    <a:pt x="46" y="3"/>
                  </a:lnTo>
                  <a:lnTo>
                    <a:pt x="54" y="0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75" y="3"/>
                  </a:lnTo>
                  <a:lnTo>
                    <a:pt x="82" y="6"/>
                  </a:lnTo>
                  <a:lnTo>
                    <a:pt x="88" y="11"/>
                  </a:lnTo>
                  <a:lnTo>
                    <a:pt x="94" y="15"/>
                  </a:lnTo>
                  <a:lnTo>
                    <a:pt x="98" y="21"/>
                  </a:lnTo>
                  <a:lnTo>
                    <a:pt x="103" y="29"/>
                  </a:lnTo>
                  <a:lnTo>
                    <a:pt x="108" y="38"/>
                  </a:lnTo>
                  <a:lnTo>
                    <a:pt x="116" y="45"/>
                  </a:lnTo>
                  <a:lnTo>
                    <a:pt x="123" y="52"/>
                  </a:lnTo>
                  <a:lnTo>
                    <a:pt x="132" y="57"/>
                  </a:lnTo>
                  <a:lnTo>
                    <a:pt x="141" y="62"/>
                  </a:lnTo>
                  <a:lnTo>
                    <a:pt x="152" y="64"/>
                  </a:lnTo>
                  <a:lnTo>
                    <a:pt x="164" y="66"/>
                  </a:lnTo>
                  <a:lnTo>
                    <a:pt x="175" y="64"/>
                  </a:lnTo>
                  <a:lnTo>
                    <a:pt x="187" y="61"/>
                  </a:lnTo>
                  <a:lnTo>
                    <a:pt x="196" y="57"/>
                  </a:lnTo>
                  <a:lnTo>
                    <a:pt x="206" y="50"/>
                  </a:lnTo>
                  <a:lnTo>
                    <a:pt x="215" y="43"/>
                  </a:lnTo>
                  <a:lnTo>
                    <a:pt x="223" y="34"/>
                  </a:lnTo>
                  <a:lnTo>
                    <a:pt x="230" y="26"/>
                  </a:lnTo>
                  <a:lnTo>
                    <a:pt x="237" y="17"/>
                  </a:lnTo>
                  <a:lnTo>
                    <a:pt x="243" y="16"/>
                  </a:lnTo>
                  <a:lnTo>
                    <a:pt x="249" y="17"/>
                  </a:lnTo>
                  <a:lnTo>
                    <a:pt x="254" y="18"/>
                  </a:lnTo>
                  <a:lnTo>
                    <a:pt x="260" y="20"/>
                  </a:lnTo>
                  <a:lnTo>
                    <a:pt x="265" y="22"/>
                  </a:lnTo>
                  <a:lnTo>
                    <a:pt x="270" y="25"/>
                  </a:lnTo>
                  <a:lnTo>
                    <a:pt x="275" y="27"/>
                  </a:lnTo>
                  <a:lnTo>
                    <a:pt x="279" y="31"/>
                  </a:lnTo>
                  <a:lnTo>
                    <a:pt x="284" y="34"/>
                  </a:lnTo>
                  <a:lnTo>
                    <a:pt x="288" y="38"/>
                  </a:lnTo>
                  <a:lnTo>
                    <a:pt x="293" y="43"/>
                  </a:lnTo>
                  <a:lnTo>
                    <a:pt x="297" y="47"/>
                  </a:lnTo>
                  <a:lnTo>
                    <a:pt x="301" y="52"/>
                  </a:lnTo>
                  <a:lnTo>
                    <a:pt x="305" y="56"/>
                  </a:lnTo>
                  <a:lnTo>
                    <a:pt x="309" y="61"/>
                  </a:lnTo>
                  <a:lnTo>
                    <a:pt x="314" y="66"/>
                  </a:lnTo>
                  <a:lnTo>
                    <a:pt x="318" y="72"/>
                  </a:lnTo>
                  <a:lnTo>
                    <a:pt x="320" y="79"/>
                  </a:lnTo>
                  <a:lnTo>
                    <a:pt x="319" y="85"/>
                  </a:lnTo>
                  <a:lnTo>
                    <a:pt x="317" y="92"/>
                  </a:lnTo>
                  <a:lnTo>
                    <a:pt x="314" y="98"/>
                  </a:lnTo>
                  <a:lnTo>
                    <a:pt x="309" y="104"/>
                  </a:lnTo>
                  <a:lnTo>
                    <a:pt x="305" y="109"/>
                  </a:lnTo>
                  <a:lnTo>
                    <a:pt x="300" y="114"/>
                  </a:lnTo>
                  <a:lnTo>
                    <a:pt x="296" y="115"/>
                  </a:lnTo>
                  <a:lnTo>
                    <a:pt x="291" y="117"/>
                  </a:lnTo>
                  <a:lnTo>
                    <a:pt x="287" y="119"/>
                  </a:lnTo>
                  <a:lnTo>
                    <a:pt x="283" y="120"/>
                  </a:lnTo>
                  <a:lnTo>
                    <a:pt x="278" y="123"/>
                  </a:lnTo>
                  <a:lnTo>
                    <a:pt x="273" y="124"/>
                  </a:lnTo>
                  <a:lnTo>
                    <a:pt x="268" y="126"/>
                  </a:lnTo>
                  <a:lnTo>
                    <a:pt x="262" y="127"/>
                  </a:lnTo>
                  <a:lnTo>
                    <a:pt x="260" y="130"/>
                  </a:lnTo>
                  <a:lnTo>
                    <a:pt x="257" y="135"/>
                  </a:lnTo>
                  <a:lnTo>
                    <a:pt x="254" y="140"/>
                  </a:lnTo>
                  <a:lnTo>
                    <a:pt x="250" y="145"/>
                  </a:lnTo>
                  <a:lnTo>
                    <a:pt x="249" y="152"/>
                  </a:lnTo>
                  <a:lnTo>
                    <a:pt x="248" y="158"/>
                  </a:lnTo>
                  <a:lnTo>
                    <a:pt x="249" y="164"/>
                  </a:lnTo>
                  <a:lnTo>
                    <a:pt x="252" y="169"/>
                  </a:lnTo>
                  <a:lnTo>
                    <a:pt x="257" y="180"/>
                  </a:lnTo>
                  <a:lnTo>
                    <a:pt x="263" y="189"/>
                  </a:lnTo>
                  <a:lnTo>
                    <a:pt x="271" y="196"/>
                  </a:lnTo>
                  <a:lnTo>
                    <a:pt x="279" y="204"/>
                  </a:lnTo>
                  <a:lnTo>
                    <a:pt x="288" y="210"/>
                  </a:lnTo>
                  <a:lnTo>
                    <a:pt x="298" y="217"/>
                  </a:lnTo>
                  <a:lnTo>
                    <a:pt x="308" y="224"/>
                  </a:lnTo>
                  <a:lnTo>
                    <a:pt x="317" y="231"/>
                  </a:lnTo>
                  <a:lnTo>
                    <a:pt x="321" y="231"/>
                  </a:lnTo>
                  <a:lnTo>
                    <a:pt x="326" y="231"/>
                  </a:lnTo>
                  <a:lnTo>
                    <a:pt x="330" y="231"/>
                  </a:lnTo>
                  <a:lnTo>
                    <a:pt x="334" y="231"/>
                  </a:lnTo>
                  <a:lnTo>
                    <a:pt x="339" y="231"/>
                  </a:lnTo>
                  <a:lnTo>
                    <a:pt x="344" y="231"/>
                  </a:lnTo>
                  <a:lnTo>
                    <a:pt x="349" y="231"/>
                  </a:lnTo>
                  <a:lnTo>
                    <a:pt x="354" y="231"/>
                  </a:lnTo>
                  <a:lnTo>
                    <a:pt x="358" y="228"/>
                  </a:lnTo>
                  <a:lnTo>
                    <a:pt x="363" y="222"/>
                  </a:lnTo>
                  <a:lnTo>
                    <a:pt x="368" y="215"/>
                  </a:lnTo>
                  <a:lnTo>
                    <a:pt x="373" y="209"/>
                  </a:lnTo>
                  <a:lnTo>
                    <a:pt x="377" y="200"/>
                  </a:lnTo>
                  <a:lnTo>
                    <a:pt x="380" y="192"/>
                  </a:lnTo>
                  <a:lnTo>
                    <a:pt x="383" y="183"/>
                  </a:lnTo>
                  <a:lnTo>
                    <a:pt x="383" y="176"/>
                  </a:lnTo>
                  <a:lnTo>
                    <a:pt x="385" y="171"/>
                  </a:lnTo>
                  <a:lnTo>
                    <a:pt x="388" y="167"/>
                  </a:lnTo>
                  <a:lnTo>
                    <a:pt x="392" y="163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6"/>
                  </a:lnTo>
                  <a:lnTo>
                    <a:pt x="417" y="155"/>
                  </a:lnTo>
                  <a:lnTo>
                    <a:pt x="423" y="155"/>
                  </a:lnTo>
                  <a:lnTo>
                    <a:pt x="497" y="213"/>
                  </a:lnTo>
                  <a:lnTo>
                    <a:pt x="495" y="221"/>
                  </a:lnTo>
                  <a:lnTo>
                    <a:pt x="492" y="227"/>
                  </a:lnTo>
                  <a:lnTo>
                    <a:pt x="487" y="232"/>
                  </a:lnTo>
                  <a:lnTo>
                    <a:pt x="482" y="238"/>
                  </a:lnTo>
                  <a:lnTo>
                    <a:pt x="476" y="243"/>
                  </a:lnTo>
                  <a:lnTo>
                    <a:pt x="470" y="248"/>
                  </a:lnTo>
                  <a:lnTo>
                    <a:pt x="464" y="253"/>
                  </a:lnTo>
                  <a:lnTo>
                    <a:pt x="458" y="259"/>
                  </a:lnTo>
                  <a:lnTo>
                    <a:pt x="451" y="264"/>
                  </a:lnTo>
                  <a:lnTo>
                    <a:pt x="446" y="269"/>
                  </a:lnTo>
                  <a:lnTo>
                    <a:pt x="441" y="275"/>
                  </a:lnTo>
                  <a:lnTo>
                    <a:pt x="438" y="282"/>
                  </a:lnTo>
                  <a:lnTo>
                    <a:pt x="434" y="288"/>
                  </a:lnTo>
                  <a:lnTo>
                    <a:pt x="433" y="296"/>
                  </a:lnTo>
                  <a:lnTo>
                    <a:pt x="433" y="304"/>
                  </a:lnTo>
                  <a:lnTo>
                    <a:pt x="434" y="313"/>
                  </a:lnTo>
                  <a:lnTo>
                    <a:pt x="439" y="323"/>
                  </a:lnTo>
                  <a:lnTo>
                    <a:pt x="446" y="329"/>
                  </a:lnTo>
                  <a:lnTo>
                    <a:pt x="456" y="335"/>
                  </a:lnTo>
                  <a:lnTo>
                    <a:pt x="467" y="339"/>
                  </a:lnTo>
                  <a:lnTo>
                    <a:pt x="478" y="343"/>
                  </a:lnTo>
                  <a:lnTo>
                    <a:pt x="488" y="348"/>
                  </a:lnTo>
                  <a:lnTo>
                    <a:pt x="497" y="354"/>
                  </a:lnTo>
                  <a:lnTo>
                    <a:pt x="505" y="362"/>
                  </a:lnTo>
                  <a:lnTo>
                    <a:pt x="442" y="445"/>
                  </a:lnTo>
                  <a:lnTo>
                    <a:pt x="343" y="362"/>
                  </a:lnTo>
                  <a:lnTo>
                    <a:pt x="336" y="366"/>
                  </a:lnTo>
                  <a:lnTo>
                    <a:pt x="329" y="370"/>
                  </a:lnTo>
                  <a:lnTo>
                    <a:pt x="323" y="377"/>
                  </a:lnTo>
                  <a:lnTo>
                    <a:pt x="317" y="382"/>
                  </a:lnTo>
                  <a:lnTo>
                    <a:pt x="312" y="388"/>
                  </a:lnTo>
                  <a:lnTo>
                    <a:pt x="306" y="395"/>
                  </a:lnTo>
                  <a:lnTo>
                    <a:pt x="302" y="401"/>
                  </a:lnTo>
                  <a:lnTo>
                    <a:pt x="296" y="408"/>
                  </a:lnTo>
                  <a:lnTo>
                    <a:pt x="292" y="415"/>
                  </a:lnTo>
                  <a:lnTo>
                    <a:pt x="287" y="423"/>
                  </a:lnTo>
                  <a:lnTo>
                    <a:pt x="283" y="430"/>
                  </a:lnTo>
                  <a:lnTo>
                    <a:pt x="278" y="437"/>
                  </a:lnTo>
                  <a:lnTo>
                    <a:pt x="272" y="445"/>
                  </a:lnTo>
                  <a:lnTo>
                    <a:pt x="267" y="452"/>
                  </a:lnTo>
                  <a:lnTo>
                    <a:pt x="262" y="459"/>
                  </a:lnTo>
                  <a:lnTo>
                    <a:pt x="256" y="465"/>
                  </a:lnTo>
                  <a:lnTo>
                    <a:pt x="252" y="46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6" name="Freeform 8"/>
            <p:cNvSpPr>
              <a:spLocks/>
            </p:cNvSpPr>
            <p:nvPr/>
          </p:nvSpPr>
          <p:spPr bwMode="grayWhite">
            <a:xfrm>
              <a:off x="538" y="441"/>
              <a:ext cx="512" cy="509"/>
            </a:xfrm>
            <a:custGeom>
              <a:avLst/>
              <a:gdLst>
                <a:gd name="T0" fmla="*/ 67 w 512"/>
                <a:gd name="T1" fmla="*/ 492 h 509"/>
                <a:gd name="T2" fmla="*/ 45 w 512"/>
                <a:gd name="T3" fmla="*/ 451 h 509"/>
                <a:gd name="T4" fmla="*/ 68 w 512"/>
                <a:gd name="T5" fmla="*/ 418 h 509"/>
                <a:gd name="T6" fmla="*/ 106 w 512"/>
                <a:gd name="T7" fmla="*/ 391 h 509"/>
                <a:gd name="T8" fmla="*/ 105 w 512"/>
                <a:gd name="T9" fmla="*/ 352 h 509"/>
                <a:gd name="T10" fmla="*/ 79 w 512"/>
                <a:gd name="T11" fmla="*/ 324 h 509"/>
                <a:gd name="T12" fmla="*/ 44 w 512"/>
                <a:gd name="T13" fmla="*/ 302 h 509"/>
                <a:gd name="T14" fmla="*/ 7 w 512"/>
                <a:gd name="T15" fmla="*/ 280 h 509"/>
                <a:gd name="T16" fmla="*/ 2 w 512"/>
                <a:gd name="T17" fmla="*/ 258 h 509"/>
                <a:gd name="T18" fmla="*/ 13 w 512"/>
                <a:gd name="T19" fmla="*/ 239 h 509"/>
                <a:gd name="T20" fmla="*/ 29 w 512"/>
                <a:gd name="T21" fmla="*/ 220 h 509"/>
                <a:gd name="T22" fmla="*/ 43 w 512"/>
                <a:gd name="T23" fmla="*/ 201 h 509"/>
                <a:gd name="T24" fmla="*/ 65 w 512"/>
                <a:gd name="T25" fmla="*/ 184 h 509"/>
                <a:gd name="T26" fmla="*/ 100 w 512"/>
                <a:gd name="T27" fmla="*/ 191 h 509"/>
                <a:gd name="T28" fmla="*/ 124 w 512"/>
                <a:gd name="T29" fmla="*/ 210 h 509"/>
                <a:gd name="T30" fmla="*/ 150 w 512"/>
                <a:gd name="T31" fmla="*/ 233 h 509"/>
                <a:gd name="T32" fmla="*/ 179 w 512"/>
                <a:gd name="T33" fmla="*/ 232 h 509"/>
                <a:gd name="T34" fmla="*/ 207 w 512"/>
                <a:gd name="T35" fmla="*/ 223 h 509"/>
                <a:gd name="T36" fmla="*/ 230 w 512"/>
                <a:gd name="T37" fmla="*/ 198 h 509"/>
                <a:gd name="T38" fmla="*/ 242 w 512"/>
                <a:gd name="T39" fmla="*/ 165 h 509"/>
                <a:gd name="T40" fmla="*/ 226 w 512"/>
                <a:gd name="T41" fmla="*/ 143 h 509"/>
                <a:gd name="T42" fmla="*/ 203 w 512"/>
                <a:gd name="T43" fmla="*/ 132 h 509"/>
                <a:gd name="T44" fmla="*/ 176 w 512"/>
                <a:gd name="T45" fmla="*/ 122 h 509"/>
                <a:gd name="T46" fmla="*/ 153 w 512"/>
                <a:gd name="T47" fmla="*/ 111 h 509"/>
                <a:gd name="T48" fmla="*/ 142 w 512"/>
                <a:gd name="T49" fmla="*/ 80 h 509"/>
                <a:gd name="T50" fmla="*/ 163 w 512"/>
                <a:gd name="T51" fmla="*/ 50 h 509"/>
                <a:gd name="T52" fmla="*/ 187 w 512"/>
                <a:gd name="T53" fmla="*/ 36 h 509"/>
                <a:gd name="T54" fmla="*/ 211 w 512"/>
                <a:gd name="T55" fmla="*/ 18 h 509"/>
                <a:gd name="T56" fmla="*/ 243 w 512"/>
                <a:gd name="T57" fmla="*/ 28 h 509"/>
                <a:gd name="T58" fmla="*/ 277 w 512"/>
                <a:gd name="T59" fmla="*/ 54 h 509"/>
                <a:gd name="T60" fmla="*/ 314 w 512"/>
                <a:gd name="T61" fmla="*/ 72 h 509"/>
                <a:gd name="T62" fmla="*/ 355 w 512"/>
                <a:gd name="T63" fmla="*/ 68 h 509"/>
                <a:gd name="T64" fmla="*/ 382 w 512"/>
                <a:gd name="T65" fmla="*/ 36 h 509"/>
                <a:gd name="T66" fmla="*/ 411 w 512"/>
                <a:gd name="T67" fmla="*/ 3 h 509"/>
                <a:gd name="T68" fmla="*/ 453 w 512"/>
                <a:gd name="T69" fmla="*/ 10 h 509"/>
                <a:gd name="T70" fmla="*/ 486 w 512"/>
                <a:gd name="T71" fmla="*/ 36 h 509"/>
                <a:gd name="T72" fmla="*/ 489 w 512"/>
                <a:gd name="T73" fmla="*/ 68 h 509"/>
                <a:gd name="T74" fmla="*/ 466 w 512"/>
                <a:gd name="T75" fmla="*/ 88 h 509"/>
                <a:gd name="T76" fmla="*/ 437 w 512"/>
                <a:gd name="T77" fmla="*/ 107 h 509"/>
                <a:gd name="T78" fmla="*/ 422 w 512"/>
                <a:gd name="T79" fmla="*/ 133 h 509"/>
                <a:gd name="T80" fmla="*/ 419 w 512"/>
                <a:gd name="T81" fmla="*/ 317 h 509"/>
                <a:gd name="T82" fmla="*/ 388 w 512"/>
                <a:gd name="T83" fmla="*/ 302 h 509"/>
                <a:gd name="T84" fmla="*/ 364 w 512"/>
                <a:gd name="T85" fmla="*/ 273 h 509"/>
                <a:gd name="T86" fmla="*/ 336 w 512"/>
                <a:gd name="T87" fmla="*/ 250 h 509"/>
                <a:gd name="T88" fmla="*/ 299 w 512"/>
                <a:gd name="T89" fmla="*/ 252 h 509"/>
                <a:gd name="T90" fmla="*/ 275 w 512"/>
                <a:gd name="T91" fmla="*/ 270 h 509"/>
                <a:gd name="T92" fmla="*/ 255 w 512"/>
                <a:gd name="T93" fmla="*/ 294 h 509"/>
                <a:gd name="T94" fmla="*/ 242 w 512"/>
                <a:gd name="T95" fmla="*/ 323 h 509"/>
                <a:gd name="T96" fmla="*/ 241 w 512"/>
                <a:gd name="T97" fmla="*/ 353 h 509"/>
                <a:gd name="T98" fmla="*/ 257 w 512"/>
                <a:gd name="T99" fmla="*/ 364 h 509"/>
                <a:gd name="T100" fmla="*/ 279 w 512"/>
                <a:gd name="T101" fmla="*/ 368 h 509"/>
                <a:gd name="T102" fmla="*/ 304 w 512"/>
                <a:gd name="T103" fmla="*/ 370 h 509"/>
                <a:gd name="T104" fmla="*/ 330 w 512"/>
                <a:gd name="T105" fmla="*/ 376 h 509"/>
                <a:gd name="T106" fmla="*/ 353 w 512"/>
                <a:gd name="T107" fmla="*/ 407 h 509"/>
                <a:gd name="T108" fmla="*/ 352 w 512"/>
                <a:gd name="T109" fmla="*/ 443 h 509"/>
                <a:gd name="T110" fmla="*/ 334 w 512"/>
                <a:gd name="T111" fmla="*/ 462 h 509"/>
                <a:gd name="T112" fmla="*/ 311 w 512"/>
                <a:gd name="T113" fmla="*/ 479 h 509"/>
                <a:gd name="T114" fmla="*/ 278 w 512"/>
                <a:gd name="T115" fmla="*/ 465 h 509"/>
                <a:gd name="T116" fmla="*/ 241 w 512"/>
                <a:gd name="T117" fmla="*/ 445 h 509"/>
                <a:gd name="T118" fmla="*/ 202 w 512"/>
                <a:gd name="T119" fmla="*/ 432 h 509"/>
                <a:gd name="T120" fmla="*/ 98 w 512"/>
                <a:gd name="T121" fmla="*/ 50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2" h="509">
                  <a:moveTo>
                    <a:pt x="98" y="508"/>
                  </a:moveTo>
                  <a:lnTo>
                    <a:pt x="86" y="504"/>
                  </a:lnTo>
                  <a:lnTo>
                    <a:pt x="76" y="498"/>
                  </a:lnTo>
                  <a:lnTo>
                    <a:pt x="67" y="492"/>
                  </a:lnTo>
                  <a:lnTo>
                    <a:pt x="60" y="483"/>
                  </a:lnTo>
                  <a:lnTo>
                    <a:pt x="53" y="474"/>
                  </a:lnTo>
                  <a:lnTo>
                    <a:pt x="49" y="463"/>
                  </a:lnTo>
                  <a:lnTo>
                    <a:pt x="45" y="451"/>
                  </a:lnTo>
                  <a:lnTo>
                    <a:pt x="43" y="439"/>
                  </a:lnTo>
                  <a:lnTo>
                    <a:pt x="49" y="432"/>
                  </a:lnTo>
                  <a:lnTo>
                    <a:pt x="58" y="425"/>
                  </a:lnTo>
                  <a:lnTo>
                    <a:pt x="68" y="418"/>
                  </a:lnTo>
                  <a:lnTo>
                    <a:pt x="78" y="413"/>
                  </a:lnTo>
                  <a:lnTo>
                    <a:pt x="88" y="407"/>
                  </a:lnTo>
                  <a:lnTo>
                    <a:pt x="98" y="399"/>
                  </a:lnTo>
                  <a:lnTo>
                    <a:pt x="106" y="391"/>
                  </a:lnTo>
                  <a:lnTo>
                    <a:pt x="113" y="380"/>
                  </a:lnTo>
                  <a:lnTo>
                    <a:pt x="112" y="370"/>
                  </a:lnTo>
                  <a:lnTo>
                    <a:pt x="109" y="360"/>
                  </a:lnTo>
                  <a:lnTo>
                    <a:pt x="105" y="352"/>
                  </a:lnTo>
                  <a:lnTo>
                    <a:pt x="100" y="344"/>
                  </a:lnTo>
                  <a:lnTo>
                    <a:pt x="93" y="337"/>
                  </a:lnTo>
                  <a:lnTo>
                    <a:pt x="87" y="330"/>
                  </a:lnTo>
                  <a:lnTo>
                    <a:pt x="79" y="324"/>
                  </a:lnTo>
                  <a:lnTo>
                    <a:pt x="71" y="318"/>
                  </a:lnTo>
                  <a:lnTo>
                    <a:pt x="62" y="313"/>
                  </a:lnTo>
                  <a:lnTo>
                    <a:pt x="53" y="308"/>
                  </a:lnTo>
                  <a:lnTo>
                    <a:pt x="44" y="302"/>
                  </a:lnTo>
                  <a:lnTo>
                    <a:pt x="35" y="297"/>
                  </a:lnTo>
                  <a:lnTo>
                    <a:pt x="25" y="291"/>
                  </a:lnTo>
                  <a:lnTo>
                    <a:pt x="17" y="286"/>
                  </a:lnTo>
                  <a:lnTo>
                    <a:pt x="7" y="280"/>
                  </a:lnTo>
                  <a:lnTo>
                    <a:pt x="0" y="273"/>
                  </a:lnTo>
                  <a:lnTo>
                    <a:pt x="0" y="268"/>
                  </a:lnTo>
                  <a:lnTo>
                    <a:pt x="0" y="263"/>
                  </a:lnTo>
                  <a:lnTo>
                    <a:pt x="2" y="258"/>
                  </a:lnTo>
                  <a:lnTo>
                    <a:pt x="4" y="253"/>
                  </a:lnTo>
                  <a:lnTo>
                    <a:pt x="7" y="248"/>
                  </a:lnTo>
                  <a:lnTo>
                    <a:pt x="10" y="244"/>
                  </a:lnTo>
                  <a:lnTo>
                    <a:pt x="13" y="239"/>
                  </a:lnTo>
                  <a:lnTo>
                    <a:pt x="17" y="234"/>
                  </a:lnTo>
                  <a:lnTo>
                    <a:pt x="20" y="230"/>
                  </a:lnTo>
                  <a:lnTo>
                    <a:pt x="24" y="225"/>
                  </a:lnTo>
                  <a:lnTo>
                    <a:pt x="29" y="220"/>
                  </a:lnTo>
                  <a:lnTo>
                    <a:pt x="32" y="216"/>
                  </a:lnTo>
                  <a:lnTo>
                    <a:pt x="37" y="210"/>
                  </a:lnTo>
                  <a:lnTo>
                    <a:pt x="40" y="205"/>
                  </a:lnTo>
                  <a:lnTo>
                    <a:pt x="43" y="201"/>
                  </a:lnTo>
                  <a:lnTo>
                    <a:pt x="46" y="195"/>
                  </a:lnTo>
                  <a:lnTo>
                    <a:pt x="51" y="190"/>
                  </a:lnTo>
                  <a:lnTo>
                    <a:pt x="58" y="186"/>
                  </a:lnTo>
                  <a:lnTo>
                    <a:pt x="65" y="184"/>
                  </a:lnTo>
                  <a:lnTo>
                    <a:pt x="73" y="184"/>
                  </a:lnTo>
                  <a:lnTo>
                    <a:pt x="82" y="186"/>
                  </a:lnTo>
                  <a:lnTo>
                    <a:pt x="91" y="187"/>
                  </a:lnTo>
                  <a:lnTo>
                    <a:pt x="100" y="191"/>
                  </a:lnTo>
                  <a:lnTo>
                    <a:pt x="109" y="195"/>
                  </a:lnTo>
                  <a:lnTo>
                    <a:pt x="114" y="199"/>
                  </a:lnTo>
                  <a:lnTo>
                    <a:pt x="120" y="205"/>
                  </a:lnTo>
                  <a:lnTo>
                    <a:pt x="124" y="210"/>
                  </a:lnTo>
                  <a:lnTo>
                    <a:pt x="130" y="216"/>
                  </a:lnTo>
                  <a:lnTo>
                    <a:pt x="136" y="222"/>
                  </a:lnTo>
                  <a:lnTo>
                    <a:pt x="143" y="228"/>
                  </a:lnTo>
                  <a:lnTo>
                    <a:pt x="150" y="233"/>
                  </a:lnTo>
                  <a:lnTo>
                    <a:pt x="160" y="237"/>
                  </a:lnTo>
                  <a:lnTo>
                    <a:pt x="166" y="236"/>
                  </a:lnTo>
                  <a:lnTo>
                    <a:pt x="173" y="234"/>
                  </a:lnTo>
                  <a:lnTo>
                    <a:pt x="179" y="232"/>
                  </a:lnTo>
                  <a:lnTo>
                    <a:pt x="186" y="230"/>
                  </a:lnTo>
                  <a:lnTo>
                    <a:pt x="193" y="228"/>
                  </a:lnTo>
                  <a:lnTo>
                    <a:pt x="200" y="225"/>
                  </a:lnTo>
                  <a:lnTo>
                    <a:pt x="207" y="223"/>
                  </a:lnTo>
                  <a:lnTo>
                    <a:pt x="215" y="220"/>
                  </a:lnTo>
                  <a:lnTo>
                    <a:pt x="218" y="213"/>
                  </a:lnTo>
                  <a:lnTo>
                    <a:pt x="224" y="205"/>
                  </a:lnTo>
                  <a:lnTo>
                    <a:pt x="230" y="198"/>
                  </a:lnTo>
                  <a:lnTo>
                    <a:pt x="235" y="190"/>
                  </a:lnTo>
                  <a:lnTo>
                    <a:pt x="239" y="182"/>
                  </a:lnTo>
                  <a:lnTo>
                    <a:pt x="242" y="174"/>
                  </a:lnTo>
                  <a:lnTo>
                    <a:pt x="242" y="165"/>
                  </a:lnTo>
                  <a:lnTo>
                    <a:pt x="238" y="156"/>
                  </a:lnTo>
                  <a:lnTo>
                    <a:pt x="235" y="151"/>
                  </a:lnTo>
                  <a:lnTo>
                    <a:pt x="230" y="147"/>
                  </a:lnTo>
                  <a:lnTo>
                    <a:pt x="226" y="143"/>
                  </a:lnTo>
                  <a:lnTo>
                    <a:pt x="220" y="140"/>
                  </a:lnTo>
                  <a:lnTo>
                    <a:pt x="215" y="136"/>
                  </a:lnTo>
                  <a:lnTo>
                    <a:pt x="209" y="134"/>
                  </a:lnTo>
                  <a:lnTo>
                    <a:pt x="203" y="132"/>
                  </a:lnTo>
                  <a:lnTo>
                    <a:pt x="196" y="129"/>
                  </a:lnTo>
                  <a:lnTo>
                    <a:pt x="189" y="127"/>
                  </a:lnTo>
                  <a:lnTo>
                    <a:pt x="183" y="125"/>
                  </a:lnTo>
                  <a:lnTo>
                    <a:pt x="176" y="122"/>
                  </a:lnTo>
                  <a:lnTo>
                    <a:pt x="170" y="121"/>
                  </a:lnTo>
                  <a:lnTo>
                    <a:pt x="164" y="117"/>
                  </a:lnTo>
                  <a:lnTo>
                    <a:pt x="158" y="114"/>
                  </a:lnTo>
                  <a:lnTo>
                    <a:pt x="153" y="111"/>
                  </a:lnTo>
                  <a:lnTo>
                    <a:pt x="148" y="106"/>
                  </a:lnTo>
                  <a:lnTo>
                    <a:pt x="143" y="98"/>
                  </a:lnTo>
                  <a:lnTo>
                    <a:pt x="142" y="90"/>
                  </a:lnTo>
                  <a:lnTo>
                    <a:pt x="142" y="80"/>
                  </a:lnTo>
                  <a:lnTo>
                    <a:pt x="145" y="72"/>
                  </a:lnTo>
                  <a:lnTo>
                    <a:pt x="149" y="64"/>
                  </a:lnTo>
                  <a:lnTo>
                    <a:pt x="156" y="57"/>
                  </a:lnTo>
                  <a:lnTo>
                    <a:pt x="163" y="50"/>
                  </a:lnTo>
                  <a:lnTo>
                    <a:pt x="172" y="46"/>
                  </a:lnTo>
                  <a:lnTo>
                    <a:pt x="177" y="43"/>
                  </a:lnTo>
                  <a:lnTo>
                    <a:pt x="183" y="39"/>
                  </a:lnTo>
                  <a:lnTo>
                    <a:pt x="187" y="36"/>
                  </a:lnTo>
                  <a:lnTo>
                    <a:pt x="193" y="31"/>
                  </a:lnTo>
                  <a:lnTo>
                    <a:pt x="199" y="27"/>
                  </a:lnTo>
                  <a:lnTo>
                    <a:pt x="205" y="23"/>
                  </a:lnTo>
                  <a:lnTo>
                    <a:pt x="211" y="18"/>
                  </a:lnTo>
                  <a:lnTo>
                    <a:pt x="218" y="14"/>
                  </a:lnTo>
                  <a:lnTo>
                    <a:pt x="226" y="18"/>
                  </a:lnTo>
                  <a:lnTo>
                    <a:pt x="235" y="22"/>
                  </a:lnTo>
                  <a:lnTo>
                    <a:pt x="243" y="28"/>
                  </a:lnTo>
                  <a:lnTo>
                    <a:pt x="251" y="34"/>
                  </a:lnTo>
                  <a:lnTo>
                    <a:pt x="259" y="40"/>
                  </a:lnTo>
                  <a:lnTo>
                    <a:pt x="267" y="47"/>
                  </a:lnTo>
                  <a:lnTo>
                    <a:pt x="277" y="54"/>
                  </a:lnTo>
                  <a:lnTo>
                    <a:pt x="286" y="60"/>
                  </a:lnTo>
                  <a:lnTo>
                    <a:pt x="294" y="65"/>
                  </a:lnTo>
                  <a:lnTo>
                    <a:pt x="304" y="69"/>
                  </a:lnTo>
                  <a:lnTo>
                    <a:pt x="314" y="72"/>
                  </a:lnTo>
                  <a:lnTo>
                    <a:pt x="324" y="75"/>
                  </a:lnTo>
                  <a:lnTo>
                    <a:pt x="334" y="74"/>
                  </a:lnTo>
                  <a:lnTo>
                    <a:pt x="344" y="72"/>
                  </a:lnTo>
                  <a:lnTo>
                    <a:pt x="355" y="68"/>
                  </a:lnTo>
                  <a:lnTo>
                    <a:pt x="367" y="60"/>
                  </a:lnTo>
                  <a:lnTo>
                    <a:pt x="373" y="54"/>
                  </a:lnTo>
                  <a:lnTo>
                    <a:pt x="378" y="46"/>
                  </a:lnTo>
                  <a:lnTo>
                    <a:pt x="382" y="36"/>
                  </a:lnTo>
                  <a:lnTo>
                    <a:pt x="387" y="27"/>
                  </a:lnTo>
                  <a:lnTo>
                    <a:pt x="393" y="18"/>
                  </a:lnTo>
                  <a:lnTo>
                    <a:pt x="401" y="10"/>
                  </a:lnTo>
                  <a:lnTo>
                    <a:pt x="411" y="3"/>
                  </a:lnTo>
                  <a:lnTo>
                    <a:pt x="422" y="0"/>
                  </a:lnTo>
                  <a:lnTo>
                    <a:pt x="432" y="3"/>
                  </a:lnTo>
                  <a:lnTo>
                    <a:pt x="442" y="6"/>
                  </a:lnTo>
                  <a:lnTo>
                    <a:pt x="453" y="10"/>
                  </a:lnTo>
                  <a:lnTo>
                    <a:pt x="463" y="15"/>
                  </a:lnTo>
                  <a:lnTo>
                    <a:pt x="472" y="21"/>
                  </a:lnTo>
                  <a:lnTo>
                    <a:pt x="479" y="28"/>
                  </a:lnTo>
                  <a:lnTo>
                    <a:pt x="486" y="36"/>
                  </a:lnTo>
                  <a:lnTo>
                    <a:pt x="492" y="46"/>
                  </a:lnTo>
                  <a:lnTo>
                    <a:pt x="493" y="54"/>
                  </a:lnTo>
                  <a:lnTo>
                    <a:pt x="492" y="61"/>
                  </a:lnTo>
                  <a:lnTo>
                    <a:pt x="489" y="68"/>
                  </a:lnTo>
                  <a:lnTo>
                    <a:pt x="485" y="73"/>
                  </a:lnTo>
                  <a:lnTo>
                    <a:pt x="479" y="79"/>
                  </a:lnTo>
                  <a:lnTo>
                    <a:pt x="473" y="83"/>
                  </a:lnTo>
                  <a:lnTo>
                    <a:pt x="466" y="88"/>
                  </a:lnTo>
                  <a:lnTo>
                    <a:pt x="458" y="93"/>
                  </a:lnTo>
                  <a:lnTo>
                    <a:pt x="451" y="97"/>
                  </a:lnTo>
                  <a:lnTo>
                    <a:pt x="443" y="101"/>
                  </a:lnTo>
                  <a:lnTo>
                    <a:pt x="437" y="107"/>
                  </a:lnTo>
                  <a:lnTo>
                    <a:pt x="431" y="112"/>
                  </a:lnTo>
                  <a:lnTo>
                    <a:pt x="427" y="118"/>
                  </a:lnTo>
                  <a:lnTo>
                    <a:pt x="423" y="125"/>
                  </a:lnTo>
                  <a:lnTo>
                    <a:pt x="422" y="133"/>
                  </a:lnTo>
                  <a:lnTo>
                    <a:pt x="422" y="142"/>
                  </a:lnTo>
                  <a:lnTo>
                    <a:pt x="511" y="227"/>
                  </a:lnTo>
                  <a:lnTo>
                    <a:pt x="429" y="316"/>
                  </a:lnTo>
                  <a:lnTo>
                    <a:pt x="419" y="317"/>
                  </a:lnTo>
                  <a:lnTo>
                    <a:pt x="411" y="315"/>
                  </a:lnTo>
                  <a:lnTo>
                    <a:pt x="402" y="312"/>
                  </a:lnTo>
                  <a:lnTo>
                    <a:pt x="395" y="308"/>
                  </a:lnTo>
                  <a:lnTo>
                    <a:pt x="388" y="302"/>
                  </a:lnTo>
                  <a:lnTo>
                    <a:pt x="382" y="295"/>
                  </a:lnTo>
                  <a:lnTo>
                    <a:pt x="376" y="288"/>
                  </a:lnTo>
                  <a:lnTo>
                    <a:pt x="370" y="281"/>
                  </a:lnTo>
                  <a:lnTo>
                    <a:pt x="364" y="273"/>
                  </a:lnTo>
                  <a:lnTo>
                    <a:pt x="358" y="266"/>
                  </a:lnTo>
                  <a:lnTo>
                    <a:pt x="351" y="260"/>
                  </a:lnTo>
                  <a:lnTo>
                    <a:pt x="344" y="255"/>
                  </a:lnTo>
                  <a:lnTo>
                    <a:pt x="336" y="250"/>
                  </a:lnTo>
                  <a:lnTo>
                    <a:pt x="327" y="248"/>
                  </a:lnTo>
                  <a:lnTo>
                    <a:pt x="317" y="247"/>
                  </a:lnTo>
                  <a:lnTo>
                    <a:pt x="305" y="248"/>
                  </a:lnTo>
                  <a:lnTo>
                    <a:pt x="299" y="252"/>
                  </a:lnTo>
                  <a:lnTo>
                    <a:pt x="293" y="255"/>
                  </a:lnTo>
                  <a:lnTo>
                    <a:pt x="287" y="260"/>
                  </a:lnTo>
                  <a:lnTo>
                    <a:pt x="281" y="265"/>
                  </a:lnTo>
                  <a:lnTo>
                    <a:pt x="275" y="270"/>
                  </a:lnTo>
                  <a:lnTo>
                    <a:pt x="270" y="275"/>
                  </a:lnTo>
                  <a:lnTo>
                    <a:pt x="265" y="281"/>
                  </a:lnTo>
                  <a:lnTo>
                    <a:pt x="260" y="288"/>
                  </a:lnTo>
                  <a:lnTo>
                    <a:pt x="255" y="294"/>
                  </a:lnTo>
                  <a:lnTo>
                    <a:pt x="251" y="300"/>
                  </a:lnTo>
                  <a:lnTo>
                    <a:pt x="247" y="308"/>
                  </a:lnTo>
                  <a:lnTo>
                    <a:pt x="244" y="315"/>
                  </a:lnTo>
                  <a:lnTo>
                    <a:pt x="242" y="323"/>
                  </a:lnTo>
                  <a:lnTo>
                    <a:pt x="239" y="331"/>
                  </a:lnTo>
                  <a:lnTo>
                    <a:pt x="238" y="339"/>
                  </a:lnTo>
                  <a:lnTo>
                    <a:pt x="238" y="348"/>
                  </a:lnTo>
                  <a:lnTo>
                    <a:pt x="241" y="353"/>
                  </a:lnTo>
                  <a:lnTo>
                    <a:pt x="244" y="356"/>
                  </a:lnTo>
                  <a:lnTo>
                    <a:pt x="248" y="360"/>
                  </a:lnTo>
                  <a:lnTo>
                    <a:pt x="252" y="362"/>
                  </a:lnTo>
                  <a:lnTo>
                    <a:pt x="257" y="364"/>
                  </a:lnTo>
                  <a:lnTo>
                    <a:pt x="262" y="366"/>
                  </a:lnTo>
                  <a:lnTo>
                    <a:pt x="267" y="367"/>
                  </a:lnTo>
                  <a:lnTo>
                    <a:pt x="274" y="368"/>
                  </a:lnTo>
                  <a:lnTo>
                    <a:pt x="279" y="368"/>
                  </a:lnTo>
                  <a:lnTo>
                    <a:pt x="285" y="369"/>
                  </a:lnTo>
                  <a:lnTo>
                    <a:pt x="292" y="370"/>
                  </a:lnTo>
                  <a:lnTo>
                    <a:pt x="298" y="370"/>
                  </a:lnTo>
                  <a:lnTo>
                    <a:pt x="304" y="370"/>
                  </a:lnTo>
                  <a:lnTo>
                    <a:pt x="309" y="371"/>
                  </a:lnTo>
                  <a:lnTo>
                    <a:pt x="315" y="371"/>
                  </a:lnTo>
                  <a:lnTo>
                    <a:pt x="320" y="373"/>
                  </a:lnTo>
                  <a:lnTo>
                    <a:pt x="330" y="376"/>
                  </a:lnTo>
                  <a:lnTo>
                    <a:pt x="337" y="382"/>
                  </a:lnTo>
                  <a:lnTo>
                    <a:pt x="344" y="389"/>
                  </a:lnTo>
                  <a:lnTo>
                    <a:pt x="349" y="398"/>
                  </a:lnTo>
                  <a:lnTo>
                    <a:pt x="353" y="407"/>
                  </a:lnTo>
                  <a:lnTo>
                    <a:pt x="355" y="417"/>
                  </a:lnTo>
                  <a:lnTo>
                    <a:pt x="356" y="427"/>
                  </a:lnTo>
                  <a:lnTo>
                    <a:pt x="355" y="436"/>
                  </a:lnTo>
                  <a:lnTo>
                    <a:pt x="352" y="443"/>
                  </a:lnTo>
                  <a:lnTo>
                    <a:pt x="348" y="448"/>
                  </a:lnTo>
                  <a:lnTo>
                    <a:pt x="343" y="453"/>
                  </a:lnTo>
                  <a:lnTo>
                    <a:pt x="339" y="458"/>
                  </a:lnTo>
                  <a:lnTo>
                    <a:pt x="334" y="462"/>
                  </a:lnTo>
                  <a:lnTo>
                    <a:pt x="330" y="468"/>
                  </a:lnTo>
                  <a:lnTo>
                    <a:pt x="324" y="473"/>
                  </a:lnTo>
                  <a:lnTo>
                    <a:pt x="320" y="479"/>
                  </a:lnTo>
                  <a:lnTo>
                    <a:pt x="311" y="479"/>
                  </a:lnTo>
                  <a:lnTo>
                    <a:pt x="304" y="477"/>
                  </a:lnTo>
                  <a:lnTo>
                    <a:pt x="295" y="474"/>
                  </a:lnTo>
                  <a:lnTo>
                    <a:pt x="286" y="470"/>
                  </a:lnTo>
                  <a:lnTo>
                    <a:pt x="278" y="465"/>
                  </a:lnTo>
                  <a:lnTo>
                    <a:pt x="268" y="461"/>
                  </a:lnTo>
                  <a:lnTo>
                    <a:pt x="259" y="455"/>
                  </a:lnTo>
                  <a:lnTo>
                    <a:pt x="250" y="450"/>
                  </a:lnTo>
                  <a:lnTo>
                    <a:pt x="241" y="445"/>
                  </a:lnTo>
                  <a:lnTo>
                    <a:pt x="231" y="441"/>
                  </a:lnTo>
                  <a:lnTo>
                    <a:pt x="222" y="437"/>
                  </a:lnTo>
                  <a:lnTo>
                    <a:pt x="211" y="435"/>
                  </a:lnTo>
                  <a:lnTo>
                    <a:pt x="202" y="432"/>
                  </a:lnTo>
                  <a:lnTo>
                    <a:pt x="193" y="432"/>
                  </a:lnTo>
                  <a:lnTo>
                    <a:pt x="182" y="433"/>
                  </a:lnTo>
                  <a:lnTo>
                    <a:pt x="172" y="436"/>
                  </a:lnTo>
                  <a:lnTo>
                    <a:pt x="98" y="508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7" name="Freeform 9"/>
            <p:cNvSpPr>
              <a:spLocks/>
            </p:cNvSpPr>
            <p:nvPr/>
          </p:nvSpPr>
          <p:spPr bwMode="grayWhite">
            <a:xfrm>
              <a:off x="459" y="2344"/>
              <a:ext cx="506" cy="470"/>
            </a:xfrm>
            <a:custGeom>
              <a:avLst/>
              <a:gdLst>
                <a:gd name="T0" fmla="*/ 229 w 506"/>
                <a:gd name="T1" fmla="*/ 453 h 470"/>
                <a:gd name="T2" fmla="*/ 200 w 506"/>
                <a:gd name="T3" fmla="*/ 429 h 470"/>
                <a:gd name="T4" fmla="*/ 175 w 506"/>
                <a:gd name="T5" fmla="*/ 402 h 470"/>
                <a:gd name="T6" fmla="*/ 158 w 506"/>
                <a:gd name="T7" fmla="*/ 368 h 470"/>
                <a:gd name="T8" fmla="*/ 241 w 506"/>
                <a:gd name="T9" fmla="*/ 275 h 470"/>
                <a:gd name="T10" fmla="*/ 224 w 506"/>
                <a:gd name="T11" fmla="*/ 248 h 470"/>
                <a:gd name="T12" fmla="*/ 198 w 506"/>
                <a:gd name="T13" fmla="*/ 228 h 470"/>
                <a:gd name="T14" fmla="*/ 166 w 506"/>
                <a:gd name="T15" fmla="*/ 214 h 470"/>
                <a:gd name="T16" fmla="*/ 139 w 506"/>
                <a:gd name="T17" fmla="*/ 217 h 470"/>
                <a:gd name="T18" fmla="*/ 128 w 506"/>
                <a:gd name="T19" fmla="*/ 238 h 470"/>
                <a:gd name="T20" fmla="*/ 120 w 506"/>
                <a:gd name="T21" fmla="*/ 262 h 470"/>
                <a:gd name="T22" fmla="*/ 104 w 506"/>
                <a:gd name="T23" fmla="*/ 283 h 470"/>
                <a:gd name="T24" fmla="*/ 77 w 506"/>
                <a:gd name="T25" fmla="*/ 291 h 470"/>
                <a:gd name="T26" fmla="*/ 53 w 506"/>
                <a:gd name="T27" fmla="*/ 288 h 470"/>
                <a:gd name="T28" fmla="*/ 31 w 506"/>
                <a:gd name="T29" fmla="*/ 275 h 470"/>
                <a:gd name="T30" fmla="*/ 12 w 506"/>
                <a:gd name="T31" fmla="*/ 257 h 470"/>
                <a:gd name="T32" fmla="*/ 61 w 506"/>
                <a:gd name="T33" fmla="*/ 109 h 470"/>
                <a:gd name="T34" fmla="*/ 24 w 506"/>
                <a:gd name="T35" fmla="*/ 85 h 470"/>
                <a:gd name="T36" fmla="*/ 0 w 506"/>
                <a:gd name="T37" fmla="*/ 53 h 470"/>
                <a:gd name="T38" fmla="*/ 19 w 506"/>
                <a:gd name="T39" fmla="*/ 22 h 470"/>
                <a:gd name="T40" fmla="*/ 54 w 506"/>
                <a:gd name="T41" fmla="*/ 0 h 470"/>
                <a:gd name="T42" fmla="*/ 82 w 506"/>
                <a:gd name="T43" fmla="*/ 6 h 470"/>
                <a:gd name="T44" fmla="*/ 103 w 506"/>
                <a:gd name="T45" fmla="*/ 29 h 470"/>
                <a:gd name="T46" fmla="*/ 132 w 506"/>
                <a:gd name="T47" fmla="*/ 57 h 470"/>
                <a:gd name="T48" fmla="*/ 175 w 506"/>
                <a:gd name="T49" fmla="*/ 64 h 470"/>
                <a:gd name="T50" fmla="*/ 215 w 506"/>
                <a:gd name="T51" fmla="*/ 43 h 470"/>
                <a:gd name="T52" fmla="*/ 243 w 506"/>
                <a:gd name="T53" fmla="*/ 16 h 470"/>
                <a:gd name="T54" fmla="*/ 265 w 506"/>
                <a:gd name="T55" fmla="*/ 22 h 470"/>
                <a:gd name="T56" fmla="*/ 284 w 506"/>
                <a:gd name="T57" fmla="*/ 34 h 470"/>
                <a:gd name="T58" fmla="*/ 301 w 506"/>
                <a:gd name="T59" fmla="*/ 52 h 470"/>
                <a:gd name="T60" fmla="*/ 318 w 506"/>
                <a:gd name="T61" fmla="*/ 72 h 470"/>
                <a:gd name="T62" fmla="*/ 314 w 506"/>
                <a:gd name="T63" fmla="*/ 98 h 470"/>
                <a:gd name="T64" fmla="*/ 296 w 506"/>
                <a:gd name="T65" fmla="*/ 115 h 470"/>
                <a:gd name="T66" fmla="*/ 278 w 506"/>
                <a:gd name="T67" fmla="*/ 123 h 470"/>
                <a:gd name="T68" fmla="*/ 260 w 506"/>
                <a:gd name="T69" fmla="*/ 130 h 470"/>
                <a:gd name="T70" fmla="*/ 249 w 506"/>
                <a:gd name="T71" fmla="*/ 152 h 470"/>
                <a:gd name="T72" fmla="*/ 257 w 506"/>
                <a:gd name="T73" fmla="*/ 180 h 470"/>
                <a:gd name="T74" fmla="*/ 288 w 506"/>
                <a:gd name="T75" fmla="*/ 210 h 470"/>
                <a:gd name="T76" fmla="*/ 321 w 506"/>
                <a:gd name="T77" fmla="*/ 231 h 470"/>
                <a:gd name="T78" fmla="*/ 339 w 506"/>
                <a:gd name="T79" fmla="*/ 231 h 470"/>
                <a:gd name="T80" fmla="*/ 358 w 506"/>
                <a:gd name="T81" fmla="*/ 228 h 470"/>
                <a:gd name="T82" fmla="*/ 377 w 506"/>
                <a:gd name="T83" fmla="*/ 200 h 470"/>
                <a:gd name="T84" fmla="*/ 385 w 506"/>
                <a:gd name="T85" fmla="*/ 171 h 470"/>
                <a:gd name="T86" fmla="*/ 404 w 506"/>
                <a:gd name="T87" fmla="*/ 158 h 470"/>
                <a:gd name="T88" fmla="*/ 497 w 506"/>
                <a:gd name="T89" fmla="*/ 213 h 470"/>
                <a:gd name="T90" fmla="*/ 482 w 506"/>
                <a:gd name="T91" fmla="*/ 238 h 470"/>
                <a:gd name="T92" fmla="*/ 458 w 506"/>
                <a:gd name="T93" fmla="*/ 259 h 470"/>
                <a:gd name="T94" fmla="*/ 438 w 506"/>
                <a:gd name="T95" fmla="*/ 282 h 470"/>
                <a:gd name="T96" fmla="*/ 434 w 506"/>
                <a:gd name="T97" fmla="*/ 313 h 470"/>
                <a:gd name="T98" fmla="*/ 467 w 506"/>
                <a:gd name="T99" fmla="*/ 339 h 470"/>
                <a:gd name="T100" fmla="*/ 505 w 506"/>
                <a:gd name="T101" fmla="*/ 362 h 470"/>
                <a:gd name="T102" fmla="*/ 329 w 506"/>
                <a:gd name="T103" fmla="*/ 370 h 470"/>
                <a:gd name="T104" fmla="*/ 306 w 506"/>
                <a:gd name="T105" fmla="*/ 395 h 470"/>
                <a:gd name="T106" fmla="*/ 287 w 506"/>
                <a:gd name="T107" fmla="*/ 423 h 470"/>
                <a:gd name="T108" fmla="*/ 267 w 506"/>
                <a:gd name="T109" fmla="*/ 45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6" h="470">
                  <a:moveTo>
                    <a:pt x="252" y="469"/>
                  </a:moveTo>
                  <a:lnTo>
                    <a:pt x="245" y="463"/>
                  </a:lnTo>
                  <a:lnTo>
                    <a:pt x="237" y="458"/>
                  </a:lnTo>
                  <a:lnTo>
                    <a:pt x="229" y="453"/>
                  </a:lnTo>
                  <a:lnTo>
                    <a:pt x="221" y="447"/>
                  </a:lnTo>
                  <a:lnTo>
                    <a:pt x="214" y="441"/>
                  </a:lnTo>
                  <a:lnTo>
                    <a:pt x="207" y="435"/>
                  </a:lnTo>
                  <a:lnTo>
                    <a:pt x="200" y="429"/>
                  </a:lnTo>
                  <a:lnTo>
                    <a:pt x="193" y="423"/>
                  </a:lnTo>
                  <a:lnTo>
                    <a:pt x="187" y="416"/>
                  </a:lnTo>
                  <a:lnTo>
                    <a:pt x="181" y="409"/>
                  </a:lnTo>
                  <a:lnTo>
                    <a:pt x="175" y="402"/>
                  </a:lnTo>
                  <a:lnTo>
                    <a:pt x="171" y="394"/>
                  </a:lnTo>
                  <a:lnTo>
                    <a:pt x="166" y="386"/>
                  </a:lnTo>
                  <a:lnTo>
                    <a:pt x="162" y="377"/>
                  </a:lnTo>
                  <a:lnTo>
                    <a:pt x="158" y="368"/>
                  </a:lnTo>
                  <a:lnTo>
                    <a:pt x="156" y="359"/>
                  </a:lnTo>
                  <a:lnTo>
                    <a:pt x="245" y="290"/>
                  </a:lnTo>
                  <a:lnTo>
                    <a:pt x="242" y="282"/>
                  </a:lnTo>
                  <a:lnTo>
                    <a:pt x="241" y="275"/>
                  </a:lnTo>
                  <a:lnTo>
                    <a:pt x="237" y="267"/>
                  </a:lnTo>
                  <a:lnTo>
                    <a:pt x="233" y="261"/>
                  </a:lnTo>
                  <a:lnTo>
                    <a:pt x="229" y="254"/>
                  </a:lnTo>
                  <a:lnTo>
                    <a:pt x="224" y="248"/>
                  </a:lnTo>
                  <a:lnTo>
                    <a:pt x="218" y="242"/>
                  </a:lnTo>
                  <a:lnTo>
                    <a:pt x="212" y="237"/>
                  </a:lnTo>
                  <a:lnTo>
                    <a:pt x="205" y="232"/>
                  </a:lnTo>
                  <a:lnTo>
                    <a:pt x="198" y="228"/>
                  </a:lnTo>
                  <a:lnTo>
                    <a:pt x="191" y="223"/>
                  </a:lnTo>
                  <a:lnTo>
                    <a:pt x="183" y="219"/>
                  </a:lnTo>
                  <a:lnTo>
                    <a:pt x="175" y="216"/>
                  </a:lnTo>
                  <a:lnTo>
                    <a:pt x="166" y="214"/>
                  </a:lnTo>
                  <a:lnTo>
                    <a:pt x="158" y="212"/>
                  </a:lnTo>
                  <a:lnTo>
                    <a:pt x="150" y="210"/>
                  </a:lnTo>
                  <a:lnTo>
                    <a:pt x="144" y="213"/>
                  </a:lnTo>
                  <a:lnTo>
                    <a:pt x="139" y="217"/>
                  </a:lnTo>
                  <a:lnTo>
                    <a:pt x="135" y="221"/>
                  </a:lnTo>
                  <a:lnTo>
                    <a:pt x="133" y="227"/>
                  </a:lnTo>
                  <a:lnTo>
                    <a:pt x="129" y="232"/>
                  </a:lnTo>
                  <a:lnTo>
                    <a:pt x="128" y="238"/>
                  </a:lnTo>
                  <a:lnTo>
                    <a:pt x="126" y="244"/>
                  </a:lnTo>
                  <a:lnTo>
                    <a:pt x="125" y="250"/>
                  </a:lnTo>
                  <a:lnTo>
                    <a:pt x="122" y="256"/>
                  </a:lnTo>
                  <a:lnTo>
                    <a:pt x="120" y="262"/>
                  </a:lnTo>
                  <a:lnTo>
                    <a:pt x="116" y="268"/>
                  </a:lnTo>
                  <a:lnTo>
                    <a:pt x="113" y="273"/>
                  </a:lnTo>
                  <a:lnTo>
                    <a:pt x="109" y="278"/>
                  </a:lnTo>
                  <a:lnTo>
                    <a:pt x="104" y="283"/>
                  </a:lnTo>
                  <a:lnTo>
                    <a:pt x="98" y="287"/>
                  </a:lnTo>
                  <a:lnTo>
                    <a:pt x="90" y="290"/>
                  </a:lnTo>
                  <a:lnTo>
                    <a:pt x="83" y="291"/>
                  </a:lnTo>
                  <a:lnTo>
                    <a:pt x="77" y="291"/>
                  </a:lnTo>
                  <a:lnTo>
                    <a:pt x="70" y="291"/>
                  </a:lnTo>
                  <a:lnTo>
                    <a:pt x="65" y="291"/>
                  </a:lnTo>
                  <a:lnTo>
                    <a:pt x="58" y="289"/>
                  </a:lnTo>
                  <a:lnTo>
                    <a:pt x="53" y="288"/>
                  </a:lnTo>
                  <a:lnTo>
                    <a:pt x="47" y="285"/>
                  </a:lnTo>
                  <a:lnTo>
                    <a:pt x="41" y="282"/>
                  </a:lnTo>
                  <a:lnTo>
                    <a:pt x="36" y="278"/>
                  </a:lnTo>
                  <a:lnTo>
                    <a:pt x="31" y="275"/>
                  </a:lnTo>
                  <a:lnTo>
                    <a:pt x="25" y="270"/>
                  </a:lnTo>
                  <a:lnTo>
                    <a:pt x="20" y="266"/>
                  </a:lnTo>
                  <a:lnTo>
                    <a:pt x="16" y="262"/>
                  </a:lnTo>
                  <a:lnTo>
                    <a:pt x="12" y="257"/>
                  </a:lnTo>
                  <a:lnTo>
                    <a:pt x="7" y="253"/>
                  </a:lnTo>
                  <a:lnTo>
                    <a:pt x="3" y="248"/>
                  </a:lnTo>
                  <a:lnTo>
                    <a:pt x="65" y="117"/>
                  </a:lnTo>
                  <a:lnTo>
                    <a:pt x="61" y="109"/>
                  </a:lnTo>
                  <a:lnTo>
                    <a:pt x="53" y="102"/>
                  </a:lnTo>
                  <a:lnTo>
                    <a:pt x="44" y="96"/>
                  </a:lnTo>
                  <a:lnTo>
                    <a:pt x="33" y="91"/>
                  </a:lnTo>
                  <a:lnTo>
                    <a:pt x="24" y="85"/>
                  </a:lnTo>
                  <a:lnTo>
                    <a:pt x="13" y="79"/>
                  </a:lnTo>
                  <a:lnTo>
                    <a:pt x="5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7" y="37"/>
                  </a:lnTo>
                  <a:lnTo>
                    <a:pt x="12" y="28"/>
                  </a:lnTo>
                  <a:lnTo>
                    <a:pt x="19" y="22"/>
                  </a:lnTo>
                  <a:lnTo>
                    <a:pt x="27" y="15"/>
                  </a:lnTo>
                  <a:lnTo>
                    <a:pt x="37" y="9"/>
                  </a:lnTo>
                  <a:lnTo>
                    <a:pt x="46" y="3"/>
                  </a:lnTo>
                  <a:lnTo>
                    <a:pt x="54" y="0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75" y="3"/>
                  </a:lnTo>
                  <a:lnTo>
                    <a:pt x="82" y="6"/>
                  </a:lnTo>
                  <a:lnTo>
                    <a:pt x="88" y="11"/>
                  </a:lnTo>
                  <a:lnTo>
                    <a:pt x="94" y="15"/>
                  </a:lnTo>
                  <a:lnTo>
                    <a:pt x="98" y="21"/>
                  </a:lnTo>
                  <a:lnTo>
                    <a:pt x="103" y="29"/>
                  </a:lnTo>
                  <a:lnTo>
                    <a:pt x="108" y="38"/>
                  </a:lnTo>
                  <a:lnTo>
                    <a:pt x="116" y="45"/>
                  </a:lnTo>
                  <a:lnTo>
                    <a:pt x="123" y="52"/>
                  </a:lnTo>
                  <a:lnTo>
                    <a:pt x="132" y="57"/>
                  </a:lnTo>
                  <a:lnTo>
                    <a:pt x="141" y="62"/>
                  </a:lnTo>
                  <a:lnTo>
                    <a:pt x="152" y="64"/>
                  </a:lnTo>
                  <a:lnTo>
                    <a:pt x="164" y="66"/>
                  </a:lnTo>
                  <a:lnTo>
                    <a:pt x="175" y="64"/>
                  </a:lnTo>
                  <a:lnTo>
                    <a:pt x="187" y="61"/>
                  </a:lnTo>
                  <a:lnTo>
                    <a:pt x="196" y="57"/>
                  </a:lnTo>
                  <a:lnTo>
                    <a:pt x="206" y="50"/>
                  </a:lnTo>
                  <a:lnTo>
                    <a:pt x="215" y="43"/>
                  </a:lnTo>
                  <a:lnTo>
                    <a:pt x="223" y="34"/>
                  </a:lnTo>
                  <a:lnTo>
                    <a:pt x="230" y="26"/>
                  </a:lnTo>
                  <a:lnTo>
                    <a:pt x="237" y="17"/>
                  </a:lnTo>
                  <a:lnTo>
                    <a:pt x="243" y="16"/>
                  </a:lnTo>
                  <a:lnTo>
                    <a:pt x="249" y="17"/>
                  </a:lnTo>
                  <a:lnTo>
                    <a:pt x="254" y="18"/>
                  </a:lnTo>
                  <a:lnTo>
                    <a:pt x="260" y="20"/>
                  </a:lnTo>
                  <a:lnTo>
                    <a:pt x="265" y="22"/>
                  </a:lnTo>
                  <a:lnTo>
                    <a:pt x="270" y="25"/>
                  </a:lnTo>
                  <a:lnTo>
                    <a:pt x="275" y="27"/>
                  </a:lnTo>
                  <a:lnTo>
                    <a:pt x="279" y="31"/>
                  </a:lnTo>
                  <a:lnTo>
                    <a:pt x="284" y="34"/>
                  </a:lnTo>
                  <a:lnTo>
                    <a:pt x="288" y="38"/>
                  </a:lnTo>
                  <a:lnTo>
                    <a:pt x="293" y="43"/>
                  </a:lnTo>
                  <a:lnTo>
                    <a:pt x="297" y="47"/>
                  </a:lnTo>
                  <a:lnTo>
                    <a:pt x="301" y="52"/>
                  </a:lnTo>
                  <a:lnTo>
                    <a:pt x="305" y="56"/>
                  </a:lnTo>
                  <a:lnTo>
                    <a:pt x="309" y="61"/>
                  </a:lnTo>
                  <a:lnTo>
                    <a:pt x="314" y="66"/>
                  </a:lnTo>
                  <a:lnTo>
                    <a:pt x="318" y="72"/>
                  </a:lnTo>
                  <a:lnTo>
                    <a:pt x="320" y="79"/>
                  </a:lnTo>
                  <a:lnTo>
                    <a:pt x="319" y="85"/>
                  </a:lnTo>
                  <a:lnTo>
                    <a:pt x="317" y="92"/>
                  </a:lnTo>
                  <a:lnTo>
                    <a:pt x="314" y="98"/>
                  </a:lnTo>
                  <a:lnTo>
                    <a:pt x="309" y="104"/>
                  </a:lnTo>
                  <a:lnTo>
                    <a:pt x="305" y="109"/>
                  </a:lnTo>
                  <a:lnTo>
                    <a:pt x="300" y="114"/>
                  </a:lnTo>
                  <a:lnTo>
                    <a:pt x="296" y="115"/>
                  </a:lnTo>
                  <a:lnTo>
                    <a:pt x="291" y="117"/>
                  </a:lnTo>
                  <a:lnTo>
                    <a:pt x="287" y="119"/>
                  </a:lnTo>
                  <a:lnTo>
                    <a:pt x="283" y="120"/>
                  </a:lnTo>
                  <a:lnTo>
                    <a:pt x="278" y="123"/>
                  </a:lnTo>
                  <a:lnTo>
                    <a:pt x="273" y="124"/>
                  </a:lnTo>
                  <a:lnTo>
                    <a:pt x="268" y="126"/>
                  </a:lnTo>
                  <a:lnTo>
                    <a:pt x="262" y="127"/>
                  </a:lnTo>
                  <a:lnTo>
                    <a:pt x="260" y="130"/>
                  </a:lnTo>
                  <a:lnTo>
                    <a:pt x="257" y="135"/>
                  </a:lnTo>
                  <a:lnTo>
                    <a:pt x="254" y="140"/>
                  </a:lnTo>
                  <a:lnTo>
                    <a:pt x="250" y="145"/>
                  </a:lnTo>
                  <a:lnTo>
                    <a:pt x="249" y="152"/>
                  </a:lnTo>
                  <a:lnTo>
                    <a:pt x="248" y="158"/>
                  </a:lnTo>
                  <a:lnTo>
                    <a:pt x="249" y="164"/>
                  </a:lnTo>
                  <a:lnTo>
                    <a:pt x="252" y="169"/>
                  </a:lnTo>
                  <a:lnTo>
                    <a:pt x="257" y="180"/>
                  </a:lnTo>
                  <a:lnTo>
                    <a:pt x="263" y="189"/>
                  </a:lnTo>
                  <a:lnTo>
                    <a:pt x="271" y="196"/>
                  </a:lnTo>
                  <a:lnTo>
                    <a:pt x="279" y="204"/>
                  </a:lnTo>
                  <a:lnTo>
                    <a:pt x="288" y="210"/>
                  </a:lnTo>
                  <a:lnTo>
                    <a:pt x="298" y="217"/>
                  </a:lnTo>
                  <a:lnTo>
                    <a:pt x="308" y="224"/>
                  </a:lnTo>
                  <a:lnTo>
                    <a:pt x="317" y="231"/>
                  </a:lnTo>
                  <a:lnTo>
                    <a:pt x="321" y="231"/>
                  </a:lnTo>
                  <a:lnTo>
                    <a:pt x="326" y="231"/>
                  </a:lnTo>
                  <a:lnTo>
                    <a:pt x="330" y="231"/>
                  </a:lnTo>
                  <a:lnTo>
                    <a:pt x="334" y="231"/>
                  </a:lnTo>
                  <a:lnTo>
                    <a:pt x="339" y="231"/>
                  </a:lnTo>
                  <a:lnTo>
                    <a:pt x="344" y="231"/>
                  </a:lnTo>
                  <a:lnTo>
                    <a:pt x="349" y="231"/>
                  </a:lnTo>
                  <a:lnTo>
                    <a:pt x="354" y="231"/>
                  </a:lnTo>
                  <a:lnTo>
                    <a:pt x="358" y="228"/>
                  </a:lnTo>
                  <a:lnTo>
                    <a:pt x="363" y="222"/>
                  </a:lnTo>
                  <a:lnTo>
                    <a:pt x="368" y="215"/>
                  </a:lnTo>
                  <a:lnTo>
                    <a:pt x="373" y="209"/>
                  </a:lnTo>
                  <a:lnTo>
                    <a:pt x="377" y="200"/>
                  </a:lnTo>
                  <a:lnTo>
                    <a:pt x="380" y="192"/>
                  </a:lnTo>
                  <a:lnTo>
                    <a:pt x="383" y="183"/>
                  </a:lnTo>
                  <a:lnTo>
                    <a:pt x="383" y="176"/>
                  </a:lnTo>
                  <a:lnTo>
                    <a:pt x="385" y="171"/>
                  </a:lnTo>
                  <a:lnTo>
                    <a:pt x="388" y="167"/>
                  </a:lnTo>
                  <a:lnTo>
                    <a:pt x="392" y="163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6"/>
                  </a:lnTo>
                  <a:lnTo>
                    <a:pt x="417" y="155"/>
                  </a:lnTo>
                  <a:lnTo>
                    <a:pt x="423" y="155"/>
                  </a:lnTo>
                  <a:lnTo>
                    <a:pt x="497" y="213"/>
                  </a:lnTo>
                  <a:lnTo>
                    <a:pt x="495" y="221"/>
                  </a:lnTo>
                  <a:lnTo>
                    <a:pt x="492" y="227"/>
                  </a:lnTo>
                  <a:lnTo>
                    <a:pt x="487" y="232"/>
                  </a:lnTo>
                  <a:lnTo>
                    <a:pt x="482" y="238"/>
                  </a:lnTo>
                  <a:lnTo>
                    <a:pt x="476" y="243"/>
                  </a:lnTo>
                  <a:lnTo>
                    <a:pt x="470" y="248"/>
                  </a:lnTo>
                  <a:lnTo>
                    <a:pt x="464" y="253"/>
                  </a:lnTo>
                  <a:lnTo>
                    <a:pt x="458" y="259"/>
                  </a:lnTo>
                  <a:lnTo>
                    <a:pt x="451" y="264"/>
                  </a:lnTo>
                  <a:lnTo>
                    <a:pt x="446" y="269"/>
                  </a:lnTo>
                  <a:lnTo>
                    <a:pt x="441" y="275"/>
                  </a:lnTo>
                  <a:lnTo>
                    <a:pt x="438" y="282"/>
                  </a:lnTo>
                  <a:lnTo>
                    <a:pt x="434" y="288"/>
                  </a:lnTo>
                  <a:lnTo>
                    <a:pt x="433" y="296"/>
                  </a:lnTo>
                  <a:lnTo>
                    <a:pt x="433" y="304"/>
                  </a:lnTo>
                  <a:lnTo>
                    <a:pt x="434" y="313"/>
                  </a:lnTo>
                  <a:lnTo>
                    <a:pt x="439" y="323"/>
                  </a:lnTo>
                  <a:lnTo>
                    <a:pt x="446" y="329"/>
                  </a:lnTo>
                  <a:lnTo>
                    <a:pt x="456" y="335"/>
                  </a:lnTo>
                  <a:lnTo>
                    <a:pt x="467" y="339"/>
                  </a:lnTo>
                  <a:lnTo>
                    <a:pt x="478" y="343"/>
                  </a:lnTo>
                  <a:lnTo>
                    <a:pt x="488" y="348"/>
                  </a:lnTo>
                  <a:lnTo>
                    <a:pt x="497" y="354"/>
                  </a:lnTo>
                  <a:lnTo>
                    <a:pt x="505" y="362"/>
                  </a:lnTo>
                  <a:lnTo>
                    <a:pt x="442" y="445"/>
                  </a:lnTo>
                  <a:lnTo>
                    <a:pt x="343" y="362"/>
                  </a:lnTo>
                  <a:lnTo>
                    <a:pt x="336" y="366"/>
                  </a:lnTo>
                  <a:lnTo>
                    <a:pt x="329" y="370"/>
                  </a:lnTo>
                  <a:lnTo>
                    <a:pt x="323" y="377"/>
                  </a:lnTo>
                  <a:lnTo>
                    <a:pt x="317" y="382"/>
                  </a:lnTo>
                  <a:lnTo>
                    <a:pt x="312" y="388"/>
                  </a:lnTo>
                  <a:lnTo>
                    <a:pt x="306" y="395"/>
                  </a:lnTo>
                  <a:lnTo>
                    <a:pt x="302" y="401"/>
                  </a:lnTo>
                  <a:lnTo>
                    <a:pt x="296" y="408"/>
                  </a:lnTo>
                  <a:lnTo>
                    <a:pt x="292" y="415"/>
                  </a:lnTo>
                  <a:lnTo>
                    <a:pt x="287" y="423"/>
                  </a:lnTo>
                  <a:lnTo>
                    <a:pt x="283" y="430"/>
                  </a:lnTo>
                  <a:lnTo>
                    <a:pt x="278" y="437"/>
                  </a:lnTo>
                  <a:lnTo>
                    <a:pt x="272" y="445"/>
                  </a:lnTo>
                  <a:lnTo>
                    <a:pt x="267" y="452"/>
                  </a:lnTo>
                  <a:lnTo>
                    <a:pt x="262" y="459"/>
                  </a:lnTo>
                  <a:lnTo>
                    <a:pt x="256" y="465"/>
                  </a:lnTo>
                  <a:lnTo>
                    <a:pt x="252" y="46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8" name="Freeform 10"/>
            <p:cNvSpPr>
              <a:spLocks/>
            </p:cNvSpPr>
            <p:nvPr/>
          </p:nvSpPr>
          <p:spPr bwMode="grayWhite">
            <a:xfrm>
              <a:off x="477" y="2884"/>
              <a:ext cx="447" cy="520"/>
            </a:xfrm>
            <a:custGeom>
              <a:avLst/>
              <a:gdLst>
                <a:gd name="T0" fmla="*/ 254 w 447"/>
                <a:gd name="T1" fmla="*/ 495 h 520"/>
                <a:gd name="T2" fmla="*/ 245 w 447"/>
                <a:gd name="T3" fmla="*/ 454 h 520"/>
                <a:gd name="T4" fmla="*/ 230 w 447"/>
                <a:gd name="T5" fmla="*/ 417 h 520"/>
                <a:gd name="T6" fmla="*/ 193 w 447"/>
                <a:gd name="T7" fmla="*/ 402 h 520"/>
                <a:gd name="T8" fmla="*/ 150 w 447"/>
                <a:gd name="T9" fmla="*/ 412 h 520"/>
                <a:gd name="T10" fmla="*/ 112 w 447"/>
                <a:gd name="T11" fmla="*/ 417 h 520"/>
                <a:gd name="T12" fmla="*/ 93 w 447"/>
                <a:gd name="T13" fmla="*/ 399 h 520"/>
                <a:gd name="T14" fmla="*/ 81 w 447"/>
                <a:gd name="T15" fmla="*/ 370 h 520"/>
                <a:gd name="T16" fmla="*/ 75 w 447"/>
                <a:gd name="T17" fmla="*/ 339 h 520"/>
                <a:gd name="T18" fmla="*/ 76 w 447"/>
                <a:gd name="T19" fmla="*/ 309 h 520"/>
                <a:gd name="T20" fmla="*/ 106 w 447"/>
                <a:gd name="T21" fmla="*/ 300 h 520"/>
                <a:gd name="T22" fmla="*/ 146 w 447"/>
                <a:gd name="T23" fmla="*/ 307 h 520"/>
                <a:gd name="T24" fmla="*/ 175 w 447"/>
                <a:gd name="T25" fmla="*/ 294 h 520"/>
                <a:gd name="T26" fmla="*/ 186 w 447"/>
                <a:gd name="T27" fmla="*/ 273 h 520"/>
                <a:gd name="T28" fmla="*/ 189 w 447"/>
                <a:gd name="T29" fmla="*/ 246 h 520"/>
                <a:gd name="T30" fmla="*/ 188 w 447"/>
                <a:gd name="T31" fmla="*/ 219 h 520"/>
                <a:gd name="T32" fmla="*/ 178 w 447"/>
                <a:gd name="T33" fmla="*/ 191 h 520"/>
                <a:gd name="T34" fmla="*/ 153 w 447"/>
                <a:gd name="T35" fmla="*/ 171 h 520"/>
                <a:gd name="T36" fmla="*/ 123 w 447"/>
                <a:gd name="T37" fmla="*/ 172 h 520"/>
                <a:gd name="T38" fmla="*/ 93 w 447"/>
                <a:gd name="T39" fmla="*/ 185 h 520"/>
                <a:gd name="T40" fmla="*/ 64 w 447"/>
                <a:gd name="T41" fmla="*/ 194 h 520"/>
                <a:gd name="T42" fmla="*/ 34 w 447"/>
                <a:gd name="T43" fmla="*/ 185 h 520"/>
                <a:gd name="T44" fmla="*/ 19 w 447"/>
                <a:gd name="T45" fmla="*/ 166 h 520"/>
                <a:gd name="T46" fmla="*/ 9 w 447"/>
                <a:gd name="T47" fmla="*/ 146 h 520"/>
                <a:gd name="T48" fmla="*/ 2 w 447"/>
                <a:gd name="T49" fmla="*/ 122 h 520"/>
                <a:gd name="T50" fmla="*/ 0 w 447"/>
                <a:gd name="T51" fmla="*/ 98 h 520"/>
                <a:gd name="T52" fmla="*/ 387 w 447"/>
                <a:gd name="T53" fmla="*/ 12 h 520"/>
                <a:gd name="T54" fmla="*/ 399 w 447"/>
                <a:gd name="T55" fmla="*/ 41 h 520"/>
                <a:gd name="T56" fmla="*/ 406 w 447"/>
                <a:gd name="T57" fmla="*/ 74 h 520"/>
                <a:gd name="T58" fmla="*/ 411 w 447"/>
                <a:gd name="T59" fmla="*/ 107 h 520"/>
                <a:gd name="T60" fmla="*/ 396 w 447"/>
                <a:gd name="T61" fmla="*/ 141 h 520"/>
                <a:gd name="T62" fmla="*/ 375 w 447"/>
                <a:gd name="T63" fmla="*/ 144 h 520"/>
                <a:gd name="T64" fmla="*/ 354 w 447"/>
                <a:gd name="T65" fmla="*/ 141 h 520"/>
                <a:gd name="T66" fmla="*/ 332 w 447"/>
                <a:gd name="T67" fmla="*/ 137 h 520"/>
                <a:gd name="T68" fmla="*/ 307 w 447"/>
                <a:gd name="T69" fmla="*/ 141 h 520"/>
                <a:gd name="T70" fmla="*/ 286 w 447"/>
                <a:gd name="T71" fmla="*/ 166 h 520"/>
                <a:gd name="T72" fmla="*/ 285 w 447"/>
                <a:gd name="T73" fmla="*/ 199 h 520"/>
                <a:gd name="T74" fmla="*/ 289 w 447"/>
                <a:gd name="T75" fmla="*/ 222 h 520"/>
                <a:gd name="T76" fmla="*/ 295 w 447"/>
                <a:gd name="T77" fmla="*/ 247 h 520"/>
                <a:gd name="T78" fmla="*/ 308 w 447"/>
                <a:gd name="T79" fmla="*/ 268 h 520"/>
                <a:gd name="T80" fmla="*/ 332 w 447"/>
                <a:gd name="T81" fmla="*/ 282 h 520"/>
                <a:gd name="T82" fmla="*/ 357 w 447"/>
                <a:gd name="T83" fmla="*/ 282 h 520"/>
                <a:gd name="T84" fmla="*/ 379 w 447"/>
                <a:gd name="T85" fmla="*/ 272 h 520"/>
                <a:gd name="T86" fmla="*/ 402 w 447"/>
                <a:gd name="T87" fmla="*/ 262 h 520"/>
                <a:gd name="T88" fmla="*/ 426 w 447"/>
                <a:gd name="T89" fmla="*/ 265 h 520"/>
                <a:gd name="T90" fmla="*/ 436 w 447"/>
                <a:gd name="T91" fmla="*/ 287 h 520"/>
                <a:gd name="T92" fmla="*/ 442 w 447"/>
                <a:gd name="T93" fmla="*/ 312 h 520"/>
                <a:gd name="T94" fmla="*/ 444 w 447"/>
                <a:gd name="T95" fmla="*/ 338 h 520"/>
                <a:gd name="T96" fmla="*/ 436 w 447"/>
                <a:gd name="T97" fmla="*/ 358 h 520"/>
                <a:gd name="T98" fmla="*/ 397 w 447"/>
                <a:gd name="T99" fmla="*/ 366 h 520"/>
                <a:gd name="T100" fmla="*/ 363 w 447"/>
                <a:gd name="T101" fmla="*/ 380 h 520"/>
                <a:gd name="T102" fmla="*/ 347 w 447"/>
                <a:gd name="T103" fmla="*/ 406 h 520"/>
                <a:gd name="T104" fmla="*/ 353 w 447"/>
                <a:gd name="T105" fmla="*/ 437 h 520"/>
                <a:gd name="T106" fmla="*/ 372 w 447"/>
                <a:gd name="T107" fmla="*/ 464 h 520"/>
                <a:gd name="T108" fmla="*/ 369 w 447"/>
                <a:gd name="T109" fmla="*/ 492 h 520"/>
                <a:gd name="T110" fmla="*/ 347 w 447"/>
                <a:gd name="T111" fmla="*/ 503 h 520"/>
                <a:gd name="T112" fmla="*/ 323 w 447"/>
                <a:gd name="T113" fmla="*/ 511 h 520"/>
                <a:gd name="T114" fmla="*/ 298 w 447"/>
                <a:gd name="T115" fmla="*/ 516 h 520"/>
                <a:gd name="T116" fmla="*/ 272 w 447"/>
                <a:gd name="T117" fmla="*/ 519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7" h="520">
                  <a:moveTo>
                    <a:pt x="272" y="519"/>
                  </a:moveTo>
                  <a:lnTo>
                    <a:pt x="265" y="512"/>
                  </a:lnTo>
                  <a:lnTo>
                    <a:pt x="259" y="505"/>
                  </a:lnTo>
                  <a:lnTo>
                    <a:pt x="254" y="495"/>
                  </a:lnTo>
                  <a:lnTo>
                    <a:pt x="252" y="486"/>
                  </a:lnTo>
                  <a:lnTo>
                    <a:pt x="248" y="475"/>
                  </a:lnTo>
                  <a:lnTo>
                    <a:pt x="246" y="465"/>
                  </a:lnTo>
                  <a:lnTo>
                    <a:pt x="245" y="454"/>
                  </a:lnTo>
                  <a:lnTo>
                    <a:pt x="242" y="444"/>
                  </a:lnTo>
                  <a:lnTo>
                    <a:pt x="239" y="434"/>
                  </a:lnTo>
                  <a:lnTo>
                    <a:pt x="235" y="425"/>
                  </a:lnTo>
                  <a:lnTo>
                    <a:pt x="230" y="417"/>
                  </a:lnTo>
                  <a:lnTo>
                    <a:pt x="223" y="411"/>
                  </a:lnTo>
                  <a:lnTo>
                    <a:pt x="215" y="406"/>
                  </a:lnTo>
                  <a:lnTo>
                    <a:pt x="205" y="403"/>
                  </a:lnTo>
                  <a:lnTo>
                    <a:pt x="193" y="402"/>
                  </a:lnTo>
                  <a:lnTo>
                    <a:pt x="177" y="403"/>
                  </a:lnTo>
                  <a:lnTo>
                    <a:pt x="168" y="407"/>
                  </a:lnTo>
                  <a:lnTo>
                    <a:pt x="159" y="410"/>
                  </a:lnTo>
                  <a:lnTo>
                    <a:pt x="150" y="412"/>
                  </a:lnTo>
                  <a:lnTo>
                    <a:pt x="140" y="415"/>
                  </a:lnTo>
                  <a:lnTo>
                    <a:pt x="131" y="416"/>
                  </a:lnTo>
                  <a:lnTo>
                    <a:pt x="122" y="417"/>
                  </a:lnTo>
                  <a:lnTo>
                    <a:pt x="112" y="417"/>
                  </a:lnTo>
                  <a:lnTo>
                    <a:pt x="102" y="417"/>
                  </a:lnTo>
                  <a:lnTo>
                    <a:pt x="99" y="412"/>
                  </a:lnTo>
                  <a:lnTo>
                    <a:pt x="96" y="406"/>
                  </a:lnTo>
                  <a:lnTo>
                    <a:pt x="93" y="399"/>
                  </a:lnTo>
                  <a:lnTo>
                    <a:pt x="90" y="393"/>
                  </a:lnTo>
                  <a:lnTo>
                    <a:pt x="87" y="385"/>
                  </a:lnTo>
                  <a:lnTo>
                    <a:pt x="84" y="378"/>
                  </a:lnTo>
                  <a:lnTo>
                    <a:pt x="81" y="370"/>
                  </a:lnTo>
                  <a:lnTo>
                    <a:pt x="79" y="362"/>
                  </a:lnTo>
                  <a:lnTo>
                    <a:pt x="78" y="355"/>
                  </a:lnTo>
                  <a:lnTo>
                    <a:pt x="76" y="347"/>
                  </a:lnTo>
                  <a:lnTo>
                    <a:pt x="75" y="339"/>
                  </a:lnTo>
                  <a:lnTo>
                    <a:pt x="74" y="332"/>
                  </a:lnTo>
                  <a:lnTo>
                    <a:pt x="74" y="324"/>
                  </a:lnTo>
                  <a:lnTo>
                    <a:pt x="75" y="316"/>
                  </a:lnTo>
                  <a:lnTo>
                    <a:pt x="76" y="309"/>
                  </a:lnTo>
                  <a:lnTo>
                    <a:pt x="78" y="302"/>
                  </a:lnTo>
                  <a:lnTo>
                    <a:pt x="87" y="299"/>
                  </a:lnTo>
                  <a:lnTo>
                    <a:pt x="97" y="298"/>
                  </a:lnTo>
                  <a:lnTo>
                    <a:pt x="106" y="300"/>
                  </a:lnTo>
                  <a:lnTo>
                    <a:pt x="116" y="302"/>
                  </a:lnTo>
                  <a:lnTo>
                    <a:pt x="126" y="305"/>
                  </a:lnTo>
                  <a:lnTo>
                    <a:pt x="136" y="306"/>
                  </a:lnTo>
                  <a:lnTo>
                    <a:pt x="146" y="307"/>
                  </a:lnTo>
                  <a:lnTo>
                    <a:pt x="157" y="305"/>
                  </a:lnTo>
                  <a:lnTo>
                    <a:pt x="165" y="302"/>
                  </a:lnTo>
                  <a:lnTo>
                    <a:pt x="170" y="298"/>
                  </a:lnTo>
                  <a:lnTo>
                    <a:pt x="175" y="294"/>
                  </a:lnTo>
                  <a:lnTo>
                    <a:pt x="179" y="290"/>
                  </a:lnTo>
                  <a:lnTo>
                    <a:pt x="182" y="284"/>
                  </a:lnTo>
                  <a:lnTo>
                    <a:pt x="185" y="278"/>
                  </a:lnTo>
                  <a:lnTo>
                    <a:pt x="186" y="273"/>
                  </a:lnTo>
                  <a:lnTo>
                    <a:pt x="187" y="266"/>
                  </a:lnTo>
                  <a:lnTo>
                    <a:pt x="188" y="259"/>
                  </a:lnTo>
                  <a:lnTo>
                    <a:pt x="189" y="253"/>
                  </a:lnTo>
                  <a:lnTo>
                    <a:pt x="189" y="246"/>
                  </a:lnTo>
                  <a:lnTo>
                    <a:pt x="189" y="239"/>
                  </a:lnTo>
                  <a:lnTo>
                    <a:pt x="189" y="232"/>
                  </a:lnTo>
                  <a:lnTo>
                    <a:pt x="189" y="226"/>
                  </a:lnTo>
                  <a:lnTo>
                    <a:pt x="188" y="219"/>
                  </a:lnTo>
                  <a:lnTo>
                    <a:pt x="188" y="213"/>
                  </a:lnTo>
                  <a:lnTo>
                    <a:pt x="186" y="204"/>
                  </a:lnTo>
                  <a:lnTo>
                    <a:pt x="182" y="198"/>
                  </a:lnTo>
                  <a:lnTo>
                    <a:pt x="178" y="191"/>
                  </a:lnTo>
                  <a:lnTo>
                    <a:pt x="173" y="185"/>
                  </a:lnTo>
                  <a:lnTo>
                    <a:pt x="167" y="180"/>
                  </a:lnTo>
                  <a:lnTo>
                    <a:pt x="161" y="176"/>
                  </a:lnTo>
                  <a:lnTo>
                    <a:pt x="153" y="171"/>
                  </a:lnTo>
                  <a:lnTo>
                    <a:pt x="146" y="167"/>
                  </a:lnTo>
                  <a:lnTo>
                    <a:pt x="138" y="167"/>
                  </a:lnTo>
                  <a:lnTo>
                    <a:pt x="130" y="170"/>
                  </a:lnTo>
                  <a:lnTo>
                    <a:pt x="123" y="172"/>
                  </a:lnTo>
                  <a:lnTo>
                    <a:pt x="116" y="175"/>
                  </a:lnTo>
                  <a:lnTo>
                    <a:pt x="108" y="178"/>
                  </a:lnTo>
                  <a:lnTo>
                    <a:pt x="100" y="182"/>
                  </a:lnTo>
                  <a:lnTo>
                    <a:pt x="93" y="185"/>
                  </a:lnTo>
                  <a:lnTo>
                    <a:pt x="86" y="189"/>
                  </a:lnTo>
                  <a:lnTo>
                    <a:pt x="79" y="191"/>
                  </a:lnTo>
                  <a:lnTo>
                    <a:pt x="71" y="194"/>
                  </a:lnTo>
                  <a:lnTo>
                    <a:pt x="64" y="194"/>
                  </a:lnTo>
                  <a:lnTo>
                    <a:pt x="56" y="194"/>
                  </a:lnTo>
                  <a:lnTo>
                    <a:pt x="48" y="193"/>
                  </a:lnTo>
                  <a:lnTo>
                    <a:pt x="41" y="190"/>
                  </a:lnTo>
                  <a:lnTo>
                    <a:pt x="34" y="185"/>
                  </a:lnTo>
                  <a:lnTo>
                    <a:pt x="26" y="179"/>
                  </a:lnTo>
                  <a:lnTo>
                    <a:pt x="24" y="175"/>
                  </a:lnTo>
                  <a:lnTo>
                    <a:pt x="21" y="171"/>
                  </a:lnTo>
                  <a:lnTo>
                    <a:pt x="19" y="166"/>
                  </a:lnTo>
                  <a:lnTo>
                    <a:pt x="15" y="162"/>
                  </a:lnTo>
                  <a:lnTo>
                    <a:pt x="13" y="157"/>
                  </a:lnTo>
                  <a:lnTo>
                    <a:pt x="11" y="151"/>
                  </a:lnTo>
                  <a:lnTo>
                    <a:pt x="9" y="146"/>
                  </a:lnTo>
                  <a:lnTo>
                    <a:pt x="7" y="139"/>
                  </a:lnTo>
                  <a:lnTo>
                    <a:pt x="6" y="134"/>
                  </a:lnTo>
                  <a:lnTo>
                    <a:pt x="4" y="129"/>
                  </a:lnTo>
                  <a:lnTo>
                    <a:pt x="2" y="122"/>
                  </a:lnTo>
                  <a:lnTo>
                    <a:pt x="1" y="116"/>
                  </a:lnTo>
                  <a:lnTo>
                    <a:pt x="0" y="111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378" y="0"/>
                  </a:lnTo>
                  <a:lnTo>
                    <a:pt x="383" y="5"/>
                  </a:lnTo>
                  <a:lnTo>
                    <a:pt x="387" y="12"/>
                  </a:lnTo>
                  <a:lnTo>
                    <a:pt x="391" y="18"/>
                  </a:lnTo>
                  <a:lnTo>
                    <a:pt x="394" y="26"/>
                  </a:lnTo>
                  <a:lnTo>
                    <a:pt x="397" y="33"/>
                  </a:lnTo>
                  <a:lnTo>
                    <a:pt x="399" y="41"/>
                  </a:lnTo>
                  <a:lnTo>
                    <a:pt x="401" y="49"/>
                  </a:lnTo>
                  <a:lnTo>
                    <a:pt x="403" y="57"/>
                  </a:lnTo>
                  <a:lnTo>
                    <a:pt x="405" y="65"/>
                  </a:lnTo>
                  <a:lnTo>
                    <a:pt x="406" y="74"/>
                  </a:lnTo>
                  <a:lnTo>
                    <a:pt x="407" y="82"/>
                  </a:lnTo>
                  <a:lnTo>
                    <a:pt x="408" y="91"/>
                  </a:lnTo>
                  <a:lnTo>
                    <a:pt x="410" y="99"/>
                  </a:lnTo>
                  <a:lnTo>
                    <a:pt x="411" y="107"/>
                  </a:lnTo>
                  <a:lnTo>
                    <a:pt x="412" y="115"/>
                  </a:lnTo>
                  <a:lnTo>
                    <a:pt x="413" y="123"/>
                  </a:lnTo>
                  <a:lnTo>
                    <a:pt x="401" y="138"/>
                  </a:lnTo>
                  <a:lnTo>
                    <a:pt x="396" y="141"/>
                  </a:lnTo>
                  <a:lnTo>
                    <a:pt x="391" y="143"/>
                  </a:lnTo>
                  <a:lnTo>
                    <a:pt x="386" y="144"/>
                  </a:lnTo>
                  <a:lnTo>
                    <a:pt x="380" y="144"/>
                  </a:lnTo>
                  <a:lnTo>
                    <a:pt x="375" y="144"/>
                  </a:lnTo>
                  <a:lnTo>
                    <a:pt x="370" y="144"/>
                  </a:lnTo>
                  <a:lnTo>
                    <a:pt x="365" y="143"/>
                  </a:lnTo>
                  <a:lnTo>
                    <a:pt x="359" y="142"/>
                  </a:lnTo>
                  <a:lnTo>
                    <a:pt x="354" y="141"/>
                  </a:lnTo>
                  <a:lnTo>
                    <a:pt x="348" y="139"/>
                  </a:lnTo>
                  <a:lnTo>
                    <a:pt x="343" y="139"/>
                  </a:lnTo>
                  <a:lnTo>
                    <a:pt x="338" y="138"/>
                  </a:lnTo>
                  <a:lnTo>
                    <a:pt x="332" y="137"/>
                  </a:lnTo>
                  <a:lnTo>
                    <a:pt x="326" y="136"/>
                  </a:lnTo>
                  <a:lnTo>
                    <a:pt x="320" y="137"/>
                  </a:lnTo>
                  <a:lnTo>
                    <a:pt x="314" y="138"/>
                  </a:lnTo>
                  <a:lnTo>
                    <a:pt x="307" y="141"/>
                  </a:lnTo>
                  <a:lnTo>
                    <a:pt x="301" y="146"/>
                  </a:lnTo>
                  <a:lnTo>
                    <a:pt x="295" y="152"/>
                  </a:lnTo>
                  <a:lnTo>
                    <a:pt x="290" y="159"/>
                  </a:lnTo>
                  <a:lnTo>
                    <a:pt x="286" y="166"/>
                  </a:lnTo>
                  <a:lnTo>
                    <a:pt x="284" y="175"/>
                  </a:lnTo>
                  <a:lnTo>
                    <a:pt x="282" y="184"/>
                  </a:lnTo>
                  <a:lnTo>
                    <a:pt x="283" y="194"/>
                  </a:lnTo>
                  <a:lnTo>
                    <a:pt x="285" y="199"/>
                  </a:lnTo>
                  <a:lnTo>
                    <a:pt x="286" y="204"/>
                  </a:lnTo>
                  <a:lnTo>
                    <a:pt x="286" y="210"/>
                  </a:lnTo>
                  <a:lnTo>
                    <a:pt x="287" y="217"/>
                  </a:lnTo>
                  <a:lnTo>
                    <a:pt x="289" y="222"/>
                  </a:lnTo>
                  <a:lnTo>
                    <a:pt x="290" y="229"/>
                  </a:lnTo>
                  <a:lnTo>
                    <a:pt x="292" y="235"/>
                  </a:lnTo>
                  <a:lnTo>
                    <a:pt x="293" y="241"/>
                  </a:lnTo>
                  <a:lnTo>
                    <a:pt x="295" y="247"/>
                  </a:lnTo>
                  <a:lnTo>
                    <a:pt x="298" y="253"/>
                  </a:lnTo>
                  <a:lnTo>
                    <a:pt x="300" y="259"/>
                  </a:lnTo>
                  <a:lnTo>
                    <a:pt x="304" y="264"/>
                  </a:lnTo>
                  <a:lnTo>
                    <a:pt x="308" y="268"/>
                  </a:lnTo>
                  <a:lnTo>
                    <a:pt x="313" y="273"/>
                  </a:lnTo>
                  <a:lnTo>
                    <a:pt x="319" y="276"/>
                  </a:lnTo>
                  <a:lnTo>
                    <a:pt x="326" y="279"/>
                  </a:lnTo>
                  <a:lnTo>
                    <a:pt x="332" y="282"/>
                  </a:lnTo>
                  <a:lnTo>
                    <a:pt x="339" y="284"/>
                  </a:lnTo>
                  <a:lnTo>
                    <a:pt x="345" y="284"/>
                  </a:lnTo>
                  <a:lnTo>
                    <a:pt x="351" y="284"/>
                  </a:lnTo>
                  <a:lnTo>
                    <a:pt x="357" y="282"/>
                  </a:lnTo>
                  <a:lnTo>
                    <a:pt x="362" y="280"/>
                  </a:lnTo>
                  <a:lnTo>
                    <a:pt x="367" y="278"/>
                  </a:lnTo>
                  <a:lnTo>
                    <a:pt x="373" y="274"/>
                  </a:lnTo>
                  <a:lnTo>
                    <a:pt x="379" y="272"/>
                  </a:lnTo>
                  <a:lnTo>
                    <a:pt x="385" y="268"/>
                  </a:lnTo>
                  <a:lnTo>
                    <a:pt x="390" y="266"/>
                  </a:lnTo>
                  <a:lnTo>
                    <a:pt x="396" y="264"/>
                  </a:lnTo>
                  <a:lnTo>
                    <a:pt x="402" y="262"/>
                  </a:lnTo>
                  <a:lnTo>
                    <a:pt x="407" y="260"/>
                  </a:lnTo>
                  <a:lnTo>
                    <a:pt x="414" y="260"/>
                  </a:lnTo>
                  <a:lnTo>
                    <a:pt x="420" y="261"/>
                  </a:lnTo>
                  <a:lnTo>
                    <a:pt x="426" y="265"/>
                  </a:lnTo>
                  <a:lnTo>
                    <a:pt x="429" y="270"/>
                  </a:lnTo>
                  <a:lnTo>
                    <a:pt x="432" y="275"/>
                  </a:lnTo>
                  <a:lnTo>
                    <a:pt x="434" y="281"/>
                  </a:lnTo>
                  <a:lnTo>
                    <a:pt x="436" y="287"/>
                  </a:lnTo>
                  <a:lnTo>
                    <a:pt x="439" y="292"/>
                  </a:lnTo>
                  <a:lnTo>
                    <a:pt x="439" y="299"/>
                  </a:lnTo>
                  <a:lnTo>
                    <a:pt x="440" y="305"/>
                  </a:lnTo>
                  <a:lnTo>
                    <a:pt x="442" y="312"/>
                  </a:lnTo>
                  <a:lnTo>
                    <a:pt x="442" y="319"/>
                  </a:lnTo>
                  <a:lnTo>
                    <a:pt x="443" y="325"/>
                  </a:lnTo>
                  <a:lnTo>
                    <a:pt x="443" y="332"/>
                  </a:lnTo>
                  <a:lnTo>
                    <a:pt x="444" y="338"/>
                  </a:lnTo>
                  <a:lnTo>
                    <a:pt x="445" y="345"/>
                  </a:lnTo>
                  <a:lnTo>
                    <a:pt x="445" y="352"/>
                  </a:lnTo>
                  <a:lnTo>
                    <a:pt x="446" y="358"/>
                  </a:lnTo>
                  <a:lnTo>
                    <a:pt x="436" y="358"/>
                  </a:lnTo>
                  <a:lnTo>
                    <a:pt x="426" y="359"/>
                  </a:lnTo>
                  <a:lnTo>
                    <a:pt x="417" y="361"/>
                  </a:lnTo>
                  <a:lnTo>
                    <a:pt x="406" y="363"/>
                  </a:lnTo>
                  <a:lnTo>
                    <a:pt x="397" y="366"/>
                  </a:lnTo>
                  <a:lnTo>
                    <a:pt x="386" y="369"/>
                  </a:lnTo>
                  <a:lnTo>
                    <a:pt x="377" y="372"/>
                  </a:lnTo>
                  <a:lnTo>
                    <a:pt x="366" y="377"/>
                  </a:lnTo>
                  <a:lnTo>
                    <a:pt x="363" y="380"/>
                  </a:lnTo>
                  <a:lnTo>
                    <a:pt x="359" y="385"/>
                  </a:lnTo>
                  <a:lnTo>
                    <a:pt x="354" y="391"/>
                  </a:lnTo>
                  <a:lnTo>
                    <a:pt x="351" y="398"/>
                  </a:lnTo>
                  <a:lnTo>
                    <a:pt x="347" y="406"/>
                  </a:lnTo>
                  <a:lnTo>
                    <a:pt x="346" y="414"/>
                  </a:lnTo>
                  <a:lnTo>
                    <a:pt x="347" y="421"/>
                  </a:lnTo>
                  <a:lnTo>
                    <a:pt x="350" y="429"/>
                  </a:lnTo>
                  <a:lnTo>
                    <a:pt x="353" y="437"/>
                  </a:lnTo>
                  <a:lnTo>
                    <a:pt x="358" y="444"/>
                  </a:lnTo>
                  <a:lnTo>
                    <a:pt x="363" y="450"/>
                  </a:lnTo>
                  <a:lnTo>
                    <a:pt x="368" y="458"/>
                  </a:lnTo>
                  <a:lnTo>
                    <a:pt x="372" y="464"/>
                  </a:lnTo>
                  <a:lnTo>
                    <a:pt x="374" y="472"/>
                  </a:lnTo>
                  <a:lnTo>
                    <a:pt x="375" y="480"/>
                  </a:lnTo>
                  <a:lnTo>
                    <a:pt x="373" y="489"/>
                  </a:lnTo>
                  <a:lnTo>
                    <a:pt x="369" y="492"/>
                  </a:lnTo>
                  <a:lnTo>
                    <a:pt x="364" y="495"/>
                  </a:lnTo>
                  <a:lnTo>
                    <a:pt x="359" y="498"/>
                  </a:lnTo>
                  <a:lnTo>
                    <a:pt x="353" y="500"/>
                  </a:lnTo>
                  <a:lnTo>
                    <a:pt x="347" y="503"/>
                  </a:lnTo>
                  <a:lnTo>
                    <a:pt x="341" y="505"/>
                  </a:lnTo>
                  <a:lnTo>
                    <a:pt x="336" y="508"/>
                  </a:lnTo>
                  <a:lnTo>
                    <a:pt x="330" y="509"/>
                  </a:lnTo>
                  <a:lnTo>
                    <a:pt x="323" y="511"/>
                  </a:lnTo>
                  <a:lnTo>
                    <a:pt x="317" y="512"/>
                  </a:lnTo>
                  <a:lnTo>
                    <a:pt x="311" y="514"/>
                  </a:lnTo>
                  <a:lnTo>
                    <a:pt x="304" y="515"/>
                  </a:lnTo>
                  <a:lnTo>
                    <a:pt x="298" y="516"/>
                  </a:lnTo>
                  <a:lnTo>
                    <a:pt x="292" y="517"/>
                  </a:lnTo>
                  <a:lnTo>
                    <a:pt x="285" y="518"/>
                  </a:lnTo>
                  <a:lnTo>
                    <a:pt x="279" y="519"/>
                  </a:lnTo>
                  <a:lnTo>
                    <a:pt x="272" y="51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59" name="Freeform 11"/>
            <p:cNvSpPr>
              <a:spLocks/>
            </p:cNvSpPr>
            <p:nvPr/>
          </p:nvSpPr>
          <p:spPr bwMode="grayWhite">
            <a:xfrm>
              <a:off x="49" y="2440"/>
              <a:ext cx="409" cy="621"/>
            </a:xfrm>
            <a:custGeom>
              <a:avLst/>
              <a:gdLst>
                <a:gd name="T0" fmla="*/ 232 w 409"/>
                <a:gd name="T1" fmla="*/ 620 h 621"/>
                <a:gd name="T2" fmla="*/ 189 w 409"/>
                <a:gd name="T3" fmla="*/ 605 h 621"/>
                <a:gd name="T4" fmla="*/ 182 w 409"/>
                <a:gd name="T5" fmla="*/ 565 h 621"/>
                <a:gd name="T6" fmla="*/ 193 w 409"/>
                <a:gd name="T7" fmla="*/ 519 h 621"/>
                <a:gd name="T8" fmla="*/ 165 w 409"/>
                <a:gd name="T9" fmla="*/ 492 h 621"/>
                <a:gd name="T10" fmla="*/ 126 w 409"/>
                <a:gd name="T11" fmla="*/ 490 h 621"/>
                <a:gd name="T12" fmla="*/ 87 w 409"/>
                <a:gd name="T13" fmla="*/ 497 h 621"/>
                <a:gd name="T14" fmla="*/ 44 w 409"/>
                <a:gd name="T15" fmla="*/ 505 h 621"/>
                <a:gd name="T16" fmla="*/ 25 w 409"/>
                <a:gd name="T17" fmla="*/ 493 h 621"/>
                <a:gd name="T18" fmla="*/ 21 w 409"/>
                <a:gd name="T19" fmla="*/ 472 h 621"/>
                <a:gd name="T20" fmla="*/ 19 w 409"/>
                <a:gd name="T21" fmla="*/ 448 h 621"/>
                <a:gd name="T22" fmla="*/ 17 w 409"/>
                <a:gd name="T23" fmla="*/ 423 h 621"/>
                <a:gd name="T24" fmla="*/ 21 w 409"/>
                <a:gd name="T25" fmla="*/ 396 h 621"/>
                <a:gd name="T26" fmla="*/ 52 w 409"/>
                <a:gd name="T27" fmla="*/ 377 h 621"/>
                <a:gd name="T28" fmla="*/ 82 w 409"/>
                <a:gd name="T29" fmla="*/ 375 h 621"/>
                <a:gd name="T30" fmla="*/ 116 w 409"/>
                <a:gd name="T31" fmla="*/ 373 h 621"/>
                <a:gd name="T32" fmla="*/ 137 w 409"/>
                <a:gd name="T33" fmla="*/ 354 h 621"/>
                <a:gd name="T34" fmla="*/ 151 w 409"/>
                <a:gd name="T35" fmla="*/ 327 h 621"/>
                <a:gd name="T36" fmla="*/ 151 w 409"/>
                <a:gd name="T37" fmla="*/ 294 h 621"/>
                <a:gd name="T38" fmla="*/ 137 w 409"/>
                <a:gd name="T39" fmla="*/ 262 h 621"/>
                <a:gd name="T40" fmla="*/ 111 w 409"/>
                <a:gd name="T41" fmla="*/ 256 h 621"/>
                <a:gd name="T42" fmla="*/ 86 w 409"/>
                <a:gd name="T43" fmla="*/ 264 h 621"/>
                <a:gd name="T44" fmla="*/ 60 w 409"/>
                <a:gd name="T45" fmla="*/ 275 h 621"/>
                <a:gd name="T46" fmla="*/ 35 w 409"/>
                <a:gd name="T47" fmla="*/ 282 h 621"/>
                <a:gd name="T48" fmla="*/ 6 w 409"/>
                <a:gd name="T49" fmla="*/ 268 h 621"/>
                <a:gd name="T50" fmla="*/ 1 w 409"/>
                <a:gd name="T51" fmla="*/ 231 h 621"/>
                <a:gd name="T52" fmla="*/ 9 w 409"/>
                <a:gd name="T53" fmla="*/ 205 h 621"/>
                <a:gd name="T54" fmla="*/ 15 w 409"/>
                <a:gd name="T55" fmla="*/ 175 h 621"/>
                <a:gd name="T56" fmla="*/ 44 w 409"/>
                <a:gd name="T57" fmla="*/ 161 h 621"/>
                <a:gd name="T58" fmla="*/ 87 w 409"/>
                <a:gd name="T59" fmla="*/ 156 h 621"/>
                <a:gd name="T60" fmla="*/ 127 w 409"/>
                <a:gd name="T61" fmla="*/ 145 h 621"/>
                <a:gd name="T62" fmla="*/ 154 w 409"/>
                <a:gd name="T63" fmla="*/ 113 h 621"/>
                <a:gd name="T64" fmla="*/ 152 w 409"/>
                <a:gd name="T65" fmla="*/ 72 h 621"/>
                <a:gd name="T66" fmla="*/ 150 w 409"/>
                <a:gd name="T67" fmla="*/ 29 h 621"/>
                <a:gd name="T68" fmla="*/ 186 w 409"/>
                <a:gd name="T69" fmla="*/ 4 h 621"/>
                <a:gd name="T70" fmla="*/ 228 w 409"/>
                <a:gd name="T71" fmla="*/ 1 h 621"/>
                <a:gd name="T72" fmla="*/ 252 w 409"/>
                <a:gd name="T73" fmla="*/ 22 h 621"/>
                <a:gd name="T74" fmla="*/ 248 w 409"/>
                <a:gd name="T75" fmla="*/ 53 h 621"/>
                <a:gd name="T76" fmla="*/ 241 w 409"/>
                <a:gd name="T77" fmla="*/ 86 h 621"/>
                <a:gd name="T78" fmla="*/ 247 w 409"/>
                <a:gd name="T79" fmla="*/ 116 h 621"/>
                <a:gd name="T80" fmla="*/ 371 w 409"/>
                <a:gd name="T81" fmla="*/ 252 h 621"/>
                <a:gd name="T82" fmla="*/ 338 w 409"/>
                <a:gd name="T83" fmla="*/ 262 h 621"/>
                <a:gd name="T84" fmla="*/ 301 w 409"/>
                <a:gd name="T85" fmla="*/ 257 h 621"/>
                <a:gd name="T86" fmla="*/ 264 w 409"/>
                <a:gd name="T87" fmla="*/ 260 h 621"/>
                <a:gd name="T88" fmla="*/ 237 w 409"/>
                <a:gd name="T89" fmla="*/ 286 h 621"/>
                <a:gd name="T90" fmla="*/ 233 w 409"/>
                <a:gd name="T91" fmla="*/ 316 h 621"/>
                <a:gd name="T92" fmla="*/ 234 w 409"/>
                <a:gd name="T93" fmla="*/ 348 h 621"/>
                <a:gd name="T94" fmla="*/ 245 w 409"/>
                <a:gd name="T95" fmla="*/ 377 h 621"/>
                <a:gd name="T96" fmla="*/ 265 w 409"/>
                <a:gd name="T97" fmla="*/ 400 h 621"/>
                <a:gd name="T98" fmla="*/ 284 w 409"/>
                <a:gd name="T99" fmla="*/ 397 h 621"/>
                <a:gd name="T100" fmla="*/ 303 w 409"/>
                <a:gd name="T101" fmla="*/ 385 h 621"/>
                <a:gd name="T102" fmla="*/ 322 w 409"/>
                <a:gd name="T103" fmla="*/ 370 h 621"/>
                <a:gd name="T104" fmla="*/ 345 w 409"/>
                <a:gd name="T105" fmla="*/ 356 h 621"/>
                <a:gd name="T106" fmla="*/ 383 w 409"/>
                <a:gd name="T107" fmla="*/ 363 h 621"/>
                <a:gd name="T108" fmla="*/ 407 w 409"/>
                <a:gd name="T109" fmla="*/ 390 h 621"/>
                <a:gd name="T110" fmla="*/ 407 w 409"/>
                <a:gd name="T111" fmla="*/ 416 h 621"/>
                <a:gd name="T112" fmla="*/ 402 w 409"/>
                <a:gd name="T113" fmla="*/ 444 h 621"/>
                <a:gd name="T114" fmla="*/ 368 w 409"/>
                <a:gd name="T115" fmla="*/ 456 h 621"/>
                <a:gd name="T116" fmla="*/ 327 w 409"/>
                <a:gd name="T117" fmla="*/ 467 h 621"/>
                <a:gd name="T118" fmla="*/ 291 w 409"/>
                <a:gd name="T119" fmla="*/ 485 h 621"/>
                <a:gd name="T120" fmla="*/ 266 w 409"/>
                <a:gd name="T121" fmla="*/ 61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9" h="621">
                  <a:moveTo>
                    <a:pt x="266" y="611"/>
                  </a:moveTo>
                  <a:lnTo>
                    <a:pt x="254" y="616"/>
                  </a:lnTo>
                  <a:lnTo>
                    <a:pt x="243" y="618"/>
                  </a:lnTo>
                  <a:lnTo>
                    <a:pt x="232" y="620"/>
                  </a:lnTo>
                  <a:lnTo>
                    <a:pt x="221" y="619"/>
                  </a:lnTo>
                  <a:lnTo>
                    <a:pt x="210" y="617"/>
                  </a:lnTo>
                  <a:lnTo>
                    <a:pt x="199" y="611"/>
                  </a:lnTo>
                  <a:lnTo>
                    <a:pt x="189" y="605"/>
                  </a:lnTo>
                  <a:lnTo>
                    <a:pt x="179" y="598"/>
                  </a:lnTo>
                  <a:lnTo>
                    <a:pt x="179" y="588"/>
                  </a:lnTo>
                  <a:lnTo>
                    <a:pt x="180" y="577"/>
                  </a:lnTo>
                  <a:lnTo>
                    <a:pt x="182" y="565"/>
                  </a:lnTo>
                  <a:lnTo>
                    <a:pt x="186" y="555"/>
                  </a:lnTo>
                  <a:lnTo>
                    <a:pt x="190" y="543"/>
                  </a:lnTo>
                  <a:lnTo>
                    <a:pt x="192" y="531"/>
                  </a:lnTo>
                  <a:lnTo>
                    <a:pt x="193" y="519"/>
                  </a:lnTo>
                  <a:lnTo>
                    <a:pt x="189" y="506"/>
                  </a:lnTo>
                  <a:lnTo>
                    <a:pt x="182" y="500"/>
                  </a:lnTo>
                  <a:lnTo>
                    <a:pt x="173" y="495"/>
                  </a:lnTo>
                  <a:lnTo>
                    <a:pt x="165" y="492"/>
                  </a:lnTo>
                  <a:lnTo>
                    <a:pt x="155" y="489"/>
                  </a:lnTo>
                  <a:lnTo>
                    <a:pt x="146" y="489"/>
                  </a:lnTo>
                  <a:lnTo>
                    <a:pt x="136" y="488"/>
                  </a:lnTo>
                  <a:lnTo>
                    <a:pt x="126" y="490"/>
                  </a:lnTo>
                  <a:lnTo>
                    <a:pt x="117" y="490"/>
                  </a:lnTo>
                  <a:lnTo>
                    <a:pt x="107" y="493"/>
                  </a:lnTo>
                  <a:lnTo>
                    <a:pt x="97" y="495"/>
                  </a:lnTo>
                  <a:lnTo>
                    <a:pt x="87" y="497"/>
                  </a:lnTo>
                  <a:lnTo>
                    <a:pt x="76" y="499"/>
                  </a:lnTo>
                  <a:lnTo>
                    <a:pt x="65" y="502"/>
                  </a:lnTo>
                  <a:lnTo>
                    <a:pt x="55" y="503"/>
                  </a:lnTo>
                  <a:lnTo>
                    <a:pt x="44" y="505"/>
                  </a:lnTo>
                  <a:lnTo>
                    <a:pt x="34" y="506"/>
                  </a:lnTo>
                  <a:lnTo>
                    <a:pt x="30" y="502"/>
                  </a:lnTo>
                  <a:lnTo>
                    <a:pt x="28" y="498"/>
                  </a:lnTo>
                  <a:lnTo>
                    <a:pt x="25" y="493"/>
                  </a:lnTo>
                  <a:lnTo>
                    <a:pt x="23" y="489"/>
                  </a:lnTo>
                  <a:lnTo>
                    <a:pt x="23" y="483"/>
                  </a:lnTo>
                  <a:lnTo>
                    <a:pt x="21" y="478"/>
                  </a:lnTo>
                  <a:lnTo>
                    <a:pt x="21" y="472"/>
                  </a:lnTo>
                  <a:lnTo>
                    <a:pt x="20" y="466"/>
                  </a:lnTo>
                  <a:lnTo>
                    <a:pt x="19" y="460"/>
                  </a:lnTo>
                  <a:lnTo>
                    <a:pt x="19" y="454"/>
                  </a:lnTo>
                  <a:lnTo>
                    <a:pt x="19" y="448"/>
                  </a:lnTo>
                  <a:lnTo>
                    <a:pt x="19" y="442"/>
                  </a:lnTo>
                  <a:lnTo>
                    <a:pt x="18" y="435"/>
                  </a:lnTo>
                  <a:lnTo>
                    <a:pt x="17" y="429"/>
                  </a:lnTo>
                  <a:lnTo>
                    <a:pt x="17" y="423"/>
                  </a:lnTo>
                  <a:lnTo>
                    <a:pt x="15" y="417"/>
                  </a:lnTo>
                  <a:lnTo>
                    <a:pt x="14" y="410"/>
                  </a:lnTo>
                  <a:lnTo>
                    <a:pt x="17" y="402"/>
                  </a:lnTo>
                  <a:lnTo>
                    <a:pt x="21" y="396"/>
                  </a:lnTo>
                  <a:lnTo>
                    <a:pt x="26" y="391"/>
                  </a:lnTo>
                  <a:lnTo>
                    <a:pt x="35" y="386"/>
                  </a:lnTo>
                  <a:lnTo>
                    <a:pt x="42" y="381"/>
                  </a:lnTo>
                  <a:lnTo>
                    <a:pt x="52" y="377"/>
                  </a:lnTo>
                  <a:lnTo>
                    <a:pt x="61" y="374"/>
                  </a:lnTo>
                  <a:lnTo>
                    <a:pt x="67" y="373"/>
                  </a:lnTo>
                  <a:lnTo>
                    <a:pt x="75" y="374"/>
                  </a:lnTo>
                  <a:lnTo>
                    <a:pt x="82" y="375"/>
                  </a:lnTo>
                  <a:lnTo>
                    <a:pt x="91" y="375"/>
                  </a:lnTo>
                  <a:lnTo>
                    <a:pt x="98" y="376"/>
                  </a:lnTo>
                  <a:lnTo>
                    <a:pt x="107" y="375"/>
                  </a:lnTo>
                  <a:lnTo>
                    <a:pt x="116" y="373"/>
                  </a:lnTo>
                  <a:lnTo>
                    <a:pt x="127" y="371"/>
                  </a:lnTo>
                  <a:lnTo>
                    <a:pt x="130" y="366"/>
                  </a:lnTo>
                  <a:lnTo>
                    <a:pt x="134" y="359"/>
                  </a:lnTo>
                  <a:lnTo>
                    <a:pt x="137" y="354"/>
                  </a:lnTo>
                  <a:lnTo>
                    <a:pt x="140" y="348"/>
                  </a:lnTo>
                  <a:lnTo>
                    <a:pt x="144" y="341"/>
                  </a:lnTo>
                  <a:lnTo>
                    <a:pt x="148" y="334"/>
                  </a:lnTo>
                  <a:lnTo>
                    <a:pt x="151" y="327"/>
                  </a:lnTo>
                  <a:lnTo>
                    <a:pt x="156" y="321"/>
                  </a:lnTo>
                  <a:lnTo>
                    <a:pt x="153" y="313"/>
                  </a:lnTo>
                  <a:lnTo>
                    <a:pt x="151" y="304"/>
                  </a:lnTo>
                  <a:lnTo>
                    <a:pt x="151" y="294"/>
                  </a:lnTo>
                  <a:lnTo>
                    <a:pt x="149" y="285"/>
                  </a:lnTo>
                  <a:lnTo>
                    <a:pt x="147" y="275"/>
                  </a:lnTo>
                  <a:lnTo>
                    <a:pt x="143" y="269"/>
                  </a:lnTo>
                  <a:lnTo>
                    <a:pt x="137" y="262"/>
                  </a:lnTo>
                  <a:lnTo>
                    <a:pt x="129" y="257"/>
                  </a:lnTo>
                  <a:lnTo>
                    <a:pt x="123" y="257"/>
                  </a:lnTo>
                  <a:lnTo>
                    <a:pt x="117" y="257"/>
                  </a:lnTo>
                  <a:lnTo>
                    <a:pt x="111" y="256"/>
                  </a:lnTo>
                  <a:lnTo>
                    <a:pt x="104" y="258"/>
                  </a:lnTo>
                  <a:lnTo>
                    <a:pt x="98" y="259"/>
                  </a:lnTo>
                  <a:lnTo>
                    <a:pt x="92" y="261"/>
                  </a:lnTo>
                  <a:lnTo>
                    <a:pt x="86" y="264"/>
                  </a:lnTo>
                  <a:lnTo>
                    <a:pt x="80" y="266"/>
                  </a:lnTo>
                  <a:lnTo>
                    <a:pt x="73" y="270"/>
                  </a:lnTo>
                  <a:lnTo>
                    <a:pt x="67" y="273"/>
                  </a:lnTo>
                  <a:lnTo>
                    <a:pt x="60" y="275"/>
                  </a:lnTo>
                  <a:lnTo>
                    <a:pt x="55" y="278"/>
                  </a:lnTo>
                  <a:lnTo>
                    <a:pt x="48" y="280"/>
                  </a:lnTo>
                  <a:lnTo>
                    <a:pt x="41" y="282"/>
                  </a:lnTo>
                  <a:lnTo>
                    <a:pt x="35" y="282"/>
                  </a:lnTo>
                  <a:lnTo>
                    <a:pt x="28" y="283"/>
                  </a:lnTo>
                  <a:lnTo>
                    <a:pt x="20" y="280"/>
                  </a:lnTo>
                  <a:lnTo>
                    <a:pt x="12" y="275"/>
                  </a:lnTo>
                  <a:lnTo>
                    <a:pt x="6" y="268"/>
                  </a:lnTo>
                  <a:lnTo>
                    <a:pt x="2" y="259"/>
                  </a:lnTo>
                  <a:lnTo>
                    <a:pt x="2" y="252"/>
                  </a:lnTo>
                  <a:lnTo>
                    <a:pt x="0" y="241"/>
                  </a:lnTo>
                  <a:lnTo>
                    <a:pt x="1" y="231"/>
                  </a:lnTo>
                  <a:lnTo>
                    <a:pt x="5" y="222"/>
                  </a:lnTo>
                  <a:lnTo>
                    <a:pt x="6" y="217"/>
                  </a:lnTo>
                  <a:lnTo>
                    <a:pt x="8" y="210"/>
                  </a:lnTo>
                  <a:lnTo>
                    <a:pt x="9" y="205"/>
                  </a:lnTo>
                  <a:lnTo>
                    <a:pt x="10" y="196"/>
                  </a:lnTo>
                  <a:lnTo>
                    <a:pt x="12" y="190"/>
                  </a:lnTo>
                  <a:lnTo>
                    <a:pt x="13" y="183"/>
                  </a:lnTo>
                  <a:lnTo>
                    <a:pt x="15" y="175"/>
                  </a:lnTo>
                  <a:lnTo>
                    <a:pt x="17" y="167"/>
                  </a:lnTo>
                  <a:lnTo>
                    <a:pt x="26" y="165"/>
                  </a:lnTo>
                  <a:lnTo>
                    <a:pt x="34" y="163"/>
                  </a:lnTo>
                  <a:lnTo>
                    <a:pt x="44" y="161"/>
                  </a:lnTo>
                  <a:lnTo>
                    <a:pt x="54" y="160"/>
                  </a:lnTo>
                  <a:lnTo>
                    <a:pt x="64" y="158"/>
                  </a:lnTo>
                  <a:lnTo>
                    <a:pt x="75" y="158"/>
                  </a:lnTo>
                  <a:lnTo>
                    <a:pt x="87" y="156"/>
                  </a:lnTo>
                  <a:lnTo>
                    <a:pt x="97" y="155"/>
                  </a:lnTo>
                  <a:lnTo>
                    <a:pt x="108" y="153"/>
                  </a:lnTo>
                  <a:lnTo>
                    <a:pt x="118" y="150"/>
                  </a:lnTo>
                  <a:lnTo>
                    <a:pt x="127" y="145"/>
                  </a:lnTo>
                  <a:lnTo>
                    <a:pt x="136" y="140"/>
                  </a:lnTo>
                  <a:lnTo>
                    <a:pt x="142" y="132"/>
                  </a:lnTo>
                  <a:lnTo>
                    <a:pt x="148" y="124"/>
                  </a:lnTo>
                  <a:lnTo>
                    <a:pt x="154" y="113"/>
                  </a:lnTo>
                  <a:lnTo>
                    <a:pt x="157" y="99"/>
                  </a:lnTo>
                  <a:lnTo>
                    <a:pt x="157" y="91"/>
                  </a:lnTo>
                  <a:lnTo>
                    <a:pt x="156" y="81"/>
                  </a:lnTo>
                  <a:lnTo>
                    <a:pt x="152" y="72"/>
                  </a:lnTo>
                  <a:lnTo>
                    <a:pt x="149" y="61"/>
                  </a:lnTo>
                  <a:lnTo>
                    <a:pt x="147" y="51"/>
                  </a:lnTo>
                  <a:lnTo>
                    <a:pt x="147" y="39"/>
                  </a:lnTo>
                  <a:lnTo>
                    <a:pt x="150" y="29"/>
                  </a:lnTo>
                  <a:lnTo>
                    <a:pt x="156" y="18"/>
                  </a:lnTo>
                  <a:lnTo>
                    <a:pt x="166" y="13"/>
                  </a:lnTo>
                  <a:lnTo>
                    <a:pt x="175" y="8"/>
                  </a:lnTo>
                  <a:lnTo>
                    <a:pt x="186" y="4"/>
                  </a:lnTo>
                  <a:lnTo>
                    <a:pt x="196" y="1"/>
                  </a:lnTo>
                  <a:lnTo>
                    <a:pt x="207" y="0"/>
                  </a:lnTo>
                  <a:lnTo>
                    <a:pt x="217" y="0"/>
                  </a:lnTo>
                  <a:lnTo>
                    <a:pt x="228" y="1"/>
                  </a:lnTo>
                  <a:lnTo>
                    <a:pt x="239" y="3"/>
                  </a:lnTo>
                  <a:lnTo>
                    <a:pt x="246" y="9"/>
                  </a:lnTo>
                  <a:lnTo>
                    <a:pt x="249" y="14"/>
                  </a:lnTo>
                  <a:lnTo>
                    <a:pt x="252" y="22"/>
                  </a:lnTo>
                  <a:lnTo>
                    <a:pt x="252" y="29"/>
                  </a:lnTo>
                  <a:lnTo>
                    <a:pt x="252" y="36"/>
                  </a:lnTo>
                  <a:lnTo>
                    <a:pt x="250" y="44"/>
                  </a:lnTo>
                  <a:lnTo>
                    <a:pt x="248" y="53"/>
                  </a:lnTo>
                  <a:lnTo>
                    <a:pt x="246" y="61"/>
                  </a:lnTo>
                  <a:lnTo>
                    <a:pt x="244" y="69"/>
                  </a:lnTo>
                  <a:lnTo>
                    <a:pt x="241" y="78"/>
                  </a:lnTo>
                  <a:lnTo>
                    <a:pt x="241" y="86"/>
                  </a:lnTo>
                  <a:lnTo>
                    <a:pt x="239" y="94"/>
                  </a:lnTo>
                  <a:lnTo>
                    <a:pt x="241" y="102"/>
                  </a:lnTo>
                  <a:lnTo>
                    <a:pt x="242" y="109"/>
                  </a:lnTo>
                  <a:lnTo>
                    <a:pt x="247" y="116"/>
                  </a:lnTo>
                  <a:lnTo>
                    <a:pt x="253" y="122"/>
                  </a:lnTo>
                  <a:lnTo>
                    <a:pt x="376" y="124"/>
                  </a:lnTo>
                  <a:lnTo>
                    <a:pt x="377" y="244"/>
                  </a:lnTo>
                  <a:lnTo>
                    <a:pt x="371" y="252"/>
                  </a:lnTo>
                  <a:lnTo>
                    <a:pt x="363" y="257"/>
                  </a:lnTo>
                  <a:lnTo>
                    <a:pt x="354" y="260"/>
                  </a:lnTo>
                  <a:lnTo>
                    <a:pt x="347" y="262"/>
                  </a:lnTo>
                  <a:lnTo>
                    <a:pt x="338" y="262"/>
                  </a:lnTo>
                  <a:lnTo>
                    <a:pt x="328" y="261"/>
                  </a:lnTo>
                  <a:lnTo>
                    <a:pt x="319" y="260"/>
                  </a:lnTo>
                  <a:lnTo>
                    <a:pt x="310" y="259"/>
                  </a:lnTo>
                  <a:lnTo>
                    <a:pt x="301" y="257"/>
                  </a:lnTo>
                  <a:lnTo>
                    <a:pt x="292" y="256"/>
                  </a:lnTo>
                  <a:lnTo>
                    <a:pt x="282" y="257"/>
                  </a:lnTo>
                  <a:lnTo>
                    <a:pt x="274" y="257"/>
                  </a:lnTo>
                  <a:lnTo>
                    <a:pt x="264" y="260"/>
                  </a:lnTo>
                  <a:lnTo>
                    <a:pt x="256" y="264"/>
                  </a:lnTo>
                  <a:lnTo>
                    <a:pt x="248" y="271"/>
                  </a:lnTo>
                  <a:lnTo>
                    <a:pt x="240" y="280"/>
                  </a:lnTo>
                  <a:lnTo>
                    <a:pt x="237" y="286"/>
                  </a:lnTo>
                  <a:lnTo>
                    <a:pt x="236" y="293"/>
                  </a:lnTo>
                  <a:lnTo>
                    <a:pt x="235" y="300"/>
                  </a:lnTo>
                  <a:lnTo>
                    <a:pt x="234" y="308"/>
                  </a:lnTo>
                  <a:lnTo>
                    <a:pt x="233" y="316"/>
                  </a:lnTo>
                  <a:lnTo>
                    <a:pt x="233" y="323"/>
                  </a:lnTo>
                  <a:lnTo>
                    <a:pt x="233" y="331"/>
                  </a:lnTo>
                  <a:lnTo>
                    <a:pt x="234" y="339"/>
                  </a:lnTo>
                  <a:lnTo>
                    <a:pt x="234" y="348"/>
                  </a:lnTo>
                  <a:lnTo>
                    <a:pt x="237" y="355"/>
                  </a:lnTo>
                  <a:lnTo>
                    <a:pt x="238" y="362"/>
                  </a:lnTo>
                  <a:lnTo>
                    <a:pt x="241" y="370"/>
                  </a:lnTo>
                  <a:lnTo>
                    <a:pt x="245" y="377"/>
                  </a:lnTo>
                  <a:lnTo>
                    <a:pt x="249" y="385"/>
                  </a:lnTo>
                  <a:lnTo>
                    <a:pt x="254" y="392"/>
                  </a:lnTo>
                  <a:lnTo>
                    <a:pt x="259" y="397"/>
                  </a:lnTo>
                  <a:lnTo>
                    <a:pt x="265" y="400"/>
                  </a:lnTo>
                  <a:lnTo>
                    <a:pt x="270" y="400"/>
                  </a:lnTo>
                  <a:lnTo>
                    <a:pt x="275" y="400"/>
                  </a:lnTo>
                  <a:lnTo>
                    <a:pt x="278" y="398"/>
                  </a:lnTo>
                  <a:lnTo>
                    <a:pt x="284" y="397"/>
                  </a:lnTo>
                  <a:lnTo>
                    <a:pt x="289" y="394"/>
                  </a:lnTo>
                  <a:lnTo>
                    <a:pt x="294" y="392"/>
                  </a:lnTo>
                  <a:lnTo>
                    <a:pt x="298" y="388"/>
                  </a:lnTo>
                  <a:lnTo>
                    <a:pt x="303" y="385"/>
                  </a:lnTo>
                  <a:lnTo>
                    <a:pt x="308" y="381"/>
                  </a:lnTo>
                  <a:lnTo>
                    <a:pt x="313" y="378"/>
                  </a:lnTo>
                  <a:lnTo>
                    <a:pt x="318" y="373"/>
                  </a:lnTo>
                  <a:lnTo>
                    <a:pt x="322" y="370"/>
                  </a:lnTo>
                  <a:lnTo>
                    <a:pt x="326" y="366"/>
                  </a:lnTo>
                  <a:lnTo>
                    <a:pt x="331" y="363"/>
                  </a:lnTo>
                  <a:lnTo>
                    <a:pt x="336" y="360"/>
                  </a:lnTo>
                  <a:lnTo>
                    <a:pt x="345" y="356"/>
                  </a:lnTo>
                  <a:lnTo>
                    <a:pt x="355" y="355"/>
                  </a:lnTo>
                  <a:lnTo>
                    <a:pt x="365" y="356"/>
                  </a:lnTo>
                  <a:lnTo>
                    <a:pt x="375" y="359"/>
                  </a:lnTo>
                  <a:lnTo>
                    <a:pt x="383" y="363"/>
                  </a:lnTo>
                  <a:lnTo>
                    <a:pt x="392" y="369"/>
                  </a:lnTo>
                  <a:lnTo>
                    <a:pt x="400" y="376"/>
                  </a:lnTo>
                  <a:lnTo>
                    <a:pt x="406" y="383"/>
                  </a:lnTo>
                  <a:lnTo>
                    <a:pt x="407" y="390"/>
                  </a:lnTo>
                  <a:lnTo>
                    <a:pt x="408" y="396"/>
                  </a:lnTo>
                  <a:lnTo>
                    <a:pt x="408" y="403"/>
                  </a:lnTo>
                  <a:lnTo>
                    <a:pt x="408" y="410"/>
                  </a:lnTo>
                  <a:lnTo>
                    <a:pt x="407" y="416"/>
                  </a:lnTo>
                  <a:lnTo>
                    <a:pt x="408" y="423"/>
                  </a:lnTo>
                  <a:lnTo>
                    <a:pt x="408" y="431"/>
                  </a:lnTo>
                  <a:lnTo>
                    <a:pt x="408" y="438"/>
                  </a:lnTo>
                  <a:lnTo>
                    <a:pt x="402" y="444"/>
                  </a:lnTo>
                  <a:lnTo>
                    <a:pt x="395" y="447"/>
                  </a:lnTo>
                  <a:lnTo>
                    <a:pt x="387" y="451"/>
                  </a:lnTo>
                  <a:lnTo>
                    <a:pt x="378" y="454"/>
                  </a:lnTo>
                  <a:lnTo>
                    <a:pt x="368" y="456"/>
                  </a:lnTo>
                  <a:lnTo>
                    <a:pt x="358" y="459"/>
                  </a:lnTo>
                  <a:lnTo>
                    <a:pt x="348" y="463"/>
                  </a:lnTo>
                  <a:lnTo>
                    <a:pt x="338" y="465"/>
                  </a:lnTo>
                  <a:lnTo>
                    <a:pt x="327" y="467"/>
                  </a:lnTo>
                  <a:lnTo>
                    <a:pt x="317" y="471"/>
                  </a:lnTo>
                  <a:lnTo>
                    <a:pt x="309" y="475"/>
                  </a:lnTo>
                  <a:lnTo>
                    <a:pt x="299" y="480"/>
                  </a:lnTo>
                  <a:lnTo>
                    <a:pt x="291" y="485"/>
                  </a:lnTo>
                  <a:lnTo>
                    <a:pt x="283" y="490"/>
                  </a:lnTo>
                  <a:lnTo>
                    <a:pt x="277" y="498"/>
                  </a:lnTo>
                  <a:lnTo>
                    <a:pt x="271" y="508"/>
                  </a:lnTo>
                  <a:lnTo>
                    <a:pt x="266" y="611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60" name="Freeform 12"/>
            <p:cNvSpPr>
              <a:spLocks/>
            </p:cNvSpPr>
            <p:nvPr/>
          </p:nvSpPr>
          <p:spPr bwMode="grayWhite">
            <a:xfrm>
              <a:off x="548" y="-13"/>
              <a:ext cx="439" cy="396"/>
            </a:xfrm>
            <a:custGeom>
              <a:avLst/>
              <a:gdLst>
                <a:gd name="T0" fmla="*/ 246 w 439"/>
                <a:gd name="T1" fmla="*/ 372 h 396"/>
                <a:gd name="T2" fmla="*/ 237 w 439"/>
                <a:gd name="T3" fmla="*/ 330 h 396"/>
                <a:gd name="T4" fmla="*/ 222 w 439"/>
                <a:gd name="T5" fmla="*/ 293 h 396"/>
                <a:gd name="T6" fmla="*/ 185 w 439"/>
                <a:gd name="T7" fmla="*/ 278 h 396"/>
                <a:gd name="T8" fmla="*/ 142 w 439"/>
                <a:gd name="T9" fmla="*/ 289 h 396"/>
                <a:gd name="T10" fmla="*/ 104 w 439"/>
                <a:gd name="T11" fmla="*/ 293 h 396"/>
                <a:gd name="T12" fmla="*/ 85 w 439"/>
                <a:gd name="T13" fmla="*/ 275 h 396"/>
                <a:gd name="T14" fmla="*/ 73 w 439"/>
                <a:gd name="T15" fmla="*/ 247 h 396"/>
                <a:gd name="T16" fmla="*/ 67 w 439"/>
                <a:gd name="T17" fmla="*/ 215 h 396"/>
                <a:gd name="T18" fmla="*/ 68 w 439"/>
                <a:gd name="T19" fmla="*/ 185 h 396"/>
                <a:gd name="T20" fmla="*/ 99 w 439"/>
                <a:gd name="T21" fmla="*/ 176 h 396"/>
                <a:gd name="T22" fmla="*/ 139 w 439"/>
                <a:gd name="T23" fmla="*/ 183 h 396"/>
                <a:gd name="T24" fmla="*/ 167 w 439"/>
                <a:gd name="T25" fmla="*/ 170 h 396"/>
                <a:gd name="T26" fmla="*/ 179 w 439"/>
                <a:gd name="T27" fmla="*/ 149 h 396"/>
                <a:gd name="T28" fmla="*/ 181 w 439"/>
                <a:gd name="T29" fmla="*/ 123 h 396"/>
                <a:gd name="T30" fmla="*/ 180 w 439"/>
                <a:gd name="T31" fmla="*/ 96 h 396"/>
                <a:gd name="T32" fmla="*/ 170 w 439"/>
                <a:gd name="T33" fmla="*/ 68 h 396"/>
                <a:gd name="T34" fmla="*/ 146 w 439"/>
                <a:gd name="T35" fmla="*/ 48 h 396"/>
                <a:gd name="T36" fmla="*/ 115 w 439"/>
                <a:gd name="T37" fmla="*/ 49 h 396"/>
                <a:gd name="T38" fmla="*/ 86 w 439"/>
                <a:gd name="T39" fmla="*/ 62 h 396"/>
                <a:gd name="T40" fmla="*/ 56 w 439"/>
                <a:gd name="T41" fmla="*/ 71 h 396"/>
                <a:gd name="T42" fmla="*/ 26 w 439"/>
                <a:gd name="T43" fmla="*/ 62 h 396"/>
                <a:gd name="T44" fmla="*/ 11 w 439"/>
                <a:gd name="T45" fmla="*/ 43 h 396"/>
                <a:gd name="T46" fmla="*/ 1 w 439"/>
                <a:gd name="T47" fmla="*/ 22 h 396"/>
                <a:gd name="T48" fmla="*/ 388 w 439"/>
                <a:gd name="T49" fmla="*/ 18 h 396"/>
                <a:gd name="T50" fmla="*/ 367 w 439"/>
                <a:gd name="T51" fmla="*/ 21 h 396"/>
                <a:gd name="T52" fmla="*/ 346 w 439"/>
                <a:gd name="T53" fmla="*/ 18 h 396"/>
                <a:gd name="T54" fmla="*/ 324 w 439"/>
                <a:gd name="T55" fmla="*/ 13 h 396"/>
                <a:gd name="T56" fmla="*/ 299 w 439"/>
                <a:gd name="T57" fmla="*/ 18 h 396"/>
                <a:gd name="T58" fmla="*/ 278 w 439"/>
                <a:gd name="T59" fmla="*/ 43 h 396"/>
                <a:gd name="T60" fmla="*/ 277 w 439"/>
                <a:gd name="T61" fmla="*/ 75 h 396"/>
                <a:gd name="T62" fmla="*/ 281 w 439"/>
                <a:gd name="T63" fmla="*/ 99 h 396"/>
                <a:gd name="T64" fmla="*/ 287 w 439"/>
                <a:gd name="T65" fmla="*/ 124 h 396"/>
                <a:gd name="T66" fmla="*/ 300 w 439"/>
                <a:gd name="T67" fmla="*/ 145 h 396"/>
                <a:gd name="T68" fmla="*/ 325 w 439"/>
                <a:gd name="T69" fmla="*/ 159 h 396"/>
                <a:gd name="T70" fmla="*/ 349 w 439"/>
                <a:gd name="T71" fmla="*/ 158 h 396"/>
                <a:gd name="T72" fmla="*/ 371 w 439"/>
                <a:gd name="T73" fmla="*/ 148 h 396"/>
                <a:gd name="T74" fmla="*/ 394 w 439"/>
                <a:gd name="T75" fmla="*/ 138 h 396"/>
                <a:gd name="T76" fmla="*/ 418 w 439"/>
                <a:gd name="T77" fmla="*/ 142 h 396"/>
                <a:gd name="T78" fmla="*/ 428 w 439"/>
                <a:gd name="T79" fmla="*/ 163 h 396"/>
                <a:gd name="T80" fmla="*/ 434 w 439"/>
                <a:gd name="T81" fmla="*/ 188 h 396"/>
                <a:gd name="T82" fmla="*/ 436 w 439"/>
                <a:gd name="T83" fmla="*/ 215 h 396"/>
                <a:gd name="T84" fmla="*/ 428 w 439"/>
                <a:gd name="T85" fmla="*/ 234 h 396"/>
                <a:gd name="T86" fmla="*/ 389 w 439"/>
                <a:gd name="T87" fmla="*/ 242 h 396"/>
                <a:gd name="T88" fmla="*/ 355 w 439"/>
                <a:gd name="T89" fmla="*/ 257 h 396"/>
                <a:gd name="T90" fmla="*/ 339 w 439"/>
                <a:gd name="T91" fmla="*/ 282 h 396"/>
                <a:gd name="T92" fmla="*/ 345 w 439"/>
                <a:gd name="T93" fmla="*/ 313 h 396"/>
                <a:gd name="T94" fmla="*/ 364 w 439"/>
                <a:gd name="T95" fmla="*/ 340 h 396"/>
                <a:gd name="T96" fmla="*/ 361 w 439"/>
                <a:gd name="T97" fmla="*/ 368 h 396"/>
                <a:gd name="T98" fmla="*/ 339 w 439"/>
                <a:gd name="T99" fmla="*/ 379 h 396"/>
                <a:gd name="T100" fmla="*/ 315 w 439"/>
                <a:gd name="T101" fmla="*/ 387 h 396"/>
                <a:gd name="T102" fmla="*/ 290 w 439"/>
                <a:gd name="T103" fmla="*/ 392 h 396"/>
                <a:gd name="T104" fmla="*/ 264 w 439"/>
                <a:gd name="T105" fmla="*/ 39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9" h="396">
                  <a:moveTo>
                    <a:pt x="264" y="395"/>
                  </a:moveTo>
                  <a:lnTo>
                    <a:pt x="257" y="388"/>
                  </a:lnTo>
                  <a:lnTo>
                    <a:pt x="251" y="381"/>
                  </a:lnTo>
                  <a:lnTo>
                    <a:pt x="246" y="372"/>
                  </a:lnTo>
                  <a:lnTo>
                    <a:pt x="244" y="362"/>
                  </a:lnTo>
                  <a:lnTo>
                    <a:pt x="240" y="351"/>
                  </a:lnTo>
                  <a:lnTo>
                    <a:pt x="238" y="341"/>
                  </a:lnTo>
                  <a:lnTo>
                    <a:pt x="237" y="330"/>
                  </a:lnTo>
                  <a:lnTo>
                    <a:pt x="234" y="320"/>
                  </a:lnTo>
                  <a:lnTo>
                    <a:pt x="231" y="310"/>
                  </a:lnTo>
                  <a:lnTo>
                    <a:pt x="227" y="301"/>
                  </a:lnTo>
                  <a:lnTo>
                    <a:pt x="222" y="293"/>
                  </a:lnTo>
                  <a:lnTo>
                    <a:pt x="215" y="287"/>
                  </a:lnTo>
                  <a:lnTo>
                    <a:pt x="207" y="282"/>
                  </a:lnTo>
                  <a:lnTo>
                    <a:pt x="197" y="279"/>
                  </a:lnTo>
                  <a:lnTo>
                    <a:pt x="185" y="278"/>
                  </a:lnTo>
                  <a:lnTo>
                    <a:pt x="169" y="280"/>
                  </a:lnTo>
                  <a:lnTo>
                    <a:pt x="160" y="283"/>
                  </a:lnTo>
                  <a:lnTo>
                    <a:pt x="151" y="286"/>
                  </a:lnTo>
                  <a:lnTo>
                    <a:pt x="142" y="289"/>
                  </a:lnTo>
                  <a:lnTo>
                    <a:pt x="132" y="291"/>
                  </a:lnTo>
                  <a:lnTo>
                    <a:pt x="123" y="292"/>
                  </a:lnTo>
                  <a:lnTo>
                    <a:pt x="114" y="293"/>
                  </a:lnTo>
                  <a:lnTo>
                    <a:pt x="104" y="293"/>
                  </a:lnTo>
                  <a:lnTo>
                    <a:pt x="94" y="293"/>
                  </a:lnTo>
                  <a:lnTo>
                    <a:pt x="91" y="288"/>
                  </a:lnTo>
                  <a:lnTo>
                    <a:pt x="88" y="282"/>
                  </a:lnTo>
                  <a:lnTo>
                    <a:pt x="85" y="275"/>
                  </a:lnTo>
                  <a:lnTo>
                    <a:pt x="82" y="269"/>
                  </a:lnTo>
                  <a:lnTo>
                    <a:pt x="79" y="261"/>
                  </a:lnTo>
                  <a:lnTo>
                    <a:pt x="76" y="254"/>
                  </a:lnTo>
                  <a:lnTo>
                    <a:pt x="73" y="247"/>
                  </a:lnTo>
                  <a:lnTo>
                    <a:pt x="72" y="238"/>
                  </a:lnTo>
                  <a:lnTo>
                    <a:pt x="70" y="231"/>
                  </a:lnTo>
                  <a:lnTo>
                    <a:pt x="68" y="224"/>
                  </a:lnTo>
                  <a:lnTo>
                    <a:pt x="67" y="215"/>
                  </a:lnTo>
                  <a:lnTo>
                    <a:pt x="66" y="208"/>
                  </a:lnTo>
                  <a:lnTo>
                    <a:pt x="66" y="201"/>
                  </a:lnTo>
                  <a:lnTo>
                    <a:pt x="67" y="192"/>
                  </a:lnTo>
                  <a:lnTo>
                    <a:pt x="68" y="185"/>
                  </a:lnTo>
                  <a:lnTo>
                    <a:pt x="70" y="179"/>
                  </a:lnTo>
                  <a:lnTo>
                    <a:pt x="79" y="175"/>
                  </a:lnTo>
                  <a:lnTo>
                    <a:pt x="89" y="174"/>
                  </a:lnTo>
                  <a:lnTo>
                    <a:pt x="99" y="176"/>
                  </a:lnTo>
                  <a:lnTo>
                    <a:pt x="108" y="179"/>
                  </a:lnTo>
                  <a:lnTo>
                    <a:pt x="119" y="181"/>
                  </a:lnTo>
                  <a:lnTo>
                    <a:pt x="128" y="183"/>
                  </a:lnTo>
                  <a:lnTo>
                    <a:pt x="139" y="183"/>
                  </a:lnTo>
                  <a:lnTo>
                    <a:pt x="149" y="182"/>
                  </a:lnTo>
                  <a:lnTo>
                    <a:pt x="157" y="179"/>
                  </a:lnTo>
                  <a:lnTo>
                    <a:pt x="162" y="174"/>
                  </a:lnTo>
                  <a:lnTo>
                    <a:pt x="167" y="170"/>
                  </a:lnTo>
                  <a:lnTo>
                    <a:pt x="171" y="166"/>
                  </a:lnTo>
                  <a:lnTo>
                    <a:pt x="174" y="160"/>
                  </a:lnTo>
                  <a:lnTo>
                    <a:pt x="177" y="155"/>
                  </a:lnTo>
                  <a:lnTo>
                    <a:pt x="179" y="149"/>
                  </a:lnTo>
                  <a:lnTo>
                    <a:pt x="179" y="142"/>
                  </a:lnTo>
                  <a:lnTo>
                    <a:pt x="180" y="136"/>
                  </a:lnTo>
                  <a:lnTo>
                    <a:pt x="181" y="129"/>
                  </a:lnTo>
                  <a:lnTo>
                    <a:pt x="181" y="123"/>
                  </a:lnTo>
                  <a:lnTo>
                    <a:pt x="181" y="115"/>
                  </a:lnTo>
                  <a:lnTo>
                    <a:pt x="181" y="109"/>
                  </a:lnTo>
                  <a:lnTo>
                    <a:pt x="181" y="102"/>
                  </a:lnTo>
                  <a:lnTo>
                    <a:pt x="180" y="96"/>
                  </a:lnTo>
                  <a:lnTo>
                    <a:pt x="180" y="89"/>
                  </a:lnTo>
                  <a:lnTo>
                    <a:pt x="178" y="81"/>
                  </a:lnTo>
                  <a:lnTo>
                    <a:pt x="174" y="74"/>
                  </a:lnTo>
                  <a:lnTo>
                    <a:pt x="170" y="68"/>
                  </a:lnTo>
                  <a:lnTo>
                    <a:pt x="165" y="62"/>
                  </a:lnTo>
                  <a:lnTo>
                    <a:pt x="159" y="57"/>
                  </a:lnTo>
                  <a:lnTo>
                    <a:pt x="153" y="52"/>
                  </a:lnTo>
                  <a:lnTo>
                    <a:pt x="146" y="48"/>
                  </a:lnTo>
                  <a:lnTo>
                    <a:pt x="138" y="44"/>
                  </a:lnTo>
                  <a:lnTo>
                    <a:pt x="130" y="44"/>
                  </a:lnTo>
                  <a:lnTo>
                    <a:pt x="122" y="46"/>
                  </a:lnTo>
                  <a:lnTo>
                    <a:pt x="115" y="49"/>
                  </a:lnTo>
                  <a:lnTo>
                    <a:pt x="108" y="51"/>
                  </a:lnTo>
                  <a:lnTo>
                    <a:pt x="100" y="55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79" y="65"/>
                  </a:lnTo>
                  <a:lnTo>
                    <a:pt x="71" y="68"/>
                  </a:lnTo>
                  <a:lnTo>
                    <a:pt x="63" y="70"/>
                  </a:lnTo>
                  <a:lnTo>
                    <a:pt x="56" y="71"/>
                  </a:lnTo>
                  <a:lnTo>
                    <a:pt x="48" y="71"/>
                  </a:lnTo>
                  <a:lnTo>
                    <a:pt x="40" y="69"/>
                  </a:lnTo>
                  <a:lnTo>
                    <a:pt x="33" y="67"/>
                  </a:lnTo>
                  <a:lnTo>
                    <a:pt x="26" y="62"/>
                  </a:lnTo>
                  <a:lnTo>
                    <a:pt x="19" y="55"/>
                  </a:lnTo>
                  <a:lnTo>
                    <a:pt x="16" y="51"/>
                  </a:lnTo>
                  <a:lnTo>
                    <a:pt x="13" y="48"/>
                  </a:lnTo>
                  <a:lnTo>
                    <a:pt x="11" y="43"/>
                  </a:lnTo>
                  <a:lnTo>
                    <a:pt x="7" y="38"/>
                  </a:lnTo>
                  <a:lnTo>
                    <a:pt x="6" y="33"/>
                  </a:lnTo>
                  <a:lnTo>
                    <a:pt x="3" y="27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405" y="0"/>
                  </a:lnTo>
                  <a:lnTo>
                    <a:pt x="393" y="14"/>
                  </a:lnTo>
                  <a:lnTo>
                    <a:pt x="388" y="18"/>
                  </a:lnTo>
                  <a:lnTo>
                    <a:pt x="383" y="20"/>
                  </a:lnTo>
                  <a:lnTo>
                    <a:pt x="378" y="21"/>
                  </a:lnTo>
                  <a:lnTo>
                    <a:pt x="372" y="21"/>
                  </a:lnTo>
                  <a:lnTo>
                    <a:pt x="367" y="21"/>
                  </a:lnTo>
                  <a:lnTo>
                    <a:pt x="362" y="21"/>
                  </a:lnTo>
                  <a:lnTo>
                    <a:pt x="357" y="20"/>
                  </a:lnTo>
                  <a:lnTo>
                    <a:pt x="351" y="18"/>
                  </a:lnTo>
                  <a:lnTo>
                    <a:pt x="346" y="18"/>
                  </a:lnTo>
                  <a:lnTo>
                    <a:pt x="340" y="16"/>
                  </a:lnTo>
                  <a:lnTo>
                    <a:pt x="335" y="15"/>
                  </a:lnTo>
                  <a:lnTo>
                    <a:pt x="330" y="14"/>
                  </a:lnTo>
                  <a:lnTo>
                    <a:pt x="324" y="13"/>
                  </a:lnTo>
                  <a:lnTo>
                    <a:pt x="318" y="13"/>
                  </a:lnTo>
                  <a:lnTo>
                    <a:pt x="312" y="13"/>
                  </a:lnTo>
                  <a:lnTo>
                    <a:pt x="306" y="14"/>
                  </a:lnTo>
                  <a:lnTo>
                    <a:pt x="299" y="18"/>
                  </a:lnTo>
                  <a:lnTo>
                    <a:pt x="293" y="22"/>
                  </a:lnTo>
                  <a:lnTo>
                    <a:pt x="287" y="28"/>
                  </a:lnTo>
                  <a:lnTo>
                    <a:pt x="282" y="36"/>
                  </a:lnTo>
                  <a:lnTo>
                    <a:pt x="278" y="43"/>
                  </a:lnTo>
                  <a:lnTo>
                    <a:pt x="276" y="51"/>
                  </a:lnTo>
                  <a:lnTo>
                    <a:pt x="274" y="60"/>
                  </a:lnTo>
                  <a:lnTo>
                    <a:pt x="275" y="70"/>
                  </a:lnTo>
                  <a:lnTo>
                    <a:pt x="277" y="75"/>
                  </a:lnTo>
                  <a:lnTo>
                    <a:pt x="278" y="81"/>
                  </a:lnTo>
                  <a:lnTo>
                    <a:pt x="278" y="87"/>
                  </a:lnTo>
                  <a:lnTo>
                    <a:pt x="279" y="93"/>
                  </a:lnTo>
                  <a:lnTo>
                    <a:pt x="281" y="99"/>
                  </a:lnTo>
                  <a:lnTo>
                    <a:pt x="282" y="105"/>
                  </a:lnTo>
                  <a:lnTo>
                    <a:pt x="284" y="111"/>
                  </a:lnTo>
                  <a:lnTo>
                    <a:pt x="285" y="118"/>
                  </a:lnTo>
                  <a:lnTo>
                    <a:pt x="287" y="124"/>
                  </a:lnTo>
                  <a:lnTo>
                    <a:pt x="290" y="129"/>
                  </a:lnTo>
                  <a:lnTo>
                    <a:pt x="292" y="135"/>
                  </a:lnTo>
                  <a:lnTo>
                    <a:pt x="296" y="140"/>
                  </a:lnTo>
                  <a:lnTo>
                    <a:pt x="300" y="145"/>
                  </a:lnTo>
                  <a:lnTo>
                    <a:pt x="305" y="149"/>
                  </a:lnTo>
                  <a:lnTo>
                    <a:pt x="311" y="152"/>
                  </a:lnTo>
                  <a:lnTo>
                    <a:pt x="318" y="156"/>
                  </a:lnTo>
                  <a:lnTo>
                    <a:pt x="325" y="159"/>
                  </a:lnTo>
                  <a:lnTo>
                    <a:pt x="331" y="160"/>
                  </a:lnTo>
                  <a:lnTo>
                    <a:pt x="337" y="160"/>
                  </a:lnTo>
                  <a:lnTo>
                    <a:pt x="343" y="160"/>
                  </a:lnTo>
                  <a:lnTo>
                    <a:pt x="349" y="158"/>
                  </a:lnTo>
                  <a:lnTo>
                    <a:pt x="354" y="156"/>
                  </a:lnTo>
                  <a:lnTo>
                    <a:pt x="359" y="154"/>
                  </a:lnTo>
                  <a:lnTo>
                    <a:pt x="365" y="151"/>
                  </a:lnTo>
                  <a:lnTo>
                    <a:pt x="371" y="148"/>
                  </a:lnTo>
                  <a:lnTo>
                    <a:pt x="377" y="145"/>
                  </a:lnTo>
                  <a:lnTo>
                    <a:pt x="382" y="142"/>
                  </a:lnTo>
                  <a:lnTo>
                    <a:pt x="388" y="140"/>
                  </a:lnTo>
                  <a:lnTo>
                    <a:pt x="394" y="138"/>
                  </a:lnTo>
                  <a:lnTo>
                    <a:pt x="399" y="137"/>
                  </a:lnTo>
                  <a:lnTo>
                    <a:pt x="406" y="137"/>
                  </a:lnTo>
                  <a:lnTo>
                    <a:pt x="412" y="137"/>
                  </a:lnTo>
                  <a:lnTo>
                    <a:pt x="418" y="142"/>
                  </a:lnTo>
                  <a:lnTo>
                    <a:pt x="421" y="146"/>
                  </a:lnTo>
                  <a:lnTo>
                    <a:pt x="424" y="151"/>
                  </a:lnTo>
                  <a:lnTo>
                    <a:pt x="426" y="157"/>
                  </a:lnTo>
                  <a:lnTo>
                    <a:pt x="428" y="163"/>
                  </a:lnTo>
                  <a:lnTo>
                    <a:pt x="431" y="169"/>
                  </a:lnTo>
                  <a:lnTo>
                    <a:pt x="431" y="175"/>
                  </a:lnTo>
                  <a:lnTo>
                    <a:pt x="432" y="182"/>
                  </a:lnTo>
                  <a:lnTo>
                    <a:pt x="434" y="188"/>
                  </a:lnTo>
                  <a:lnTo>
                    <a:pt x="434" y="195"/>
                  </a:lnTo>
                  <a:lnTo>
                    <a:pt x="435" y="202"/>
                  </a:lnTo>
                  <a:lnTo>
                    <a:pt x="435" y="208"/>
                  </a:lnTo>
                  <a:lnTo>
                    <a:pt x="436" y="215"/>
                  </a:lnTo>
                  <a:lnTo>
                    <a:pt x="437" y="221"/>
                  </a:lnTo>
                  <a:lnTo>
                    <a:pt x="437" y="228"/>
                  </a:lnTo>
                  <a:lnTo>
                    <a:pt x="438" y="234"/>
                  </a:lnTo>
                  <a:lnTo>
                    <a:pt x="428" y="234"/>
                  </a:lnTo>
                  <a:lnTo>
                    <a:pt x="418" y="235"/>
                  </a:lnTo>
                  <a:lnTo>
                    <a:pt x="409" y="237"/>
                  </a:lnTo>
                  <a:lnTo>
                    <a:pt x="398" y="239"/>
                  </a:lnTo>
                  <a:lnTo>
                    <a:pt x="389" y="242"/>
                  </a:lnTo>
                  <a:lnTo>
                    <a:pt x="378" y="245"/>
                  </a:lnTo>
                  <a:lnTo>
                    <a:pt x="369" y="248"/>
                  </a:lnTo>
                  <a:lnTo>
                    <a:pt x="358" y="253"/>
                  </a:lnTo>
                  <a:lnTo>
                    <a:pt x="355" y="257"/>
                  </a:lnTo>
                  <a:lnTo>
                    <a:pt x="351" y="261"/>
                  </a:lnTo>
                  <a:lnTo>
                    <a:pt x="346" y="267"/>
                  </a:lnTo>
                  <a:lnTo>
                    <a:pt x="343" y="275"/>
                  </a:lnTo>
                  <a:lnTo>
                    <a:pt x="339" y="282"/>
                  </a:lnTo>
                  <a:lnTo>
                    <a:pt x="338" y="290"/>
                  </a:lnTo>
                  <a:lnTo>
                    <a:pt x="339" y="298"/>
                  </a:lnTo>
                  <a:lnTo>
                    <a:pt x="342" y="305"/>
                  </a:lnTo>
                  <a:lnTo>
                    <a:pt x="345" y="313"/>
                  </a:lnTo>
                  <a:lnTo>
                    <a:pt x="350" y="320"/>
                  </a:lnTo>
                  <a:lnTo>
                    <a:pt x="355" y="326"/>
                  </a:lnTo>
                  <a:lnTo>
                    <a:pt x="360" y="334"/>
                  </a:lnTo>
                  <a:lnTo>
                    <a:pt x="364" y="340"/>
                  </a:lnTo>
                  <a:lnTo>
                    <a:pt x="366" y="348"/>
                  </a:lnTo>
                  <a:lnTo>
                    <a:pt x="367" y="356"/>
                  </a:lnTo>
                  <a:lnTo>
                    <a:pt x="365" y="365"/>
                  </a:lnTo>
                  <a:lnTo>
                    <a:pt x="361" y="368"/>
                  </a:lnTo>
                  <a:lnTo>
                    <a:pt x="356" y="372"/>
                  </a:lnTo>
                  <a:lnTo>
                    <a:pt x="351" y="374"/>
                  </a:lnTo>
                  <a:lnTo>
                    <a:pt x="345" y="376"/>
                  </a:lnTo>
                  <a:lnTo>
                    <a:pt x="339" y="379"/>
                  </a:lnTo>
                  <a:lnTo>
                    <a:pt x="333" y="381"/>
                  </a:lnTo>
                  <a:lnTo>
                    <a:pt x="328" y="384"/>
                  </a:lnTo>
                  <a:lnTo>
                    <a:pt x="322" y="385"/>
                  </a:lnTo>
                  <a:lnTo>
                    <a:pt x="315" y="387"/>
                  </a:lnTo>
                  <a:lnTo>
                    <a:pt x="309" y="388"/>
                  </a:lnTo>
                  <a:lnTo>
                    <a:pt x="303" y="390"/>
                  </a:lnTo>
                  <a:lnTo>
                    <a:pt x="296" y="391"/>
                  </a:lnTo>
                  <a:lnTo>
                    <a:pt x="290" y="392"/>
                  </a:lnTo>
                  <a:lnTo>
                    <a:pt x="284" y="393"/>
                  </a:lnTo>
                  <a:lnTo>
                    <a:pt x="277" y="394"/>
                  </a:lnTo>
                  <a:lnTo>
                    <a:pt x="271" y="395"/>
                  </a:lnTo>
                  <a:lnTo>
                    <a:pt x="264" y="395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grayWhite">
            <a:xfrm>
              <a:off x="-11" y="3121"/>
              <a:ext cx="513" cy="493"/>
            </a:xfrm>
            <a:custGeom>
              <a:avLst/>
              <a:gdLst>
                <a:gd name="T0" fmla="*/ 111 w 513"/>
                <a:gd name="T1" fmla="*/ 481 h 493"/>
                <a:gd name="T2" fmla="*/ 85 w 513"/>
                <a:gd name="T3" fmla="*/ 463 h 493"/>
                <a:gd name="T4" fmla="*/ 64 w 513"/>
                <a:gd name="T5" fmla="*/ 433 h 493"/>
                <a:gd name="T6" fmla="*/ 0 w 513"/>
                <a:gd name="T7" fmla="*/ 275 h 493"/>
                <a:gd name="T8" fmla="*/ 3 w 513"/>
                <a:gd name="T9" fmla="*/ 259 h 493"/>
                <a:gd name="T10" fmla="*/ 10 w 513"/>
                <a:gd name="T11" fmla="*/ 240 h 493"/>
                <a:gd name="T12" fmla="*/ 21 w 513"/>
                <a:gd name="T13" fmla="*/ 222 h 493"/>
                <a:gd name="T14" fmla="*/ 35 w 513"/>
                <a:gd name="T15" fmla="*/ 205 h 493"/>
                <a:gd name="T16" fmla="*/ 49 w 513"/>
                <a:gd name="T17" fmla="*/ 193 h 493"/>
                <a:gd name="T18" fmla="*/ 81 w 513"/>
                <a:gd name="T19" fmla="*/ 193 h 493"/>
                <a:gd name="T20" fmla="*/ 112 w 513"/>
                <a:gd name="T21" fmla="*/ 205 h 493"/>
                <a:gd name="T22" fmla="*/ 142 w 513"/>
                <a:gd name="T23" fmla="*/ 220 h 493"/>
                <a:gd name="T24" fmla="*/ 169 w 513"/>
                <a:gd name="T25" fmla="*/ 226 h 493"/>
                <a:gd name="T26" fmla="*/ 194 w 513"/>
                <a:gd name="T27" fmla="*/ 211 h 493"/>
                <a:gd name="T28" fmla="*/ 212 w 513"/>
                <a:gd name="T29" fmla="*/ 183 h 493"/>
                <a:gd name="T30" fmla="*/ 222 w 513"/>
                <a:gd name="T31" fmla="*/ 156 h 493"/>
                <a:gd name="T32" fmla="*/ 213 w 513"/>
                <a:gd name="T33" fmla="*/ 128 h 493"/>
                <a:gd name="T34" fmla="*/ 198 w 513"/>
                <a:gd name="T35" fmla="*/ 115 h 493"/>
                <a:gd name="T36" fmla="*/ 178 w 513"/>
                <a:gd name="T37" fmla="*/ 105 h 493"/>
                <a:gd name="T38" fmla="*/ 158 w 513"/>
                <a:gd name="T39" fmla="*/ 95 h 493"/>
                <a:gd name="T40" fmla="*/ 142 w 513"/>
                <a:gd name="T41" fmla="*/ 81 h 493"/>
                <a:gd name="T42" fmla="*/ 137 w 513"/>
                <a:gd name="T43" fmla="*/ 60 h 493"/>
                <a:gd name="T44" fmla="*/ 146 w 513"/>
                <a:gd name="T45" fmla="*/ 38 h 493"/>
                <a:gd name="T46" fmla="*/ 160 w 513"/>
                <a:gd name="T47" fmla="*/ 20 h 493"/>
                <a:gd name="T48" fmla="*/ 176 w 513"/>
                <a:gd name="T49" fmla="*/ 0 h 493"/>
                <a:gd name="T50" fmla="*/ 198 w 513"/>
                <a:gd name="T51" fmla="*/ 15 h 493"/>
                <a:gd name="T52" fmla="*/ 224 w 513"/>
                <a:gd name="T53" fmla="*/ 26 h 493"/>
                <a:gd name="T54" fmla="*/ 251 w 513"/>
                <a:gd name="T55" fmla="*/ 34 h 493"/>
                <a:gd name="T56" fmla="*/ 279 w 513"/>
                <a:gd name="T57" fmla="*/ 38 h 493"/>
                <a:gd name="T58" fmla="*/ 307 w 513"/>
                <a:gd name="T59" fmla="*/ 37 h 493"/>
                <a:gd name="T60" fmla="*/ 285 w 513"/>
                <a:gd name="T61" fmla="*/ 123 h 493"/>
                <a:gd name="T62" fmla="*/ 295 w 513"/>
                <a:gd name="T63" fmla="*/ 131 h 493"/>
                <a:gd name="T64" fmla="*/ 308 w 513"/>
                <a:gd name="T65" fmla="*/ 140 h 493"/>
                <a:gd name="T66" fmla="*/ 337 w 513"/>
                <a:gd name="T67" fmla="*/ 134 h 493"/>
                <a:gd name="T68" fmla="*/ 357 w 513"/>
                <a:gd name="T69" fmla="*/ 101 h 493"/>
                <a:gd name="T70" fmla="*/ 382 w 513"/>
                <a:gd name="T71" fmla="*/ 69 h 493"/>
                <a:gd name="T72" fmla="*/ 395 w 513"/>
                <a:gd name="T73" fmla="*/ 94 h 493"/>
                <a:gd name="T74" fmla="*/ 416 w 513"/>
                <a:gd name="T75" fmla="*/ 117 h 493"/>
                <a:gd name="T76" fmla="*/ 441 w 513"/>
                <a:gd name="T77" fmla="*/ 137 h 493"/>
                <a:gd name="T78" fmla="*/ 469 w 513"/>
                <a:gd name="T79" fmla="*/ 154 h 493"/>
                <a:gd name="T80" fmla="*/ 501 w 513"/>
                <a:gd name="T81" fmla="*/ 170 h 493"/>
                <a:gd name="T82" fmla="*/ 431 w 513"/>
                <a:gd name="T83" fmla="*/ 287 h 493"/>
                <a:gd name="T84" fmla="*/ 316 w 513"/>
                <a:gd name="T85" fmla="*/ 222 h 493"/>
                <a:gd name="T86" fmla="*/ 299 w 513"/>
                <a:gd name="T87" fmla="*/ 240 h 493"/>
                <a:gd name="T88" fmla="*/ 283 w 513"/>
                <a:gd name="T89" fmla="*/ 261 h 493"/>
                <a:gd name="T90" fmla="*/ 271 w 513"/>
                <a:gd name="T91" fmla="*/ 284 h 493"/>
                <a:gd name="T92" fmla="*/ 262 w 513"/>
                <a:gd name="T93" fmla="*/ 308 h 493"/>
                <a:gd name="T94" fmla="*/ 265 w 513"/>
                <a:gd name="T95" fmla="*/ 334 h 493"/>
                <a:gd name="T96" fmla="*/ 290 w 513"/>
                <a:gd name="T97" fmla="*/ 351 h 493"/>
                <a:gd name="T98" fmla="*/ 325 w 513"/>
                <a:gd name="T99" fmla="*/ 356 h 493"/>
                <a:gd name="T100" fmla="*/ 360 w 513"/>
                <a:gd name="T101" fmla="*/ 359 h 493"/>
                <a:gd name="T102" fmla="*/ 388 w 513"/>
                <a:gd name="T103" fmla="*/ 370 h 493"/>
                <a:gd name="T104" fmla="*/ 400 w 513"/>
                <a:gd name="T105" fmla="*/ 401 h 493"/>
                <a:gd name="T106" fmla="*/ 202 w 513"/>
                <a:gd name="T107" fmla="*/ 404 h 493"/>
                <a:gd name="T108" fmla="*/ 162 w 513"/>
                <a:gd name="T109" fmla="*/ 479 h 493"/>
                <a:gd name="T110" fmla="*/ 150 w 513"/>
                <a:gd name="T111" fmla="*/ 484 h 493"/>
                <a:gd name="T112" fmla="*/ 138 w 513"/>
                <a:gd name="T113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3" h="493">
                  <a:moveTo>
                    <a:pt x="130" y="492"/>
                  </a:moveTo>
                  <a:lnTo>
                    <a:pt x="120" y="486"/>
                  </a:lnTo>
                  <a:lnTo>
                    <a:pt x="111" y="481"/>
                  </a:lnTo>
                  <a:lnTo>
                    <a:pt x="101" y="475"/>
                  </a:lnTo>
                  <a:lnTo>
                    <a:pt x="93" y="469"/>
                  </a:lnTo>
                  <a:lnTo>
                    <a:pt x="85" y="463"/>
                  </a:lnTo>
                  <a:lnTo>
                    <a:pt x="78" y="454"/>
                  </a:lnTo>
                  <a:lnTo>
                    <a:pt x="71" y="444"/>
                  </a:lnTo>
                  <a:lnTo>
                    <a:pt x="64" y="433"/>
                  </a:lnTo>
                  <a:lnTo>
                    <a:pt x="111" y="353"/>
                  </a:lnTo>
                  <a:lnTo>
                    <a:pt x="0" y="280"/>
                  </a:lnTo>
                  <a:lnTo>
                    <a:pt x="0" y="275"/>
                  </a:lnTo>
                  <a:lnTo>
                    <a:pt x="0" y="270"/>
                  </a:lnTo>
                  <a:lnTo>
                    <a:pt x="1" y="264"/>
                  </a:lnTo>
                  <a:lnTo>
                    <a:pt x="3" y="259"/>
                  </a:lnTo>
                  <a:lnTo>
                    <a:pt x="5" y="252"/>
                  </a:lnTo>
                  <a:lnTo>
                    <a:pt x="7" y="246"/>
                  </a:lnTo>
                  <a:lnTo>
                    <a:pt x="10" y="240"/>
                  </a:lnTo>
                  <a:lnTo>
                    <a:pt x="13" y="234"/>
                  </a:lnTo>
                  <a:lnTo>
                    <a:pt x="17" y="227"/>
                  </a:lnTo>
                  <a:lnTo>
                    <a:pt x="21" y="222"/>
                  </a:lnTo>
                  <a:lnTo>
                    <a:pt x="26" y="216"/>
                  </a:lnTo>
                  <a:lnTo>
                    <a:pt x="30" y="211"/>
                  </a:lnTo>
                  <a:lnTo>
                    <a:pt x="35" y="205"/>
                  </a:lnTo>
                  <a:lnTo>
                    <a:pt x="40" y="201"/>
                  </a:lnTo>
                  <a:lnTo>
                    <a:pt x="44" y="196"/>
                  </a:lnTo>
                  <a:lnTo>
                    <a:pt x="49" y="193"/>
                  </a:lnTo>
                  <a:lnTo>
                    <a:pt x="60" y="191"/>
                  </a:lnTo>
                  <a:lnTo>
                    <a:pt x="70" y="191"/>
                  </a:lnTo>
                  <a:lnTo>
                    <a:pt x="81" y="193"/>
                  </a:lnTo>
                  <a:lnTo>
                    <a:pt x="92" y="196"/>
                  </a:lnTo>
                  <a:lnTo>
                    <a:pt x="102" y="201"/>
                  </a:lnTo>
                  <a:lnTo>
                    <a:pt x="112" y="205"/>
                  </a:lnTo>
                  <a:lnTo>
                    <a:pt x="122" y="211"/>
                  </a:lnTo>
                  <a:lnTo>
                    <a:pt x="132" y="216"/>
                  </a:lnTo>
                  <a:lnTo>
                    <a:pt x="142" y="220"/>
                  </a:lnTo>
                  <a:lnTo>
                    <a:pt x="150" y="223"/>
                  </a:lnTo>
                  <a:lnTo>
                    <a:pt x="160" y="226"/>
                  </a:lnTo>
                  <a:lnTo>
                    <a:pt x="169" y="226"/>
                  </a:lnTo>
                  <a:lnTo>
                    <a:pt x="178" y="223"/>
                  </a:lnTo>
                  <a:lnTo>
                    <a:pt x="186" y="219"/>
                  </a:lnTo>
                  <a:lnTo>
                    <a:pt x="194" y="211"/>
                  </a:lnTo>
                  <a:lnTo>
                    <a:pt x="202" y="200"/>
                  </a:lnTo>
                  <a:lnTo>
                    <a:pt x="207" y="192"/>
                  </a:lnTo>
                  <a:lnTo>
                    <a:pt x="212" y="183"/>
                  </a:lnTo>
                  <a:lnTo>
                    <a:pt x="216" y="174"/>
                  </a:lnTo>
                  <a:lnTo>
                    <a:pt x="219" y="165"/>
                  </a:lnTo>
                  <a:lnTo>
                    <a:pt x="222" y="156"/>
                  </a:lnTo>
                  <a:lnTo>
                    <a:pt x="222" y="146"/>
                  </a:lnTo>
                  <a:lnTo>
                    <a:pt x="219" y="138"/>
                  </a:lnTo>
                  <a:lnTo>
                    <a:pt x="213" y="128"/>
                  </a:lnTo>
                  <a:lnTo>
                    <a:pt x="210" y="123"/>
                  </a:lnTo>
                  <a:lnTo>
                    <a:pt x="204" y="119"/>
                  </a:lnTo>
                  <a:lnTo>
                    <a:pt x="198" y="115"/>
                  </a:lnTo>
                  <a:lnTo>
                    <a:pt x="192" y="112"/>
                  </a:lnTo>
                  <a:lnTo>
                    <a:pt x="186" y="109"/>
                  </a:lnTo>
                  <a:lnTo>
                    <a:pt x="178" y="105"/>
                  </a:lnTo>
                  <a:lnTo>
                    <a:pt x="171" y="102"/>
                  </a:lnTo>
                  <a:lnTo>
                    <a:pt x="165" y="98"/>
                  </a:lnTo>
                  <a:lnTo>
                    <a:pt x="158" y="95"/>
                  </a:lnTo>
                  <a:lnTo>
                    <a:pt x="152" y="91"/>
                  </a:lnTo>
                  <a:lnTo>
                    <a:pt x="146" y="86"/>
                  </a:lnTo>
                  <a:lnTo>
                    <a:pt x="142" y="81"/>
                  </a:lnTo>
                  <a:lnTo>
                    <a:pt x="139" y="74"/>
                  </a:lnTo>
                  <a:lnTo>
                    <a:pt x="137" y="68"/>
                  </a:lnTo>
                  <a:lnTo>
                    <a:pt x="137" y="60"/>
                  </a:lnTo>
                  <a:lnTo>
                    <a:pt x="138" y="51"/>
                  </a:lnTo>
                  <a:lnTo>
                    <a:pt x="142" y="44"/>
                  </a:lnTo>
                  <a:lnTo>
                    <a:pt x="146" y="38"/>
                  </a:lnTo>
                  <a:lnTo>
                    <a:pt x="150" y="32"/>
                  </a:lnTo>
                  <a:lnTo>
                    <a:pt x="155" y="26"/>
                  </a:lnTo>
                  <a:lnTo>
                    <a:pt x="160" y="20"/>
                  </a:lnTo>
                  <a:lnTo>
                    <a:pt x="165" y="14"/>
                  </a:lnTo>
                  <a:lnTo>
                    <a:pt x="170" y="8"/>
                  </a:lnTo>
                  <a:lnTo>
                    <a:pt x="176" y="0"/>
                  </a:lnTo>
                  <a:lnTo>
                    <a:pt x="183" y="5"/>
                  </a:lnTo>
                  <a:lnTo>
                    <a:pt x="191" y="10"/>
                  </a:lnTo>
                  <a:lnTo>
                    <a:pt x="198" y="15"/>
                  </a:lnTo>
                  <a:lnTo>
                    <a:pt x="207" y="19"/>
                  </a:lnTo>
                  <a:lnTo>
                    <a:pt x="215" y="23"/>
                  </a:lnTo>
                  <a:lnTo>
                    <a:pt x="224" y="26"/>
                  </a:lnTo>
                  <a:lnTo>
                    <a:pt x="233" y="29"/>
                  </a:lnTo>
                  <a:lnTo>
                    <a:pt x="242" y="32"/>
                  </a:lnTo>
                  <a:lnTo>
                    <a:pt x="251" y="34"/>
                  </a:lnTo>
                  <a:lnTo>
                    <a:pt x="261" y="36"/>
                  </a:lnTo>
                  <a:lnTo>
                    <a:pt x="270" y="37"/>
                  </a:lnTo>
                  <a:lnTo>
                    <a:pt x="279" y="38"/>
                  </a:lnTo>
                  <a:lnTo>
                    <a:pt x="288" y="38"/>
                  </a:lnTo>
                  <a:lnTo>
                    <a:pt x="298" y="38"/>
                  </a:lnTo>
                  <a:lnTo>
                    <a:pt x="307" y="37"/>
                  </a:lnTo>
                  <a:lnTo>
                    <a:pt x="316" y="36"/>
                  </a:lnTo>
                  <a:lnTo>
                    <a:pt x="282" y="120"/>
                  </a:lnTo>
                  <a:lnTo>
                    <a:pt x="285" y="123"/>
                  </a:lnTo>
                  <a:lnTo>
                    <a:pt x="288" y="126"/>
                  </a:lnTo>
                  <a:lnTo>
                    <a:pt x="291" y="129"/>
                  </a:lnTo>
                  <a:lnTo>
                    <a:pt x="295" y="131"/>
                  </a:lnTo>
                  <a:lnTo>
                    <a:pt x="298" y="134"/>
                  </a:lnTo>
                  <a:lnTo>
                    <a:pt x="303" y="137"/>
                  </a:lnTo>
                  <a:lnTo>
                    <a:pt x="308" y="140"/>
                  </a:lnTo>
                  <a:lnTo>
                    <a:pt x="313" y="142"/>
                  </a:lnTo>
                  <a:lnTo>
                    <a:pt x="327" y="140"/>
                  </a:lnTo>
                  <a:lnTo>
                    <a:pt x="337" y="134"/>
                  </a:lnTo>
                  <a:lnTo>
                    <a:pt x="345" y="125"/>
                  </a:lnTo>
                  <a:lnTo>
                    <a:pt x="352" y="113"/>
                  </a:lnTo>
                  <a:lnTo>
                    <a:pt x="357" y="101"/>
                  </a:lnTo>
                  <a:lnTo>
                    <a:pt x="363" y="89"/>
                  </a:lnTo>
                  <a:lnTo>
                    <a:pt x="372" y="78"/>
                  </a:lnTo>
                  <a:lnTo>
                    <a:pt x="382" y="69"/>
                  </a:lnTo>
                  <a:lnTo>
                    <a:pt x="385" y="77"/>
                  </a:lnTo>
                  <a:lnTo>
                    <a:pt x="390" y="86"/>
                  </a:lnTo>
                  <a:lnTo>
                    <a:pt x="395" y="94"/>
                  </a:lnTo>
                  <a:lnTo>
                    <a:pt x="402" y="101"/>
                  </a:lnTo>
                  <a:lnTo>
                    <a:pt x="409" y="109"/>
                  </a:lnTo>
                  <a:lnTo>
                    <a:pt x="416" y="117"/>
                  </a:lnTo>
                  <a:lnTo>
                    <a:pt x="424" y="123"/>
                  </a:lnTo>
                  <a:lnTo>
                    <a:pt x="432" y="130"/>
                  </a:lnTo>
                  <a:lnTo>
                    <a:pt x="441" y="137"/>
                  </a:lnTo>
                  <a:lnTo>
                    <a:pt x="450" y="143"/>
                  </a:lnTo>
                  <a:lnTo>
                    <a:pt x="459" y="149"/>
                  </a:lnTo>
                  <a:lnTo>
                    <a:pt x="469" y="154"/>
                  </a:lnTo>
                  <a:lnTo>
                    <a:pt x="480" y="159"/>
                  </a:lnTo>
                  <a:lnTo>
                    <a:pt x="490" y="165"/>
                  </a:lnTo>
                  <a:lnTo>
                    <a:pt x="501" y="170"/>
                  </a:lnTo>
                  <a:lnTo>
                    <a:pt x="512" y="174"/>
                  </a:lnTo>
                  <a:lnTo>
                    <a:pt x="447" y="287"/>
                  </a:lnTo>
                  <a:lnTo>
                    <a:pt x="431" y="287"/>
                  </a:lnTo>
                  <a:lnTo>
                    <a:pt x="328" y="211"/>
                  </a:lnTo>
                  <a:lnTo>
                    <a:pt x="322" y="216"/>
                  </a:lnTo>
                  <a:lnTo>
                    <a:pt x="316" y="222"/>
                  </a:lnTo>
                  <a:lnTo>
                    <a:pt x="311" y="227"/>
                  </a:lnTo>
                  <a:lnTo>
                    <a:pt x="305" y="234"/>
                  </a:lnTo>
                  <a:lnTo>
                    <a:pt x="299" y="240"/>
                  </a:lnTo>
                  <a:lnTo>
                    <a:pt x="293" y="247"/>
                  </a:lnTo>
                  <a:lnTo>
                    <a:pt x="288" y="253"/>
                  </a:lnTo>
                  <a:lnTo>
                    <a:pt x="283" y="261"/>
                  </a:lnTo>
                  <a:lnTo>
                    <a:pt x="279" y="268"/>
                  </a:lnTo>
                  <a:lnTo>
                    <a:pt x="275" y="276"/>
                  </a:lnTo>
                  <a:lnTo>
                    <a:pt x="271" y="284"/>
                  </a:lnTo>
                  <a:lnTo>
                    <a:pt x="267" y="292"/>
                  </a:lnTo>
                  <a:lnTo>
                    <a:pt x="265" y="300"/>
                  </a:lnTo>
                  <a:lnTo>
                    <a:pt x="262" y="308"/>
                  </a:lnTo>
                  <a:lnTo>
                    <a:pt x="261" y="316"/>
                  </a:lnTo>
                  <a:lnTo>
                    <a:pt x="259" y="324"/>
                  </a:lnTo>
                  <a:lnTo>
                    <a:pt x="265" y="334"/>
                  </a:lnTo>
                  <a:lnTo>
                    <a:pt x="272" y="342"/>
                  </a:lnTo>
                  <a:lnTo>
                    <a:pt x="281" y="347"/>
                  </a:lnTo>
                  <a:lnTo>
                    <a:pt x="290" y="351"/>
                  </a:lnTo>
                  <a:lnTo>
                    <a:pt x="302" y="353"/>
                  </a:lnTo>
                  <a:lnTo>
                    <a:pt x="313" y="355"/>
                  </a:lnTo>
                  <a:lnTo>
                    <a:pt x="325" y="356"/>
                  </a:lnTo>
                  <a:lnTo>
                    <a:pt x="337" y="357"/>
                  </a:lnTo>
                  <a:lnTo>
                    <a:pt x="348" y="357"/>
                  </a:lnTo>
                  <a:lnTo>
                    <a:pt x="360" y="359"/>
                  </a:lnTo>
                  <a:lnTo>
                    <a:pt x="370" y="361"/>
                  </a:lnTo>
                  <a:lnTo>
                    <a:pt x="380" y="365"/>
                  </a:lnTo>
                  <a:lnTo>
                    <a:pt x="388" y="370"/>
                  </a:lnTo>
                  <a:lnTo>
                    <a:pt x="394" y="378"/>
                  </a:lnTo>
                  <a:lnTo>
                    <a:pt x="399" y="387"/>
                  </a:lnTo>
                  <a:lnTo>
                    <a:pt x="400" y="401"/>
                  </a:lnTo>
                  <a:lnTo>
                    <a:pt x="347" y="480"/>
                  </a:lnTo>
                  <a:lnTo>
                    <a:pt x="225" y="398"/>
                  </a:lnTo>
                  <a:lnTo>
                    <a:pt x="202" y="404"/>
                  </a:lnTo>
                  <a:lnTo>
                    <a:pt x="168" y="477"/>
                  </a:lnTo>
                  <a:lnTo>
                    <a:pt x="165" y="478"/>
                  </a:lnTo>
                  <a:lnTo>
                    <a:pt x="162" y="479"/>
                  </a:lnTo>
                  <a:lnTo>
                    <a:pt x="158" y="481"/>
                  </a:lnTo>
                  <a:lnTo>
                    <a:pt x="154" y="483"/>
                  </a:lnTo>
                  <a:lnTo>
                    <a:pt x="150" y="484"/>
                  </a:lnTo>
                  <a:lnTo>
                    <a:pt x="146" y="487"/>
                  </a:lnTo>
                  <a:lnTo>
                    <a:pt x="142" y="489"/>
                  </a:lnTo>
                  <a:lnTo>
                    <a:pt x="138" y="492"/>
                  </a:lnTo>
                  <a:lnTo>
                    <a:pt x="130" y="49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grayWhite">
            <a:xfrm>
              <a:off x="380" y="3463"/>
              <a:ext cx="512" cy="509"/>
            </a:xfrm>
            <a:custGeom>
              <a:avLst/>
              <a:gdLst>
                <a:gd name="T0" fmla="*/ 67 w 512"/>
                <a:gd name="T1" fmla="*/ 492 h 509"/>
                <a:gd name="T2" fmla="*/ 45 w 512"/>
                <a:gd name="T3" fmla="*/ 451 h 509"/>
                <a:gd name="T4" fmla="*/ 68 w 512"/>
                <a:gd name="T5" fmla="*/ 418 h 509"/>
                <a:gd name="T6" fmla="*/ 106 w 512"/>
                <a:gd name="T7" fmla="*/ 391 h 509"/>
                <a:gd name="T8" fmla="*/ 105 w 512"/>
                <a:gd name="T9" fmla="*/ 352 h 509"/>
                <a:gd name="T10" fmla="*/ 79 w 512"/>
                <a:gd name="T11" fmla="*/ 324 h 509"/>
                <a:gd name="T12" fmla="*/ 44 w 512"/>
                <a:gd name="T13" fmla="*/ 302 h 509"/>
                <a:gd name="T14" fmla="*/ 7 w 512"/>
                <a:gd name="T15" fmla="*/ 280 h 509"/>
                <a:gd name="T16" fmla="*/ 2 w 512"/>
                <a:gd name="T17" fmla="*/ 258 h 509"/>
                <a:gd name="T18" fmla="*/ 13 w 512"/>
                <a:gd name="T19" fmla="*/ 239 h 509"/>
                <a:gd name="T20" fmla="*/ 29 w 512"/>
                <a:gd name="T21" fmla="*/ 220 h 509"/>
                <a:gd name="T22" fmla="*/ 43 w 512"/>
                <a:gd name="T23" fmla="*/ 201 h 509"/>
                <a:gd name="T24" fmla="*/ 65 w 512"/>
                <a:gd name="T25" fmla="*/ 184 h 509"/>
                <a:gd name="T26" fmla="*/ 100 w 512"/>
                <a:gd name="T27" fmla="*/ 191 h 509"/>
                <a:gd name="T28" fmla="*/ 124 w 512"/>
                <a:gd name="T29" fmla="*/ 210 h 509"/>
                <a:gd name="T30" fmla="*/ 150 w 512"/>
                <a:gd name="T31" fmla="*/ 233 h 509"/>
                <a:gd name="T32" fmla="*/ 179 w 512"/>
                <a:gd name="T33" fmla="*/ 232 h 509"/>
                <a:gd name="T34" fmla="*/ 207 w 512"/>
                <a:gd name="T35" fmla="*/ 223 h 509"/>
                <a:gd name="T36" fmla="*/ 230 w 512"/>
                <a:gd name="T37" fmla="*/ 198 h 509"/>
                <a:gd name="T38" fmla="*/ 242 w 512"/>
                <a:gd name="T39" fmla="*/ 165 h 509"/>
                <a:gd name="T40" fmla="*/ 226 w 512"/>
                <a:gd name="T41" fmla="*/ 143 h 509"/>
                <a:gd name="T42" fmla="*/ 203 w 512"/>
                <a:gd name="T43" fmla="*/ 132 h 509"/>
                <a:gd name="T44" fmla="*/ 176 w 512"/>
                <a:gd name="T45" fmla="*/ 122 h 509"/>
                <a:gd name="T46" fmla="*/ 153 w 512"/>
                <a:gd name="T47" fmla="*/ 111 h 509"/>
                <a:gd name="T48" fmla="*/ 142 w 512"/>
                <a:gd name="T49" fmla="*/ 80 h 509"/>
                <a:gd name="T50" fmla="*/ 163 w 512"/>
                <a:gd name="T51" fmla="*/ 50 h 509"/>
                <a:gd name="T52" fmla="*/ 187 w 512"/>
                <a:gd name="T53" fmla="*/ 36 h 509"/>
                <a:gd name="T54" fmla="*/ 211 w 512"/>
                <a:gd name="T55" fmla="*/ 18 h 509"/>
                <a:gd name="T56" fmla="*/ 243 w 512"/>
                <a:gd name="T57" fmla="*/ 28 h 509"/>
                <a:gd name="T58" fmla="*/ 277 w 512"/>
                <a:gd name="T59" fmla="*/ 54 h 509"/>
                <a:gd name="T60" fmla="*/ 314 w 512"/>
                <a:gd name="T61" fmla="*/ 72 h 509"/>
                <a:gd name="T62" fmla="*/ 355 w 512"/>
                <a:gd name="T63" fmla="*/ 68 h 509"/>
                <a:gd name="T64" fmla="*/ 382 w 512"/>
                <a:gd name="T65" fmla="*/ 36 h 509"/>
                <a:gd name="T66" fmla="*/ 411 w 512"/>
                <a:gd name="T67" fmla="*/ 3 h 509"/>
                <a:gd name="T68" fmla="*/ 453 w 512"/>
                <a:gd name="T69" fmla="*/ 10 h 509"/>
                <a:gd name="T70" fmla="*/ 486 w 512"/>
                <a:gd name="T71" fmla="*/ 36 h 509"/>
                <a:gd name="T72" fmla="*/ 489 w 512"/>
                <a:gd name="T73" fmla="*/ 68 h 509"/>
                <a:gd name="T74" fmla="*/ 466 w 512"/>
                <a:gd name="T75" fmla="*/ 88 h 509"/>
                <a:gd name="T76" fmla="*/ 437 w 512"/>
                <a:gd name="T77" fmla="*/ 107 h 509"/>
                <a:gd name="T78" fmla="*/ 422 w 512"/>
                <a:gd name="T79" fmla="*/ 133 h 509"/>
                <a:gd name="T80" fmla="*/ 419 w 512"/>
                <a:gd name="T81" fmla="*/ 317 h 509"/>
                <a:gd name="T82" fmla="*/ 388 w 512"/>
                <a:gd name="T83" fmla="*/ 302 h 509"/>
                <a:gd name="T84" fmla="*/ 364 w 512"/>
                <a:gd name="T85" fmla="*/ 273 h 509"/>
                <a:gd name="T86" fmla="*/ 336 w 512"/>
                <a:gd name="T87" fmla="*/ 250 h 509"/>
                <a:gd name="T88" fmla="*/ 299 w 512"/>
                <a:gd name="T89" fmla="*/ 252 h 509"/>
                <a:gd name="T90" fmla="*/ 275 w 512"/>
                <a:gd name="T91" fmla="*/ 270 h 509"/>
                <a:gd name="T92" fmla="*/ 255 w 512"/>
                <a:gd name="T93" fmla="*/ 294 h 509"/>
                <a:gd name="T94" fmla="*/ 242 w 512"/>
                <a:gd name="T95" fmla="*/ 323 h 509"/>
                <a:gd name="T96" fmla="*/ 241 w 512"/>
                <a:gd name="T97" fmla="*/ 353 h 509"/>
                <a:gd name="T98" fmla="*/ 257 w 512"/>
                <a:gd name="T99" fmla="*/ 364 h 509"/>
                <a:gd name="T100" fmla="*/ 279 w 512"/>
                <a:gd name="T101" fmla="*/ 368 h 509"/>
                <a:gd name="T102" fmla="*/ 304 w 512"/>
                <a:gd name="T103" fmla="*/ 370 h 509"/>
                <a:gd name="T104" fmla="*/ 330 w 512"/>
                <a:gd name="T105" fmla="*/ 376 h 509"/>
                <a:gd name="T106" fmla="*/ 353 w 512"/>
                <a:gd name="T107" fmla="*/ 407 h 509"/>
                <a:gd name="T108" fmla="*/ 352 w 512"/>
                <a:gd name="T109" fmla="*/ 443 h 509"/>
                <a:gd name="T110" fmla="*/ 334 w 512"/>
                <a:gd name="T111" fmla="*/ 462 h 509"/>
                <a:gd name="T112" fmla="*/ 311 w 512"/>
                <a:gd name="T113" fmla="*/ 479 h 509"/>
                <a:gd name="T114" fmla="*/ 278 w 512"/>
                <a:gd name="T115" fmla="*/ 465 h 509"/>
                <a:gd name="T116" fmla="*/ 241 w 512"/>
                <a:gd name="T117" fmla="*/ 445 h 509"/>
                <a:gd name="T118" fmla="*/ 202 w 512"/>
                <a:gd name="T119" fmla="*/ 432 h 509"/>
                <a:gd name="T120" fmla="*/ 98 w 512"/>
                <a:gd name="T121" fmla="*/ 50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2" h="509">
                  <a:moveTo>
                    <a:pt x="98" y="508"/>
                  </a:moveTo>
                  <a:lnTo>
                    <a:pt x="86" y="504"/>
                  </a:lnTo>
                  <a:lnTo>
                    <a:pt x="76" y="498"/>
                  </a:lnTo>
                  <a:lnTo>
                    <a:pt x="67" y="492"/>
                  </a:lnTo>
                  <a:lnTo>
                    <a:pt x="60" y="483"/>
                  </a:lnTo>
                  <a:lnTo>
                    <a:pt x="53" y="474"/>
                  </a:lnTo>
                  <a:lnTo>
                    <a:pt x="49" y="463"/>
                  </a:lnTo>
                  <a:lnTo>
                    <a:pt x="45" y="451"/>
                  </a:lnTo>
                  <a:lnTo>
                    <a:pt x="43" y="439"/>
                  </a:lnTo>
                  <a:lnTo>
                    <a:pt x="49" y="432"/>
                  </a:lnTo>
                  <a:lnTo>
                    <a:pt x="58" y="425"/>
                  </a:lnTo>
                  <a:lnTo>
                    <a:pt x="68" y="418"/>
                  </a:lnTo>
                  <a:lnTo>
                    <a:pt x="78" y="413"/>
                  </a:lnTo>
                  <a:lnTo>
                    <a:pt x="88" y="407"/>
                  </a:lnTo>
                  <a:lnTo>
                    <a:pt x="98" y="399"/>
                  </a:lnTo>
                  <a:lnTo>
                    <a:pt x="106" y="391"/>
                  </a:lnTo>
                  <a:lnTo>
                    <a:pt x="113" y="380"/>
                  </a:lnTo>
                  <a:lnTo>
                    <a:pt x="112" y="370"/>
                  </a:lnTo>
                  <a:lnTo>
                    <a:pt x="109" y="360"/>
                  </a:lnTo>
                  <a:lnTo>
                    <a:pt x="105" y="352"/>
                  </a:lnTo>
                  <a:lnTo>
                    <a:pt x="100" y="344"/>
                  </a:lnTo>
                  <a:lnTo>
                    <a:pt x="93" y="337"/>
                  </a:lnTo>
                  <a:lnTo>
                    <a:pt x="87" y="330"/>
                  </a:lnTo>
                  <a:lnTo>
                    <a:pt x="79" y="324"/>
                  </a:lnTo>
                  <a:lnTo>
                    <a:pt x="71" y="318"/>
                  </a:lnTo>
                  <a:lnTo>
                    <a:pt x="62" y="313"/>
                  </a:lnTo>
                  <a:lnTo>
                    <a:pt x="53" y="308"/>
                  </a:lnTo>
                  <a:lnTo>
                    <a:pt x="44" y="302"/>
                  </a:lnTo>
                  <a:lnTo>
                    <a:pt x="35" y="297"/>
                  </a:lnTo>
                  <a:lnTo>
                    <a:pt x="25" y="291"/>
                  </a:lnTo>
                  <a:lnTo>
                    <a:pt x="17" y="286"/>
                  </a:lnTo>
                  <a:lnTo>
                    <a:pt x="7" y="280"/>
                  </a:lnTo>
                  <a:lnTo>
                    <a:pt x="0" y="273"/>
                  </a:lnTo>
                  <a:lnTo>
                    <a:pt x="0" y="268"/>
                  </a:lnTo>
                  <a:lnTo>
                    <a:pt x="0" y="263"/>
                  </a:lnTo>
                  <a:lnTo>
                    <a:pt x="2" y="258"/>
                  </a:lnTo>
                  <a:lnTo>
                    <a:pt x="4" y="253"/>
                  </a:lnTo>
                  <a:lnTo>
                    <a:pt x="7" y="248"/>
                  </a:lnTo>
                  <a:lnTo>
                    <a:pt x="10" y="244"/>
                  </a:lnTo>
                  <a:lnTo>
                    <a:pt x="13" y="239"/>
                  </a:lnTo>
                  <a:lnTo>
                    <a:pt x="17" y="234"/>
                  </a:lnTo>
                  <a:lnTo>
                    <a:pt x="20" y="230"/>
                  </a:lnTo>
                  <a:lnTo>
                    <a:pt x="24" y="225"/>
                  </a:lnTo>
                  <a:lnTo>
                    <a:pt x="29" y="220"/>
                  </a:lnTo>
                  <a:lnTo>
                    <a:pt x="32" y="216"/>
                  </a:lnTo>
                  <a:lnTo>
                    <a:pt x="37" y="210"/>
                  </a:lnTo>
                  <a:lnTo>
                    <a:pt x="40" y="205"/>
                  </a:lnTo>
                  <a:lnTo>
                    <a:pt x="43" y="201"/>
                  </a:lnTo>
                  <a:lnTo>
                    <a:pt x="46" y="195"/>
                  </a:lnTo>
                  <a:lnTo>
                    <a:pt x="51" y="190"/>
                  </a:lnTo>
                  <a:lnTo>
                    <a:pt x="58" y="186"/>
                  </a:lnTo>
                  <a:lnTo>
                    <a:pt x="65" y="184"/>
                  </a:lnTo>
                  <a:lnTo>
                    <a:pt x="73" y="184"/>
                  </a:lnTo>
                  <a:lnTo>
                    <a:pt x="82" y="186"/>
                  </a:lnTo>
                  <a:lnTo>
                    <a:pt x="91" y="187"/>
                  </a:lnTo>
                  <a:lnTo>
                    <a:pt x="100" y="191"/>
                  </a:lnTo>
                  <a:lnTo>
                    <a:pt x="109" y="195"/>
                  </a:lnTo>
                  <a:lnTo>
                    <a:pt x="114" y="199"/>
                  </a:lnTo>
                  <a:lnTo>
                    <a:pt x="120" y="205"/>
                  </a:lnTo>
                  <a:lnTo>
                    <a:pt x="124" y="210"/>
                  </a:lnTo>
                  <a:lnTo>
                    <a:pt x="130" y="216"/>
                  </a:lnTo>
                  <a:lnTo>
                    <a:pt x="136" y="222"/>
                  </a:lnTo>
                  <a:lnTo>
                    <a:pt x="143" y="228"/>
                  </a:lnTo>
                  <a:lnTo>
                    <a:pt x="150" y="233"/>
                  </a:lnTo>
                  <a:lnTo>
                    <a:pt x="160" y="237"/>
                  </a:lnTo>
                  <a:lnTo>
                    <a:pt x="166" y="236"/>
                  </a:lnTo>
                  <a:lnTo>
                    <a:pt x="173" y="234"/>
                  </a:lnTo>
                  <a:lnTo>
                    <a:pt x="179" y="232"/>
                  </a:lnTo>
                  <a:lnTo>
                    <a:pt x="186" y="230"/>
                  </a:lnTo>
                  <a:lnTo>
                    <a:pt x="193" y="228"/>
                  </a:lnTo>
                  <a:lnTo>
                    <a:pt x="200" y="225"/>
                  </a:lnTo>
                  <a:lnTo>
                    <a:pt x="207" y="223"/>
                  </a:lnTo>
                  <a:lnTo>
                    <a:pt x="215" y="220"/>
                  </a:lnTo>
                  <a:lnTo>
                    <a:pt x="218" y="213"/>
                  </a:lnTo>
                  <a:lnTo>
                    <a:pt x="224" y="205"/>
                  </a:lnTo>
                  <a:lnTo>
                    <a:pt x="230" y="198"/>
                  </a:lnTo>
                  <a:lnTo>
                    <a:pt x="235" y="190"/>
                  </a:lnTo>
                  <a:lnTo>
                    <a:pt x="239" y="182"/>
                  </a:lnTo>
                  <a:lnTo>
                    <a:pt x="242" y="174"/>
                  </a:lnTo>
                  <a:lnTo>
                    <a:pt x="242" y="165"/>
                  </a:lnTo>
                  <a:lnTo>
                    <a:pt x="238" y="156"/>
                  </a:lnTo>
                  <a:lnTo>
                    <a:pt x="235" y="151"/>
                  </a:lnTo>
                  <a:lnTo>
                    <a:pt x="230" y="147"/>
                  </a:lnTo>
                  <a:lnTo>
                    <a:pt x="226" y="143"/>
                  </a:lnTo>
                  <a:lnTo>
                    <a:pt x="220" y="140"/>
                  </a:lnTo>
                  <a:lnTo>
                    <a:pt x="215" y="136"/>
                  </a:lnTo>
                  <a:lnTo>
                    <a:pt x="209" y="134"/>
                  </a:lnTo>
                  <a:lnTo>
                    <a:pt x="203" y="132"/>
                  </a:lnTo>
                  <a:lnTo>
                    <a:pt x="196" y="129"/>
                  </a:lnTo>
                  <a:lnTo>
                    <a:pt x="189" y="127"/>
                  </a:lnTo>
                  <a:lnTo>
                    <a:pt x="183" y="125"/>
                  </a:lnTo>
                  <a:lnTo>
                    <a:pt x="176" y="122"/>
                  </a:lnTo>
                  <a:lnTo>
                    <a:pt x="170" y="121"/>
                  </a:lnTo>
                  <a:lnTo>
                    <a:pt x="164" y="117"/>
                  </a:lnTo>
                  <a:lnTo>
                    <a:pt x="158" y="114"/>
                  </a:lnTo>
                  <a:lnTo>
                    <a:pt x="153" y="111"/>
                  </a:lnTo>
                  <a:lnTo>
                    <a:pt x="148" y="106"/>
                  </a:lnTo>
                  <a:lnTo>
                    <a:pt x="143" y="98"/>
                  </a:lnTo>
                  <a:lnTo>
                    <a:pt x="142" y="90"/>
                  </a:lnTo>
                  <a:lnTo>
                    <a:pt x="142" y="80"/>
                  </a:lnTo>
                  <a:lnTo>
                    <a:pt x="145" y="72"/>
                  </a:lnTo>
                  <a:lnTo>
                    <a:pt x="149" y="64"/>
                  </a:lnTo>
                  <a:lnTo>
                    <a:pt x="156" y="57"/>
                  </a:lnTo>
                  <a:lnTo>
                    <a:pt x="163" y="50"/>
                  </a:lnTo>
                  <a:lnTo>
                    <a:pt x="172" y="46"/>
                  </a:lnTo>
                  <a:lnTo>
                    <a:pt x="177" y="43"/>
                  </a:lnTo>
                  <a:lnTo>
                    <a:pt x="183" y="39"/>
                  </a:lnTo>
                  <a:lnTo>
                    <a:pt x="187" y="36"/>
                  </a:lnTo>
                  <a:lnTo>
                    <a:pt x="193" y="31"/>
                  </a:lnTo>
                  <a:lnTo>
                    <a:pt x="199" y="27"/>
                  </a:lnTo>
                  <a:lnTo>
                    <a:pt x="205" y="23"/>
                  </a:lnTo>
                  <a:lnTo>
                    <a:pt x="211" y="18"/>
                  </a:lnTo>
                  <a:lnTo>
                    <a:pt x="218" y="14"/>
                  </a:lnTo>
                  <a:lnTo>
                    <a:pt x="226" y="18"/>
                  </a:lnTo>
                  <a:lnTo>
                    <a:pt x="235" y="22"/>
                  </a:lnTo>
                  <a:lnTo>
                    <a:pt x="243" y="28"/>
                  </a:lnTo>
                  <a:lnTo>
                    <a:pt x="251" y="34"/>
                  </a:lnTo>
                  <a:lnTo>
                    <a:pt x="259" y="40"/>
                  </a:lnTo>
                  <a:lnTo>
                    <a:pt x="267" y="47"/>
                  </a:lnTo>
                  <a:lnTo>
                    <a:pt x="277" y="54"/>
                  </a:lnTo>
                  <a:lnTo>
                    <a:pt x="286" y="60"/>
                  </a:lnTo>
                  <a:lnTo>
                    <a:pt x="294" y="65"/>
                  </a:lnTo>
                  <a:lnTo>
                    <a:pt x="304" y="69"/>
                  </a:lnTo>
                  <a:lnTo>
                    <a:pt x="314" y="72"/>
                  </a:lnTo>
                  <a:lnTo>
                    <a:pt x="324" y="75"/>
                  </a:lnTo>
                  <a:lnTo>
                    <a:pt x="334" y="74"/>
                  </a:lnTo>
                  <a:lnTo>
                    <a:pt x="344" y="72"/>
                  </a:lnTo>
                  <a:lnTo>
                    <a:pt x="355" y="68"/>
                  </a:lnTo>
                  <a:lnTo>
                    <a:pt x="367" y="60"/>
                  </a:lnTo>
                  <a:lnTo>
                    <a:pt x="373" y="54"/>
                  </a:lnTo>
                  <a:lnTo>
                    <a:pt x="378" y="46"/>
                  </a:lnTo>
                  <a:lnTo>
                    <a:pt x="382" y="36"/>
                  </a:lnTo>
                  <a:lnTo>
                    <a:pt x="387" y="27"/>
                  </a:lnTo>
                  <a:lnTo>
                    <a:pt x="393" y="18"/>
                  </a:lnTo>
                  <a:lnTo>
                    <a:pt x="401" y="10"/>
                  </a:lnTo>
                  <a:lnTo>
                    <a:pt x="411" y="3"/>
                  </a:lnTo>
                  <a:lnTo>
                    <a:pt x="422" y="0"/>
                  </a:lnTo>
                  <a:lnTo>
                    <a:pt x="432" y="3"/>
                  </a:lnTo>
                  <a:lnTo>
                    <a:pt x="442" y="6"/>
                  </a:lnTo>
                  <a:lnTo>
                    <a:pt x="453" y="10"/>
                  </a:lnTo>
                  <a:lnTo>
                    <a:pt x="463" y="15"/>
                  </a:lnTo>
                  <a:lnTo>
                    <a:pt x="472" y="21"/>
                  </a:lnTo>
                  <a:lnTo>
                    <a:pt x="479" y="28"/>
                  </a:lnTo>
                  <a:lnTo>
                    <a:pt x="486" y="36"/>
                  </a:lnTo>
                  <a:lnTo>
                    <a:pt x="492" y="46"/>
                  </a:lnTo>
                  <a:lnTo>
                    <a:pt x="493" y="54"/>
                  </a:lnTo>
                  <a:lnTo>
                    <a:pt x="492" y="61"/>
                  </a:lnTo>
                  <a:lnTo>
                    <a:pt x="489" y="68"/>
                  </a:lnTo>
                  <a:lnTo>
                    <a:pt x="485" y="73"/>
                  </a:lnTo>
                  <a:lnTo>
                    <a:pt x="479" y="79"/>
                  </a:lnTo>
                  <a:lnTo>
                    <a:pt x="473" y="83"/>
                  </a:lnTo>
                  <a:lnTo>
                    <a:pt x="466" y="88"/>
                  </a:lnTo>
                  <a:lnTo>
                    <a:pt x="458" y="93"/>
                  </a:lnTo>
                  <a:lnTo>
                    <a:pt x="451" y="97"/>
                  </a:lnTo>
                  <a:lnTo>
                    <a:pt x="443" y="101"/>
                  </a:lnTo>
                  <a:lnTo>
                    <a:pt x="437" y="107"/>
                  </a:lnTo>
                  <a:lnTo>
                    <a:pt x="431" y="112"/>
                  </a:lnTo>
                  <a:lnTo>
                    <a:pt x="427" y="118"/>
                  </a:lnTo>
                  <a:lnTo>
                    <a:pt x="423" y="125"/>
                  </a:lnTo>
                  <a:lnTo>
                    <a:pt x="422" y="133"/>
                  </a:lnTo>
                  <a:lnTo>
                    <a:pt x="422" y="142"/>
                  </a:lnTo>
                  <a:lnTo>
                    <a:pt x="511" y="227"/>
                  </a:lnTo>
                  <a:lnTo>
                    <a:pt x="429" y="316"/>
                  </a:lnTo>
                  <a:lnTo>
                    <a:pt x="419" y="317"/>
                  </a:lnTo>
                  <a:lnTo>
                    <a:pt x="411" y="315"/>
                  </a:lnTo>
                  <a:lnTo>
                    <a:pt x="402" y="312"/>
                  </a:lnTo>
                  <a:lnTo>
                    <a:pt x="395" y="308"/>
                  </a:lnTo>
                  <a:lnTo>
                    <a:pt x="388" y="302"/>
                  </a:lnTo>
                  <a:lnTo>
                    <a:pt x="382" y="295"/>
                  </a:lnTo>
                  <a:lnTo>
                    <a:pt x="376" y="288"/>
                  </a:lnTo>
                  <a:lnTo>
                    <a:pt x="370" y="281"/>
                  </a:lnTo>
                  <a:lnTo>
                    <a:pt x="364" y="273"/>
                  </a:lnTo>
                  <a:lnTo>
                    <a:pt x="358" y="266"/>
                  </a:lnTo>
                  <a:lnTo>
                    <a:pt x="351" y="260"/>
                  </a:lnTo>
                  <a:lnTo>
                    <a:pt x="344" y="255"/>
                  </a:lnTo>
                  <a:lnTo>
                    <a:pt x="336" y="250"/>
                  </a:lnTo>
                  <a:lnTo>
                    <a:pt x="327" y="248"/>
                  </a:lnTo>
                  <a:lnTo>
                    <a:pt x="317" y="247"/>
                  </a:lnTo>
                  <a:lnTo>
                    <a:pt x="305" y="248"/>
                  </a:lnTo>
                  <a:lnTo>
                    <a:pt x="299" y="252"/>
                  </a:lnTo>
                  <a:lnTo>
                    <a:pt x="293" y="255"/>
                  </a:lnTo>
                  <a:lnTo>
                    <a:pt x="287" y="260"/>
                  </a:lnTo>
                  <a:lnTo>
                    <a:pt x="281" y="265"/>
                  </a:lnTo>
                  <a:lnTo>
                    <a:pt x="275" y="270"/>
                  </a:lnTo>
                  <a:lnTo>
                    <a:pt x="270" y="275"/>
                  </a:lnTo>
                  <a:lnTo>
                    <a:pt x="265" y="281"/>
                  </a:lnTo>
                  <a:lnTo>
                    <a:pt x="260" y="288"/>
                  </a:lnTo>
                  <a:lnTo>
                    <a:pt x="255" y="294"/>
                  </a:lnTo>
                  <a:lnTo>
                    <a:pt x="251" y="300"/>
                  </a:lnTo>
                  <a:lnTo>
                    <a:pt x="247" y="308"/>
                  </a:lnTo>
                  <a:lnTo>
                    <a:pt x="244" y="315"/>
                  </a:lnTo>
                  <a:lnTo>
                    <a:pt x="242" y="323"/>
                  </a:lnTo>
                  <a:lnTo>
                    <a:pt x="239" y="331"/>
                  </a:lnTo>
                  <a:lnTo>
                    <a:pt x="238" y="339"/>
                  </a:lnTo>
                  <a:lnTo>
                    <a:pt x="238" y="348"/>
                  </a:lnTo>
                  <a:lnTo>
                    <a:pt x="241" y="353"/>
                  </a:lnTo>
                  <a:lnTo>
                    <a:pt x="244" y="356"/>
                  </a:lnTo>
                  <a:lnTo>
                    <a:pt x="248" y="360"/>
                  </a:lnTo>
                  <a:lnTo>
                    <a:pt x="252" y="362"/>
                  </a:lnTo>
                  <a:lnTo>
                    <a:pt x="257" y="364"/>
                  </a:lnTo>
                  <a:lnTo>
                    <a:pt x="262" y="366"/>
                  </a:lnTo>
                  <a:lnTo>
                    <a:pt x="267" y="367"/>
                  </a:lnTo>
                  <a:lnTo>
                    <a:pt x="274" y="368"/>
                  </a:lnTo>
                  <a:lnTo>
                    <a:pt x="279" y="368"/>
                  </a:lnTo>
                  <a:lnTo>
                    <a:pt x="285" y="369"/>
                  </a:lnTo>
                  <a:lnTo>
                    <a:pt x="292" y="370"/>
                  </a:lnTo>
                  <a:lnTo>
                    <a:pt x="298" y="370"/>
                  </a:lnTo>
                  <a:lnTo>
                    <a:pt x="304" y="370"/>
                  </a:lnTo>
                  <a:lnTo>
                    <a:pt x="309" y="371"/>
                  </a:lnTo>
                  <a:lnTo>
                    <a:pt x="315" y="371"/>
                  </a:lnTo>
                  <a:lnTo>
                    <a:pt x="320" y="373"/>
                  </a:lnTo>
                  <a:lnTo>
                    <a:pt x="330" y="376"/>
                  </a:lnTo>
                  <a:lnTo>
                    <a:pt x="337" y="382"/>
                  </a:lnTo>
                  <a:lnTo>
                    <a:pt x="344" y="389"/>
                  </a:lnTo>
                  <a:lnTo>
                    <a:pt x="349" y="398"/>
                  </a:lnTo>
                  <a:lnTo>
                    <a:pt x="353" y="407"/>
                  </a:lnTo>
                  <a:lnTo>
                    <a:pt x="355" y="417"/>
                  </a:lnTo>
                  <a:lnTo>
                    <a:pt x="356" y="427"/>
                  </a:lnTo>
                  <a:lnTo>
                    <a:pt x="355" y="436"/>
                  </a:lnTo>
                  <a:lnTo>
                    <a:pt x="352" y="443"/>
                  </a:lnTo>
                  <a:lnTo>
                    <a:pt x="348" y="448"/>
                  </a:lnTo>
                  <a:lnTo>
                    <a:pt x="343" y="453"/>
                  </a:lnTo>
                  <a:lnTo>
                    <a:pt x="339" y="458"/>
                  </a:lnTo>
                  <a:lnTo>
                    <a:pt x="334" y="462"/>
                  </a:lnTo>
                  <a:lnTo>
                    <a:pt x="330" y="468"/>
                  </a:lnTo>
                  <a:lnTo>
                    <a:pt x="324" y="473"/>
                  </a:lnTo>
                  <a:lnTo>
                    <a:pt x="320" y="479"/>
                  </a:lnTo>
                  <a:lnTo>
                    <a:pt x="311" y="479"/>
                  </a:lnTo>
                  <a:lnTo>
                    <a:pt x="304" y="477"/>
                  </a:lnTo>
                  <a:lnTo>
                    <a:pt x="295" y="474"/>
                  </a:lnTo>
                  <a:lnTo>
                    <a:pt x="286" y="470"/>
                  </a:lnTo>
                  <a:lnTo>
                    <a:pt x="278" y="465"/>
                  </a:lnTo>
                  <a:lnTo>
                    <a:pt x="268" y="461"/>
                  </a:lnTo>
                  <a:lnTo>
                    <a:pt x="259" y="455"/>
                  </a:lnTo>
                  <a:lnTo>
                    <a:pt x="250" y="450"/>
                  </a:lnTo>
                  <a:lnTo>
                    <a:pt x="241" y="445"/>
                  </a:lnTo>
                  <a:lnTo>
                    <a:pt x="231" y="441"/>
                  </a:lnTo>
                  <a:lnTo>
                    <a:pt x="222" y="437"/>
                  </a:lnTo>
                  <a:lnTo>
                    <a:pt x="211" y="435"/>
                  </a:lnTo>
                  <a:lnTo>
                    <a:pt x="202" y="432"/>
                  </a:lnTo>
                  <a:lnTo>
                    <a:pt x="193" y="432"/>
                  </a:lnTo>
                  <a:lnTo>
                    <a:pt x="182" y="433"/>
                  </a:lnTo>
                  <a:lnTo>
                    <a:pt x="172" y="436"/>
                  </a:lnTo>
                  <a:lnTo>
                    <a:pt x="98" y="508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grayWhite">
            <a:xfrm>
              <a:off x="705" y="3827"/>
              <a:ext cx="513" cy="493"/>
            </a:xfrm>
            <a:custGeom>
              <a:avLst/>
              <a:gdLst>
                <a:gd name="T0" fmla="*/ 111 w 513"/>
                <a:gd name="T1" fmla="*/ 481 h 493"/>
                <a:gd name="T2" fmla="*/ 85 w 513"/>
                <a:gd name="T3" fmla="*/ 463 h 493"/>
                <a:gd name="T4" fmla="*/ 64 w 513"/>
                <a:gd name="T5" fmla="*/ 433 h 493"/>
                <a:gd name="T6" fmla="*/ 0 w 513"/>
                <a:gd name="T7" fmla="*/ 275 h 493"/>
                <a:gd name="T8" fmla="*/ 3 w 513"/>
                <a:gd name="T9" fmla="*/ 259 h 493"/>
                <a:gd name="T10" fmla="*/ 10 w 513"/>
                <a:gd name="T11" fmla="*/ 240 h 493"/>
                <a:gd name="T12" fmla="*/ 21 w 513"/>
                <a:gd name="T13" fmla="*/ 222 h 493"/>
                <a:gd name="T14" fmla="*/ 35 w 513"/>
                <a:gd name="T15" fmla="*/ 205 h 493"/>
                <a:gd name="T16" fmla="*/ 49 w 513"/>
                <a:gd name="T17" fmla="*/ 193 h 493"/>
                <a:gd name="T18" fmla="*/ 81 w 513"/>
                <a:gd name="T19" fmla="*/ 193 h 493"/>
                <a:gd name="T20" fmla="*/ 112 w 513"/>
                <a:gd name="T21" fmla="*/ 205 h 493"/>
                <a:gd name="T22" fmla="*/ 142 w 513"/>
                <a:gd name="T23" fmla="*/ 220 h 493"/>
                <a:gd name="T24" fmla="*/ 169 w 513"/>
                <a:gd name="T25" fmla="*/ 226 h 493"/>
                <a:gd name="T26" fmla="*/ 194 w 513"/>
                <a:gd name="T27" fmla="*/ 211 h 493"/>
                <a:gd name="T28" fmla="*/ 212 w 513"/>
                <a:gd name="T29" fmla="*/ 183 h 493"/>
                <a:gd name="T30" fmla="*/ 222 w 513"/>
                <a:gd name="T31" fmla="*/ 156 h 493"/>
                <a:gd name="T32" fmla="*/ 213 w 513"/>
                <a:gd name="T33" fmla="*/ 128 h 493"/>
                <a:gd name="T34" fmla="*/ 198 w 513"/>
                <a:gd name="T35" fmla="*/ 115 h 493"/>
                <a:gd name="T36" fmla="*/ 178 w 513"/>
                <a:gd name="T37" fmla="*/ 105 h 493"/>
                <a:gd name="T38" fmla="*/ 158 w 513"/>
                <a:gd name="T39" fmla="*/ 95 h 493"/>
                <a:gd name="T40" fmla="*/ 142 w 513"/>
                <a:gd name="T41" fmla="*/ 81 h 493"/>
                <a:gd name="T42" fmla="*/ 137 w 513"/>
                <a:gd name="T43" fmla="*/ 60 h 493"/>
                <a:gd name="T44" fmla="*/ 146 w 513"/>
                <a:gd name="T45" fmla="*/ 38 h 493"/>
                <a:gd name="T46" fmla="*/ 160 w 513"/>
                <a:gd name="T47" fmla="*/ 20 h 493"/>
                <a:gd name="T48" fmla="*/ 176 w 513"/>
                <a:gd name="T49" fmla="*/ 0 h 493"/>
                <a:gd name="T50" fmla="*/ 198 w 513"/>
                <a:gd name="T51" fmla="*/ 15 h 493"/>
                <a:gd name="T52" fmla="*/ 224 w 513"/>
                <a:gd name="T53" fmla="*/ 26 h 493"/>
                <a:gd name="T54" fmla="*/ 251 w 513"/>
                <a:gd name="T55" fmla="*/ 34 h 493"/>
                <a:gd name="T56" fmla="*/ 279 w 513"/>
                <a:gd name="T57" fmla="*/ 38 h 493"/>
                <a:gd name="T58" fmla="*/ 307 w 513"/>
                <a:gd name="T59" fmla="*/ 37 h 493"/>
                <a:gd name="T60" fmla="*/ 285 w 513"/>
                <a:gd name="T61" fmla="*/ 123 h 493"/>
                <a:gd name="T62" fmla="*/ 295 w 513"/>
                <a:gd name="T63" fmla="*/ 131 h 493"/>
                <a:gd name="T64" fmla="*/ 308 w 513"/>
                <a:gd name="T65" fmla="*/ 140 h 493"/>
                <a:gd name="T66" fmla="*/ 337 w 513"/>
                <a:gd name="T67" fmla="*/ 134 h 493"/>
                <a:gd name="T68" fmla="*/ 357 w 513"/>
                <a:gd name="T69" fmla="*/ 101 h 493"/>
                <a:gd name="T70" fmla="*/ 382 w 513"/>
                <a:gd name="T71" fmla="*/ 69 h 493"/>
                <a:gd name="T72" fmla="*/ 395 w 513"/>
                <a:gd name="T73" fmla="*/ 94 h 493"/>
                <a:gd name="T74" fmla="*/ 416 w 513"/>
                <a:gd name="T75" fmla="*/ 117 h 493"/>
                <a:gd name="T76" fmla="*/ 441 w 513"/>
                <a:gd name="T77" fmla="*/ 137 h 493"/>
                <a:gd name="T78" fmla="*/ 469 w 513"/>
                <a:gd name="T79" fmla="*/ 154 h 493"/>
                <a:gd name="T80" fmla="*/ 501 w 513"/>
                <a:gd name="T81" fmla="*/ 170 h 493"/>
                <a:gd name="T82" fmla="*/ 431 w 513"/>
                <a:gd name="T83" fmla="*/ 287 h 493"/>
                <a:gd name="T84" fmla="*/ 316 w 513"/>
                <a:gd name="T85" fmla="*/ 222 h 493"/>
                <a:gd name="T86" fmla="*/ 299 w 513"/>
                <a:gd name="T87" fmla="*/ 240 h 493"/>
                <a:gd name="T88" fmla="*/ 283 w 513"/>
                <a:gd name="T89" fmla="*/ 261 h 493"/>
                <a:gd name="T90" fmla="*/ 271 w 513"/>
                <a:gd name="T91" fmla="*/ 284 h 493"/>
                <a:gd name="T92" fmla="*/ 262 w 513"/>
                <a:gd name="T93" fmla="*/ 308 h 493"/>
                <a:gd name="T94" fmla="*/ 265 w 513"/>
                <a:gd name="T95" fmla="*/ 334 h 493"/>
                <a:gd name="T96" fmla="*/ 290 w 513"/>
                <a:gd name="T97" fmla="*/ 351 h 493"/>
                <a:gd name="T98" fmla="*/ 325 w 513"/>
                <a:gd name="T99" fmla="*/ 356 h 493"/>
                <a:gd name="T100" fmla="*/ 360 w 513"/>
                <a:gd name="T101" fmla="*/ 359 h 493"/>
                <a:gd name="T102" fmla="*/ 388 w 513"/>
                <a:gd name="T103" fmla="*/ 370 h 493"/>
                <a:gd name="T104" fmla="*/ 400 w 513"/>
                <a:gd name="T105" fmla="*/ 401 h 493"/>
                <a:gd name="T106" fmla="*/ 202 w 513"/>
                <a:gd name="T107" fmla="*/ 404 h 493"/>
                <a:gd name="T108" fmla="*/ 162 w 513"/>
                <a:gd name="T109" fmla="*/ 479 h 493"/>
                <a:gd name="T110" fmla="*/ 150 w 513"/>
                <a:gd name="T111" fmla="*/ 484 h 493"/>
                <a:gd name="T112" fmla="*/ 138 w 513"/>
                <a:gd name="T113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3" h="493">
                  <a:moveTo>
                    <a:pt x="130" y="492"/>
                  </a:moveTo>
                  <a:lnTo>
                    <a:pt x="120" y="486"/>
                  </a:lnTo>
                  <a:lnTo>
                    <a:pt x="111" y="481"/>
                  </a:lnTo>
                  <a:lnTo>
                    <a:pt x="101" y="475"/>
                  </a:lnTo>
                  <a:lnTo>
                    <a:pt x="93" y="469"/>
                  </a:lnTo>
                  <a:lnTo>
                    <a:pt x="85" y="463"/>
                  </a:lnTo>
                  <a:lnTo>
                    <a:pt x="78" y="454"/>
                  </a:lnTo>
                  <a:lnTo>
                    <a:pt x="71" y="444"/>
                  </a:lnTo>
                  <a:lnTo>
                    <a:pt x="64" y="433"/>
                  </a:lnTo>
                  <a:lnTo>
                    <a:pt x="111" y="353"/>
                  </a:lnTo>
                  <a:lnTo>
                    <a:pt x="0" y="280"/>
                  </a:lnTo>
                  <a:lnTo>
                    <a:pt x="0" y="275"/>
                  </a:lnTo>
                  <a:lnTo>
                    <a:pt x="0" y="270"/>
                  </a:lnTo>
                  <a:lnTo>
                    <a:pt x="1" y="264"/>
                  </a:lnTo>
                  <a:lnTo>
                    <a:pt x="3" y="259"/>
                  </a:lnTo>
                  <a:lnTo>
                    <a:pt x="5" y="252"/>
                  </a:lnTo>
                  <a:lnTo>
                    <a:pt x="7" y="246"/>
                  </a:lnTo>
                  <a:lnTo>
                    <a:pt x="10" y="240"/>
                  </a:lnTo>
                  <a:lnTo>
                    <a:pt x="13" y="234"/>
                  </a:lnTo>
                  <a:lnTo>
                    <a:pt x="17" y="227"/>
                  </a:lnTo>
                  <a:lnTo>
                    <a:pt x="21" y="222"/>
                  </a:lnTo>
                  <a:lnTo>
                    <a:pt x="26" y="216"/>
                  </a:lnTo>
                  <a:lnTo>
                    <a:pt x="30" y="211"/>
                  </a:lnTo>
                  <a:lnTo>
                    <a:pt x="35" y="205"/>
                  </a:lnTo>
                  <a:lnTo>
                    <a:pt x="40" y="201"/>
                  </a:lnTo>
                  <a:lnTo>
                    <a:pt x="44" y="196"/>
                  </a:lnTo>
                  <a:lnTo>
                    <a:pt x="49" y="193"/>
                  </a:lnTo>
                  <a:lnTo>
                    <a:pt x="60" y="191"/>
                  </a:lnTo>
                  <a:lnTo>
                    <a:pt x="70" y="191"/>
                  </a:lnTo>
                  <a:lnTo>
                    <a:pt x="81" y="193"/>
                  </a:lnTo>
                  <a:lnTo>
                    <a:pt x="92" y="196"/>
                  </a:lnTo>
                  <a:lnTo>
                    <a:pt x="102" y="201"/>
                  </a:lnTo>
                  <a:lnTo>
                    <a:pt x="112" y="205"/>
                  </a:lnTo>
                  <a:lnTo>
                    <a:pt x="122" y="211"/>
                  </a:lnTo>
                  <a:lnTo>
                    <a:pt x="132" y="216"/>
                  </a:lnTo>
                  <a:lnTo>
                    <a:pt x="142" y="220"/>
                  </a:lnTo>
                  <a:lnTo>
                    <a:pt x="150" y="223"/>
                  </a:lnTo>
                  <a:lnTo>
                    <a:pt x="160" y="226"/>
                  </a:lnTo>
                  <a:lnTo>
                    <a:pt x="169" y="226"/>
                  </a:lnTo>
                  <a:lnTo>
                    <a:pt x="178" y="223"/>
                  </a:lnTo>
                  <a:lnTo>
                    <a:pt x="186" y="219"/>
                  </a:lnTo>
                  <a:lnTo>
                    <a:pt x="194" y="211"/>
                  </a:lnTo>
                  <a:lnTo>
                    <a:pt x="202" y="200"/>
                  </a:lnTo>
                  <a:lnTo>
                    <a:pt x="207" y="192"/>
                  </a:lnTo>
                  <a:lnTo>
                    <a:pt x="212" y="183"/>
                  </a:lnTo>
                  <a:lnTo>
                    <a:pt x="216" y="174"/>
                  </a:lnTo>
                  <a:lnTo>
                    <a:pt x="219" y="165"/>
                  </a:lnTo>
                  <a:lnTo>
                    <a:pt x="222" y="156"/>
                  </a:lnTo>
                  <a:lnTo>
                    <a:pt x="222" y="146"/>
                  </a:lnTo>
                  <a:lnTo>
                    <a:pt x="219" y="138"/>
                  </a:lnTo>
                  <a:lnTo>
                    <a:pt x="213" y="128"/>
                  </a:lnTo>
                  <a:lnTo>
                    <a:pt x="210" y="123"/>
                  </a:lnTo>
                  <a:lnTo>
                    <a:pt x="204" y="119"/>
                  </a:lnTo>
                  <a:lnTo>
                    <a:pt x="198" y="115"/>
                  </a:lnTo>
                  <a:lnTo>
                    <a:pt x="192" y="112"/>
                  </a:lnTo>
                  <a:lnTo>
                    <a:pt x="186" y="109"/>
                  </a:lnTo>
                  <a:lnTo>
                    <a:pt x="178" y="105"/>
                  </a:lnTo>
                  <a:lnTo>
                    <a:pt x="171" y="102"/>
                  </a:lnTo>
                  <a:lnTo>
                    <a:pt x="165" y="98"/>
                  </a:lnTo>
                  <a:lnTo>
                    <a:pt x="158" y="95"/>
                  </a:lnTo>
                  <a:lnTo>
                    <a:pt x="152" y="91"/>
                  </a:lnTo>
                  <a:lnTo>
                    <a:pt x="146" y="86"/>
                  </a:lnTo>
                  <a:lnTo>
                    <a:pt x="142" y="81"/>
                  </a:lnTo>
                  <a:lnTo>
                    <a:pt x="139" y="74"/>
                  </a:lnTo>
                  <a:lnTo>
                    <a:pt x="137" y="68"/>
                  </a:lnTo>
                  <a:lnTo>
                    <a:pt x="137" y="60"/>
                  </a:lnTo>
                  <a:lnTo>
                    <a:pt x="138" y="51"/>
                  </a:lnTo>
                  <a:lnTo>
                    <a:pt x="142" y="44"/>
                  </a:lnTo>
                  <a:lnTo>
                    <a:pt x="146" y="38"/>
                  </a:lnTo>
                  <a:lnTo>
                    <a:pt x="150" y="32"/>
                  </a:lnTo>
                  <a:lnTo>
                    <a:pt x="155" y="26"/>
                  </a:lnTo>
                  <a:lnTo>
                    <a:pt x="160" y="20"/>
                  </a:lnTo>
                  <a:lnTo>
                    <a:pt x="165" y="14"/>
                  </a:lnTo>
                  <a:lnTo>
                    <a:pt x="170" y="8"/>
                  </a:lnTo>
                  <a:lnTo>
                    <a:pt x="176" y="0"/>
                  </a:lnTo>
                  <a:lnTo>
                    <a:pt x="183" y="5"/>
                  </a:lnTo>
                  <a:lnTo>
                    <a:pt x="191" y="10"/>
                  </a:lnTo>
                  <a:lnTo>
                    <a:pt x="198" y="15"/>
                  </a:lnTo>
                  <a:lnTo>
                    <a:pt x="207" y="19"/>
                  </a:lnTo>
                  <a:lnTo>
                    <a:pt x="215" y="23"/>
                  </a:lnTo>
                  <a:lnTo>
                    <a:pt x="224" y="26"/>
                  </a:lnTo>
                  <a:lnTo>
                    <a:pt x="233" y="29"/>
                  </a:lnTo>
                  <a:lnTo>
                    <a:pt x="242" y="32"/>
                  </a:lnTo>
                  <a:lnTo>
                    <a:pt x="251" y="34"/>
                  </a:lnTo>
                  <a:lnTo>
                    <a:pt x="261" y="36"/>
                  </a:lnTo>
                  <a:lnTo>
                    <a:pt x="270" y="37"/>
                  </a:lnTo>
                  <a:lnTo>
                    <a:pt x="279" y="38"/>
                  </a:lnTo>
                  <a:lnTo>
                    <a:pt x="288" y="38"/>
                  </a:lnTo>
                  <a:lnTo>
                    <a:pt x="298" y="38"/>
                  </a:lnTo>
                  <a:lnTo>
                    <a:pt x="307" y="37"/>
                  </a:lnTo>
                  <a:lnTo>
                    <a:pt x="316" y="36"/>
                  </a:lnTo>
                  <a:lnTo>
                    <a:pt x="282" y="120"/>
                  </a:lnTo>
                  <a:lnTo>
                    <a:pt x="285" y="123"/>
                  </a:lnTo>
                  <a:lnTo>
                    <a:pt x="288" y="126"/>
                  </a:lnTo>
                  <a:lnTo>
                    <a:pt x="291" y="129"/>
                  </a:lnTo>
                  <a:lnTo>
                    <a:pt x="295" y="131"/>
                  </a:lnTo>
                  <a:lnTo>
                    <a:pt x="298" y="134"/>
                  </a:lnTo>
                  <a:lnTo>
                    <a:pt x="303" y="137"/>
                  </a:lnTo>
                  <a:lnTo>
                    <a:pt x="308" y="140"/>
                  </a:lnTo>
                  <a:lnTo>
                    <a:pt x="313" y="142"/>
                  </a:lnTo>
                  <a:lnTo>
                    <a:pt x="327" y="140"/>
                  </a:lnTo>
                  <a:lnTo>
                    <a:pt x="337" y="134"/>
                  </a:lnTo>
                  <a:lnTo>
                    <a:pt x="345" y="125"/>
                  </a:lnTo>
                  <a:lnTo>
                    <a:pt x="352" y="113"/>
                  </a:lnTo>
                  <a:lnTo>
                    <a:pt x="357" y="101"/>
                  </a:lnTo>
                  <a:lnTo>
                    <a:pt x="363" y="89"/>
                  </a:lnTo>
                  <a:lnTo>
                    <a:pt x="372" y="78"/>
                  </a:lnTo>
                  <a:lnTo>
                    <a:pt x="382" y="69"/>
                  </a:lnTo>
                  <a:lnTo>
                    <a:pt x="385" y="77"/>
                  </a:lnTo>
                  <a:lnTo>
                    <a:pt x="390" y="86"/>
                  </a:lnTo>
                  <a:lnTo>
                    <a:pt x="395" y="94"/>
                  </a:lnTo>
                  <a:lnTo>
                    <a:pt x="402" y="101"/>
                  </a:lnTo>
                  <a:lnTo>
                    <a:pt x="409" y="109"/>
                  </a:lnTo>
                  <a:lnTo>
                    <a:pt x="416" y="117"/>
                  </a:lnTo>
                  <a:lnTo>
                    <a:pt x="424" y="123"/>
                  </a:lnTo>
                  <a:lnTo>
                    <a:pt x="432" y="130"/>
                  </a:lnTo>
                  <a:lnTo>
                    <a:pt x="441" y="137"/>
                  </a:lnTo>
                  <a:lnTo>
                    <a:pt x="450" y="143"/>
                  </a:lnTo>
                  <a:lnTo>
                    <a:pt x="459" y="149"/>
                  </a:lnTo>
                  <a:lnTo>
                    <a:pt x="469" y="154"/>
                  </a:lnTo>
                  <a:lnTo>
                    <a:pt x="480" y="159"/>
                  </a:lnTo>
                  <a:lnTo>
                    <a:pt x="490" y="165"/>
                  </a:lnTo>
                  <a:lnTo>
                    <a:pt x="501" y="170"/>
                  </a:lnTo>
                  <a:lnTo>
                    <a:pt x="512" y="174"/>
                  </a:lnTo>
                  <a:lnTo>
                    <a:pt x="447" y="287"/>
                  </a:lnTo>
                  <a:lnTo>
                    <a:pt x="431" y="287"/>
                  </a:lnTo>
                  <a:lnTo>
                    <a:pt x="328" y="211"/>
                  </a:lnTo>
                  <a:lnTo>
                    <a:pt x="322" y="216"/>
                  </a:lnTo>
                  <a:lnTo>
                    <a:pt x="316" y="222"/>
                  </a:lnTo>
                  <a:lnTo>
                    <a:pt x="311" y="227"/>
                  </a:lnTo>
                  <a:lnTo>
                    <a:pt x="305" y="234"/>
                  </a:lnTo>
                  <a:lnTo>
                    <a:pt x="299" y="240"/>
                  </a:lnTo>
                  <a:lnTo>
                    <a:pt x="293" y="247"/>
                  </a:lnTo>
                  <a:lnTo>
                    <a:pt x="288" y="253"/>
                  </a:lnTo>
                  <a:lnTo>
                    <a:pt x="283" y="261"/>
                  </a:lnTo>
                  <a:lnTo>
                    <a:pt x="279" y="268"/>
                  </a:lnTo>
                  <a:lnTo>
                    <a:pt x="275" y="276"/>
                  </a:lnTo>
                  <a:lnTo>
                    <a:pt x="271" y="284"/>
                  </a:lnTo>
                  <a:lnTo>
                    <a:pt x="267" y="292"/>
                  </a:lnTo>
                  <a:lnTo>
                    <a:pt x="265" y="300"/>
                  </a:lnTo>
                  <a:lnTo>
                    <a:pt x="262" y="308"/>
                  </a:lnTo>
                  <a:lnTo>
                    <a:pt x="261" y="316"/>
                  </a:lnTo>
                  <a:lnTo>
                    <a:pt x="259" y="324"/>
                  </a:lnTo>
                  <a:lnTo>
                    <a:pt x="265" y="334"/>
                  </a:lnTo>
                  <a:lnTo>
                    <a:pt x="272" y="342"/>
                  </a:lnTo>
                  <a:lnTo>
                    <a:pt x="281" y="347"/>
                  </a:lnTo>
                  <a:lnTo>
                    <a:pt x="290" y="351"/>
                  </a:lnTo>
                  <a:lnTo>
                    <a:pt x="302" y="353"/>
                  </a:lnTo>
                  <a:lnTo>
                    <a:pt x="313" y="355"/>
                  </a:lnTo>
                  <a:lnTo>
                    <a:pt x="325" y="356"/>
                  </a:lnTo>
                  <a:lnTo>
                    <a:pt x="337" y="357"/>
                  </a:lnTo>
                  <a:lnTo>
                    <a:pt x="348" y="357"/>
                  </a:lnTo>
                  <a:lnTo>
                    <a:pt x="360" y="359"/>
                  </a:lnTo>
                  <a:lnTo>
                    <a:pt x="370" y="361"/>
                  </a:lnTo>
                  <a:lnTo>
                    <a:pt x="380" y="365"/>
                  </a:lnTo>
                  <a:lnTo>
                    <a:pt x="388" y="370"/>
                  </a:lnTo>
                  <a:lnTo>
                    <a:pt x="394" y="378"/>
                  </a:lnTo>
                  <a:lnTo>
                    <a:pt x="399" y="387"/>
                  </a:lnTo>
                  <a:lnTo>
                    <a:pt x="400" y="401"/>
                  </a:lnTo>
                  <a:lnTo>
                    <a:pt x="347" y="480"/>
                  </a:lnTo>
                  <a:lnTo>
                    <a:pt x="225" y="398"/>
                  </a:lnTo>
                  <a:lnTo>
                    <a:pt x="202" y="404"/>
                  </a:lnTo>
                  <a:lnTo>
                    <a:pt x="168" y="477"/>
                  </a:lnTo>
                  <a:lnTo>
                    <a:pt x="165" y="478"/>
                  </a:lnTo>
                  <a:lnTo>
                    <a:pt x="162" y="479"/>
                  </a:lnTo>
                  <a:lnTo>
                    <a:pt x="158" y="481"/>
                  </a:lnTo>
                  <a:lnTo>
                    <a:pt x="154" y="483"/>
                  </a:lnTo>
                  <a:lnTo>
                    <a:pt x="150" y="484"/>
                  </a:lnTo>
                  <a:lnTo>
                    <a:pt x="146" y="487"/>
                  </a:lnTo>
                  <a:lnTo>
                    <a:pt x="142" y="489"/>
                  </a:lnTo>
                  <a:lnTo>
                    <a:pt x="138" y="492"/>
                  </a:lnTo>
                  <a:lnTo>
                    <a:pt x="130" y="49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grayWhite">
            <a:xfrm>
              <a:off x="-3" y="3739"/>
              <a:ext cx="337" cy="355"/>
            </a:xfrm>
            <a:custGeom>
              <a:avLst/>
              <a:gdLst>
                <a:gd name="T0" fmla="*/ 315 w 337"/>
                <a:gd name="T1" fmla="*/ 160 h 355"/>
                <a:gd name="T2" fmla="*/ 280 w 337"/>
                <a:gd name="T3" fmla="*/ 168 h 355"/>
                <a:gd name="T4" fmla="*/ 247 w 337"/>
                <a:gd name="T5" fmla="*/ 179 h 355"/>
                <a:gd name="T6" fmla="*/ 232 w 337"/>
                <a:gd name="T7" fmla="*/ 209 h 355"/>
                <a:gd name="T8" fmla="*/ 240 w 337"/>
                <a:gd name="T9" fmla="*/ 243 h 355"/>
                <a:gd name="T10" fmla="*/ 243 w 337"/>
                <a:gd name="T11" fmla="*/ 275 h 355"/>
                <a:gd name="T12" fmla="*/ 227 w 337"/>
                <a:gd name="T13" fmla="*/ 291 h 355"/>
                <a:gd name="T14" fmla="*/ 202 w 337"/>
                <a:gd name="T15" fmla="*/ 300 h 355"/>
                <a:gd name="T16" fmla="*/ 175 w 337"/>
                <a:gd name="T17" fmla="*/ 303 h 355"/>
                <a:gd name="T18" fmla="*/ 149 w 337"/>
                <a:gd name="T19" fmla="*/ 303 h 355"/>
                <a:gd name="T20" fmla="*/ 142 w 337"/>
                <a:gd name="T21" fmla="*/ 276 h 355"/>
                <a:gd name="T22" fmla="*/ 149 w 337"/>
                <a:gd name="T23" fmla="*/ 243 h 355"/>
                <a:gd name="T24" fmla="*/ 139 w 337"/>
                <a:gd name="T25" fmla="*/ 220 h 355"/>
                <a:gd name="T26" fmla="*/ 121 w 337"/>
                <a:gd name="T27" fmla="*/ 210 h 355"/>
                <a:gd name="T28" fmla="*/ 99 w 337"/>
                <a:gd name="T29" fmla="*/ 206 h 355"/>
                <a:gd name="T30" fmla="*/ 75 w 337"/>
                <a:gd name="T31" fmla="*/ 207 h 355"/>
                <a:gd name="T32" fmla="*/ 51 w 337"/>
                <a:gd name="T33" fmla="*/ 216 h 355"/>
                <a:gd name="T34" fmla="*/ 34 w 337"/>
                <a:gd name="T35" fmla="*/ 234 h 355"/>
                <a:gd name="T36" fmla="*/ 32 w 337"/>
                <a:gd name="T37" fmla="*/ 260 h 355"/>
                <a:gd name="T38" fmla="*/ 43 w 337"/>
                <a:gd name="T39" fmla="*/ 284 h 355"/>
                <a:gd name="T40" fmla="*/ 50 w 337"/>
                <a:gd name="T41" fmla="*/ 309 h 355"/>
                <a:gd name="T42" fmla="*/ 41 w 337"/>
                <a:gd name="T43" fmla="*/ 333 h 355"/>
                <a:gd name="T44" fmla="*/ 25 w 337"/>
                <a:gd name="T45" fmla="*/ 345 h 355"/>
                <a:gd name="T46" fmla="*/ 7 w 337"/>
                <a:gd name="T47" fmla="*/ 353 h 355"/>
                <a:gd name="T48" fmla="*/ 14 w 337"/>
                <a:gd name="T49" fmla="*/ 34 h 355"/>
                <a:gd name="T50" fmla="*/ 16 w 337"/>
                <a:gd name="T51" fmla="*/ 51 h 355"/>
                <a:gd name="T52" fmla="*/ 13 w 337"/>
                <a:gd name="T53" fmla="*/ 68 h 355"/>
                <a:gd name="T54" fmla="*/ 9 w 337"/>
                <a:gd name="T55" fmla="*/ 87 h 355"/>
                <a:gd name="T56" fmla="*/ 12 w 337"/>
                <a:gd name="T57" fmla="*/ 107 h 355"/>
                <a:gd name="T58" fmla="*/ 33 w 337"/>
                <a:gd name="T59" fmla="*/ 126 h 355"/>
                <a:gd name="T60" fmla="*/ 61 w 337"/>
                <a:gd name="T61" fmla="*/ 127 h 355"/>
                <a:gd name="T62" fmla="*/ 81 w 337"/>
                <a:gd name="T63" fmla="*/ 124 h 355"/>
                <a:gd name="T64" fmla="*/ 103 w 337"/>
                <a:gd name="T65" fmla="*/ 121 h 355"/>
                <a:gd name="T66" fmla="*/ 122 w 337"/>
                <a:gd name="T67" fmla="*/ 110 h 355"/>
                <a:gd name="T68" fmla="*/ 135 w 337"/>
                <a:gd name="T69" fmla="*/ 91 h 355"/>
                <a:gd name="T70" fmla="*/ 134 w 337"/>
                <a:gd name="T71" fmla="*/ 71 h 355"/>
                <a:gd name="T72" fmla="*/ 126 w 337"/>
                <a:gd name="T73" fmla="*/ 52 h 355"/>
                <a:gd name="T74" fmla="*/ 118 w 337"/>
                <a:gd name="T75" fmla="*/ 33 h 355"/>
                <a:gd name="T76" fmla="*/ 122 w 337"/>
                <a:gd name="T77" fmla="*/ 13 h 355"/>
                <a:gd name="T78" fmla="*/ 140 w 337"/>
                <a:gd name="T79" fmla="*/ 6 h 355"/>
                <a:gd name="T80" fmla="*/ 163 w 337"/>
                <a:gd name="T81" fmla="*/ 1 h 355"/>
                <a:gd name="T82" fmla="*/ 186 w 337"/>
                <a:gd name="T83" fmla="*/ 1 h 355"/>
                <a:gd name="T84" fmla="*/ 202 w 337"/>
                <a:gd name="T85" fmla="*/ 8 h 355"/>
                <a:gd name="T86" fmla="*/ 207 w 337"/>
                <a:gd name="T87" fmla="*/ 41 h 355"/>
                <a:gd name="T88" fmla="*/ 219 w 337"/>
                <a:gd name="T89" fmla="*/ 68 h 355"/>
                <a:gd name="T90" fmla="*/ 241 w 337"/>
                <a:gd name="T91" fmla="*/ 82 h 355"/>
                <a:gd name="T92" fmla="*/ 267 w 337"/>
                <a:gd name="T93" fmla="*/ 78 h 355"/>
                <a:gd name="T94" fmla="*/ 292 w 337"/>
                <a:gd name="T95" fmla="*/ 64 h 355"/>
                <a:gd name="T96" fmla="*/ 316 w 337"/>
                <a:gd name="T97" fmla="*/ 67 h 355"/>
                <a:gd name="T98" fmla="*/ 323 w 337"/>
                <a:gd name="T99" fmla="*/ 85 h 355"/>
                <a:gd name="T100" fmla="*/ 329 w 337"/>
                <a:gd name="T101" fmla="*/ 105 h 355"/>
                <a:gd name="T102" fmla="*/ 334 w 337"/>
                <a:gd name="T103" fmla="*/ 126 h 355"/>
                <a:gd name="T104" fmla="*/ 335 w 337"/>
                <a:gd name="T105" fmla="*/ 14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7" h="355">
                  <a:moveTo>
                    <a:pt x="335" y="147"/>
                  </a:moveTo>
                  <a:lnTo>
                    <a:pt x="329" y="153"/>
                  </a:lnTo>
                  <a:lnTo>
                    <a:pt x="323" y="158"/>
                  </a:lnTo>
                  <a:lnTo>
                    <a:pt x="315" y="160"/>
                  </a:lnTo>
                  <a:lnTo>
                    <a:pt x="306" y="163"/>
                  </a:lnTo>
                  <a:lnTo>
                    <a:pt x="297" y="165"/>
                  </a:lnTo>
                  <a:lnTo>
                    <a:pt x="288" y="167"/>
                  </a:lnTo>
                  <a:lnTo>
                    <a:pt x="280" y="168"/>
                  </a:lnTo>
                  <a:lnTo>
                    <a:pt x="270" y="170"/>
                  </a:lnTo>
                  <a:lnTo>
                    <a:pt x="261" y="172"/>
                  </a:lnTo>
                  <a:lnTo>
                    <a:pt x="254" y="175"/>
                  </a:lnTo>
                  <a:lnTo>
                    <a:pt x="247" y="179"/>
                  </a:lnTo>
                  <a:lnTo>
                    <a:pt x="242" y="183"/>
                  </a:lnTo>
                  <a:lnTo>
                    <a:pt x="237" y="191"/>
                  </a:lnTo>
                  <a:lnTo>
                    <a:pt x="233" y="199"/>
                  </a:lnTo>
                  <a:lnTo>
                    <a:pt x="232" y="209"/>
                  </a:lnTo>
                  <a:lnTo>
                    <a:pt x="233" y="222"/>
                  </a:lnTo>
                  <a:lnTo>
                    <a:pt x="236" y="229"/>
                  </a:lnTo>
                  <a:lnTo>
                    <a:pt x="239" y="237"/>
                  </a:lnTo>
                  <a:lnTo>
                    <a:pt x="240" y="243"/>
                  </a:lnTo>
                  <a:lnTo>
                    <a:pt x="242" y="252"/>
                  </a:lnTo>
                  <a:lnTo>
                    <a:pt x="242" y="259"/>
                  </a:lnTo>
                  <a:lnTo>
                    <a:pt x="243" y="266"/>
                  </a:lnTo>
                  <a:lnTo>
                    <a:pt x="243" y="275"/>
                  </a:lnTo>
                  <a:lnTo>
                    <a:pt x="243" y="283"/>
                  </a:lnTo>
                  <a:lnTo>
                    <a:pt x="237" y="286"/>
                  </a:lnTo>
                  <a:lnTo>
                    <a:pt x="232" y="289"/>
                  </a:lnTo>
                  <a:lnTo>
                    <a:pt x="227" y="291"/>
                  </a:lnTo>
                  <a:lnTo>
                    <a:pt x="221" y="293"/>
                  </a:lnTo>
                  <a:lnTo>
                    <a:pt x="216" y="294"/>
                  </a:lnTo>
                  <a:lnTo>
                    <a:pt x="209" y="297"/>
                  </a:lnTo>
                  <a:lnTo>
                    <a:pt x="202" y="300"/>
                  </a:lnTo>
                  <a:lnTo>
                    <a:pt x="195" y="300"/>
                  </a:lnTo>
                  <a:lnTo>
                    <a:pt x="189" y="302"/>
                  </a:lnTo>
                  <a:lnTo>
                    <a:pt x="182" y="303"/>
                  </a:lnTo>
                  <a:lnTo>
                    <a:pt x="175" y="303"/>
                  </a:lnTo>
                  <a:lnTo>
                    <a:pt x="169" y="303"/>
                  </a:lnTo>
                  <a:lnTo>
                    <a:pt x="162" y="303"/>
                  </a:lnTo>
                  <a:lnTo>
                    <a:pt x="155" y="303"/>
                  </a:lnTo>
                  <a:lnTo>
                    <a:pt x="149" y="303"/>
                  </a:lnTo>
                  <a:lnTo>
                    <a:pt x="143" y="299"/>
                  </a:lnTo>
                  <a:lnTo>
                    <a:pt x="140" y="293"/>
                  </a:lnTo>
                  <a:lnTo>
                    <a:pt x="140" y="285"/>
                  </a:lnTo>
                  <a:lnTo>
                    <a:pt x="142" y="276"/>
                  </a:lnTo>
                  <a:lnTo>
                    <a:pt x="144" y="268"/>
                  </a:lnTo>
                  <a:lnTo>
                    <a:pt x="147" y="260"/>
                  </a:lnTo>
                  <a:lnTo>
                    <a:pt x="149" y="252"/>
                  </a:lnTo>
                  <a:lnTo>
                    <a:pt x="149" y="243"/>
                  </a:lnTo>
                  <a:lnTo>
                    <a:pt x="149" y="235"/>
                  </a:lnTo>
                  <a:lnTo>
                    <a:pt x="146" y="229"/>
                  </a:lnTo>
                  <a:lnTo>
                    <a:pt x="143" y="224"/>
                  </a:lnTo>
                  <a:lnTo>
                    <a:pt x="139" y="220"/>
                  </a:lnTo>
                  <a:lnTo>
                    <a:pt x="136" y="217"/>
                  </a:lnTo>
                  <a:lnTo>
                    <a:pt x="130" y="214"/>
                  </a:lnTo>
                  <a:lnTo>
                    <a:pt x="126" y="211"/>
                  </a:lnTo>
                  <a:lnTo>
                    <a:pt x="121" y="210"/>
                  </a:lnTo>
                  <a:lnTo>
                    <a:pt x="116" y="209"/>
                  </a:lnTo>
                  <a:lnTo>
                    <a:pt x="110" y="208"/>
                  </a:lnTo>
                  <a:lnTo>
                    <a:pt x="105" y="208"/>
                  </a:lnTo>
                  <a:lnTo>
                    <a:pt x="99" y="206"/>
                  </a:lnTo>
                  <a:lnTo>
                    <a:pt x="93" y="206"/>
                  </a:lnTo>
                  <a:lnTo>
                    <a:pt x="87" y="207"/>
                  </a:lnTo>
                  <a:lnTo>
                    <a:pt x="81" y="206"/>
                  </a:lnTo>
                  <a:lnTo>
                    <a:pt x="75" y="207"/>
                  </a:lnTo>
                  <a:lnTo>
                    <a:pt x="70" y="207"/>
                  </a:lnTo>
                  <a:lnTo>
                    <a:pt x="62" y="209"/>
                  </a:lnTo>
                  <a:lnTo>
                    <a:pt x="56" y="212"/>
                  </a:lnTo>
                  <a:lnTo>
                    <a:pt x="51" y="216"/>
                  </a:lnTo>
                  <a:lnTo>
                    <a:pt x="46" y="219"/>
                  </a:lnTo>
                  <a:lnTo>
                    <a:pt x="41" y="224"/>
                  </a:lnTo>
                  <a:lnTo>
                    <a:pt x="37" y="229"/>
                  </a:lnTo>
                  <a:lnTo>
                    <a:pt x="34" y="234"/>
                  </a:lnTo>
                  <a:lnTo>
                    <a:pt x="29" y="241"/>
                  </a:lnTo>
                  <a:lnTo>
                    <a:pt x="30" y="248"/>
                  </a:lnTo>
                  <a:lnTo>
                    <a:pt x="31" y="253"/>
                  </a:lnTo>
                  <a:lnTo>
                    <a:pt x="32" y="260"/>
                  </a:lnTo>
                  <a:lnTo>
                    <a:pt x="35" y="266"/>
                  </a:lnTo>
                  <a:lnTo>
                    <a:pt x="37" y="272"/>
                  </a:lnTo>
                  <a:lnTo>
                    <a:pt x="42" y="279"/>
                  </a:lnTo>
                  <a:lnTo>
                    <a:pt x="43" y="284"/>
                  </a:lnTo>
                  <a:lnTo>
                    <a:pt x="45" y="289"/>
                  </a:lnTo>
                  <a:lnTo>
                    <a:pt x="49" y="296"/>
                  </a:lnTo>
                  <a:lnTo>
                    <a:pt x="50" y="303"/>
                  </a:lnTo>
                  <a:lnTo>
                    <a:pt x="50" y="309"/>
                  </a:lnTo>
                  <a:lnTo>
                    <a:pt x="50" y="316"/>
                  </a:lnTo>
                  <a:lnTo>
                    <a:pt x="49" y="321"/>
                  </a:lnTo>
                  <a:lnTo>
                    <a:pt x="47" y="326"/>
                  </a:lnTo>
                  <a:lnTo>
                    <a:pt x="41" y="333"/>
                  </a:lnTo>
                  <a:lnTo>
                    <a:pt x="35" y="339"/>
                  </a:lnTo>
                  <a:lnTo>
                    <a:pt x="32" y="341"/>
                  </a:lnTo>
                  <a:lnTo>
                    <a:pt x="30" y="343"/>
                  </a:lnTo>
                  <a:lnTo>
                    <a:pt x="25" y="345"/>
                  </a:lnTo>
                  <a:lnTo>
                    <a:pt x="21" y="348"/>
                  </a:lnTo>
                  <a:lnTo>
                    <a:pt x="17" y="349"/>
                  </a:lnTo>
                  <a:lnTo>
                    <a:pt x="12" y="350"/>
                  </a:lnTo>
                  <a:lnTo>
                    <a:pt x="7" y="353"/>
                  </a:lnTo>
                  <a:lnTo>
                    <a:pt x="0" y="354"/>
                  </a:lnTo>
                  <a:lnTo>
                    <a:pt x="0" y="19"/>
                  </a:lnTo>
                  <a:lnTo>
                    <a:pt x="12" y="31"/>
                  </a:lnTo>
                  <a:lnTo>
                    <a:pt x="14" y="34"/>
                  </a:lnTo>
                  <a:lnTo>
                    <a:pt x="16" y="39"/>
                  </a:lnTo>
                  <a:lnTo>
                    <a:pt x="18" y="43"/>
                  </a:lnTo>
                  <a:lnTo>
                    <a:pt x="17" y="47"/>
                  </a:lnTo>
                  <a:lnTo>
                    <a:pt x="16" y="51"/>
                  </a:lnTo>
                  <a:lnTo>
                    <a:pt x="16" y="56"/>
                  </a:lnTo>
                  <a:lnTo>
                    <a:pt x="16" y="60"/>
                  </a:lnTo>
                  <a:lnTo>
                    <a:pt x="14" y="64"/>
                  </a:lnTo>
                  <a:lnTo>
                    <a:pt x="13" y="68"/>
                  </a:lnTo>
                  <a:lnTo>
                    <a:pt x="12" y="73"/>
                  </a:lnTo>
                  <a:lnTo>
                    <a:pt x="11" y="78"/>
                  </a:lnTo>
                  <a:lnTo>
                    <a:pt x="10" y="82"/>
                  </a:lnTo>
                  <a:lnTo>
                    <a:pt x="9" y="87"/>
                  </a:lnTo>
                  <a:lnTo>
                    <a:pt x="9" y="92"/>
                  </a:lnTo>
                  <a:lnTo>
                    <a:pt x="8" y="97"/>
                  </a:lnTo>
                  <a:lnTo>
                    <a:pt x="9" y="102"/>
                  </a:lnTo>
                  <a:lnTo>
                    <a:pt x="12" y="107"/>
                  </a:lnTo>
                  <a:lnTo>
                    <a:pt x="16" y="112"/>
                  </a:lnTo>
                  <a:lnTo>
                    <a:pt x="19" y="118"/>
                  </a:lnTo>
                  <a:lnTo>
                    <a:pt x="27" y="122"/>
                  </a:lnTo>
                  <a:lnTo>
                    <a:pt x="33" y="126"/>
                  </a:lnTo>
                  <a:lnTo>
                    <a:pt x="40" y="128"/>
                  </a:lnTo>
                  <a:lnTo>
                    <a:pt x="48" y="128"/>
                  </a:lnTo>
                  <a:lnTo>
                    <a:pt x="56" y="129"/>
                  </a:lnTo>
                  <a:lnTo>
                    <a:pt x="61" y="127"/>
                  </a:lnTo>
                  <a:lnTo>
                    <a:pt x="65" y="127"/>
                  </a:lnTo>
                  <a:lnTo>
                    <a:pt x="70" y="126"/>
                  </a:lnTo>
                  <a:lnTo>
                    <a:pt x="76" y="126"/>
                  </a:lnTo>
                  <a:lnTo>
                    <a:pt x="81" y="124"/>
                  </a:lnTo>
                  <a:lnTo>
                    <a:pt x="87" y="124"/>
                  </a:lnTo>
                  <a:lnTo>
                    <a:pt x="92" y="123"/>
                  </a:lnTo>
                  <a:lnTo>
                    <a:pt x="98" y="121"/>
                  </a:lnTo>
                  <a:lnTo>
                    <a:pt x="103" y="121"/>
                  </a:lnTo>
                  <a:lnTo>
                    <a:pt x="107" y="119"/>
                  </a:lnTo>
                  <a:lnTo>
                    <a:pt x="112" y="116"/>
                  </a:lnTo>
                  <a:lnTo>
                    <a:pt x="117" y="114"/>
                  </a:lnTo>
                  <a:lnTo>
                    <a:pt x="122" y="110"/>
                  </a:lnTo>
                  <a:lnTo>
                    <a:pt x="125" y="106"/>
                  </a:lnTo>
                  <a:lnTo>
                    <a:pt x="128" y="101"/>
                  </a:lnTo>
                  <a:lnTo>
                    <a:pt x="131" y="96"/>
                  </a:lnTo>
                  <a:lnTo>
                    <a:pt x="135" y="91"/>
                  </a:lnTo>
                  <a:lnTo>
                    <a:pt x="136" y="85"/>
                  </a:lnTo>
                  <a:lnTo>
                    <a:pt x="136" y="81"/>
                  </a:lnTo>
                  <a:lnTo>
                    <a:pt x="136" y="76"/>
                  </a:lnTo>
                  <a:lnTo>
                    <a:pt x="134" y="71"/>
                  </a:lnTo>
                  <a:lnTo>
                    <a:pt x="133" y="67"/>
                  </a:lnTo>
                  <a:lnTo>
                    <a:pt x="131" y="62"/>
                  </a:lnTo>
                  <a:lnTo>
                    <a:pt x="128" y="56"/>
                  </a:lnTo>
                  <a:lnTo>
                    <a:pt x="126" y="52"/>
                  </a:lnTo>
                  <a:lnTo>
                    <a:pt x="124" y="47"/>
                  </a:lnTo>
                  <a:lnTo>
                    <a:pt x="122" y="43"/>
                  </a:lnTo>
                  <a:lnTo>
                    <a:pt x="119" y="38"/>
                  </a:lnTo>
                  <a:lnTo>
                    <a:pt x="118" y="33"/>
                  </a:lnTo>
                  <a:lnTo>
                    <a:pt x="118" y="28"/>
                  </a:lnTo>
                  <a:lnTo>
                    <a:pt x="118" y="22"/>
                  </a:lnTo>
                  <a:lnTo>
                    <a:pt x="118" y="18"/>
                  </a:lnTo>
                  <a:lnTo>
                    <a:pt x="122" y="13"/>
                  </a:lnTo>
                  <a:lnTo>
                    <a:pt x="127" y="11"/>
                  </a:lnTo>
                  <a:lnTo>
                    <a:pt x="130" y="9"/>
                  </a:lnTo>
                  <a:lnTo>
                    <a:pt x="136" y="8"/>
                  </a:lnTo>
                  <a:lnTo>
                    <a:pt x="140" y="6"/>
                  </a:lnTo>
                  <a:lnTo>
                    <a:pt x="145" y="4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3" y="1"/>
                  </a:lnTo>
                  <a:lnTo>
                    <a:pt x="169" y="2"/>
                  </a:lnTo>
                  <a:lnTo>
                    <a:pt x="174" y="1"/>
                  </a:lnTo>
                  <a:lnTo>
                    <a:pt x="180" y="2"/>
                  </a:lnTo>
                  <a:lnTo>
                    <a:pt x="186" y="1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3" y="0"/>
                  </a:lnTo>
                  <a:lnTo>
                    <a:pt x="202" y="8"/>
                  </a:lnTo>
                  <a:lnTo>
                    <a:pt x="203" y="15"/>
                  </a:lnTo>
                  <a:lnTo>
                    <a:pt x="204" y="24"/>
                  </a:lnTo>
                  <a:lnTo>
                    <a:pt x="205" y="33"/>
                  </a:lnTo>
                  <a:lnTo>
                    <a:pt x="207" y="41"/>
                  </a:lnTo>
                  <a:lnTo>
                    <a:pt x="211" y="49"/>
                  </a:lnTo>
                  <a:lnTo>
                    <a:pt x="212" y="57"/>
                  </a:lnTo>
                  <a:lnTo>
                    <a:pt x="217" y="65"/>
                  </a:lnTo>
                  <a:lnTo>
                    <a:pt x="219" y="68"/>
                  </a:lnTo>
                  <a:lnTo>
                    <a:pt x="224" y="72"/>
                  </a:lnTo>
                  <a:lnTo>
                    <a:pt x="228" y="76"/>
                  </a:lnTo>
                  <a:lnTo>
                    <a:pt x="234" y="79"/>
                  </a:lnTo>
                  <a:lnTo>
                    <a:pt x="241" y="82"/>
                  </a:lnTo>
                  <a:lnTo>
                    <a:pt x="248" y="82"/>
                  </a:lnTo>
                  <a:lnTo>
                    <a:pt x="254" y="83"/>
                  </a:lnTo>
                  <a:lnTo>
                    <a:pt x="261" y="80"/>
                  </a:lnTo>
                  <a:lnTo>
                    <a:pt x="267" y="78"/>
                  </a:lnTo>
                  <a:lnTo>
                    <a:pt x="273" y="74"/>
                  </a:lnTo>
                  <a:lnTo>
                    <a:pt x="280" y="71"/>
                  </a:lnTo>
                  <a:lnTo>
                    <a:pt x="286" y="67"/>
                  </a:lnTo>
                  <a:lnTo>
                    <a:pt x="292" y="64"/>
                  </a:lnTo>
                  <a:lnTo>
                    <a:pt x="298" y="61"/>
                  </a:lnTo>
                  <a:lnTo>
                    <a:pt x="305" y="62"/>
                  </a:lnTo>
                  <a:lnTo>
                    <a:pt x="313" y="63"/>
                  </a:lnTo>
                  <a:lnTo>
                    <a:pt x="316" y="67"/>
                  </a:lnTo>
                  <a:lnTo>
                    <a:pt x="318" y="71"/>
                  </a:lnTo>
                  <a:lnTo>
                    <a:pt x="320" y="74"/>
                  </a:lnTo>
                  <a:lnTo>
                    <a:pt x="322" y="80"/>
                  </a:lnTo>
                  <a:lnTo>
                    <a:pt x="323" y="85"/>
                  </a:lnTo>
                  <a:lnTo>
                    <a:pt x="326" y="90"/>
                  </a:lnTo>
                  <a:lnTo>
                    <a:pt x="329" y="94"/>
                  </a:lnTo>
                  <a:lnTo>
                    <a:pt x="328" y="100"/>
                  </a:lnTo>
                  <a:lnTo>
                    <a:pt x="329" y="105"/>
                  </a:lnTo>
                  <a:lnTo>
                    <a:pt x="331" y="110"/>
                  </a:lnTo>
                  <a:lnTo>
                    <a:pt x="332" y="115"/>
                  </a:lnTo>
                  <a:lnTo>
                    <a:pt x="333" y="121"/>
                  </a:lnTo>
                  <a:lnTo>
                    <a:pt x="334" y="126"/>
                  </a:lnTo>
                  <a:lnTo>
                    <a:pt x="334" y="131"/>
                  </a:lnTo>
                  <a:lnTo>
                    <a:pt x="335" y="137"/>
                  </a:lnTo>
                  <a:lnTo>
                    <a:pt x="336" y="142"/>
                  </a:lnTo>
                  <a:lnTo>
                    <a:pt x="335" y="147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grayWhite">
            <a:xfrm>
              <a:off x="165" y="3976"/>
              <a:ext cx="426" cy="341"/>
            </a:xfrm>
            <a:custGeom>
              <a:avLst/>
              <a:gdLst>
                <a:gd name="T0" fmla="*/ 131 w 426"/>
                <a:gd name="T1" fmla="*/ 340 h 341"/>
                <a:gd name="T2" fmla="*/ 132 w 426"/>
                <a:gd name="T3" fmla="*/ 311 h 341"/>
                <a:gd name="T4" fmla="*/ 128 w 426"/>
                <a:gd name="T5" fmla="*/ 290 h 341"/>
                <a:gd name="T6" fmla="*/ 100 w 426"/>
                <a:gd name="T7" fmla="*/ 265 h 341"/>
                <a:gd name="T8" fmla="*/ 37 w 426"/>
                <a:gd name="T9" fmla="*/ 249 h 341"/>
                <a:gd name="T10" fmla="*/ 2 w 426"/>
                <a:gd name="T11" fmla="*/ 210 h 341"/>
                <a:gd name="T12" fmla="*/ 0 w 426"/>
                <a:gd name="T13" fmla="*/ 174 h 341"/>
                <a:gd name="T14" fmla="*/ 10 w 426"/>
                <a:gd name="T15" fmla="*/ 150 h 341"/>
                <a:gd name="T16" fmla="*/ 32 w 426"/>
                <a:gd name="T17" fmla="*/ 135 h 341"/>
                <a:gd name="T18" fmla="*/ 48 w 426"/>
                <a:gd name="T19" fmla="*/ 136 h 341"/>
                <a:gd name="T20" fmla="*/ 82 w 426"/>
                <a:gd name="T21" fmla="*/ 142 h 341"/>
                <a:gd name="T22" fmla="*/ 98 w 426"/>
                <a:gd name="T23" fmla="*/ 145 h 341"/>
                <a:gd name="T24" fmla="*/ 123 w 426"/>
                <a:gd name="T25" fmla="*/ 146 h 341"/>
                <a:gd name="T26" fmla="*/ 154 w 426"/>
                <a:gd name="T27" fmla="*/ 136 h 341"/>
                <a:gd name="T28" fmla="*/ 172 w 426"/>
                <a:gd name="T29" fmla="*/ 117 h 341"/>
                <a:gd name="T30" fmla="*/ 181 w 426"/>
                <a:gd name="T31" fmla="*/ 103 h 341"/>
                <a:gd name="T32" fmla="*/ 185 w 426"/>
                <a:gd name="T33" fmla="*/ 91 h 341"/>
                <a:gd name="T34" fmla="*/ 181 w 426"/>
                <a:gd name="T35" fmla="*/ 75 h 341"/>
                <a:gd name="T36" fmla="*/ 178 w 426"/>
                <a:gd name="T37" fmla="*/ 57 h 341"/>
                <a:gd name="T38" fmla="*/ 175 w 426"/>
                <a:gd name="T39" fmla="*/ 41 h 341"/>
                <a:gd name="T40" fmla="*/ 177 w 426"/>
                <a:gd name="T41" fmla="*/ 23 h 341"/>
                <a:gd name="T42" fmla="*/ 185 w 426"/>
                <a:gd name="T43" fmla="*/ 4 h 341"/>
                <a:gd name="T44" fmla="*/ 201 w 426"/>
                <a:gd name="T45" fmla="*/ 0 h 341"/>
                <a:gd name="T46" fmla="*/ 220 w 426"/>
                <a:gd name="T47" fmla="*/ 0 h 341"/>
                <a:gd name="T48" fmla="*/ 240 w 426"/>
                <a:gd name="T49" fmla="*/ 4 h 341"/>
                <a:gd name="T50" fmla="*/ 246 w 426"/>
                <a:gd name="T51" fmla="*/ 7 h 341"/>
                <a:gd name="T52" fmla="*/ 265 w 426"/>
                <a:gd name="T53" fmla="*/ 16 h 341"/>
                <a:gd name="T54" fmla="*/ 275 w 426"/>
                <a:gd name="T55" fmla="*/ 25 h 341"/>
                <a:gd name="T56" fmla="*/ 284 w 426"/>
                <a:gd name="T57" fmla="*/ 37 h 341"/>
                <a:gd name="T58" fmla="*/ 287 w 426"/>
                <a:gd name="T59" fmla="*/ 58 h 341"/>
                <a:gd name="T60" fmla="*/ 280 w 426"/>
                <a:gd name="T61" fmla="*/ 80 h 341"/>
                <a:gd name="T62" fmla="*/ 269 w 426"/>
                <a:gd name="T63" fmla="*/ 101 h 341"/>
                <a:gd name="T64" fmla="*/ 261 w 426"/>
                <a:gd name="T65" fmla="*/ 132 h 341"/>
                <a:gd name="T66" fmla="*/ 271 w 426"/>
                <a:gd name="T67" fmla="*/ 157 h 341"/>
                <a:gd name="T68" fmla="*/ 286 w 426"/>
                <a:gd name="T69" fmla="*/ 171 h 341"/>
                <a:gd name="T70" fmla="*/ 305 w 426"/>
                <a:gd name="T71" fmla="*/ 181 h 341"/>
                <a:gd name="T72" fmla="*/ 326 w 426"/>
                <a:gd name="T73" fmla="*/ 185 h 341"/>
                <a:gd name="T74" fmla="*/ 337 w 426"/>
                <a:gd name="T75" fmla="*/ 186 h 341"/>
                <a:gd name="T76" fmla="*/ 360 w 426"/>
                <a:gd name="T77" fmla="*/ 188 h 341"/>
                <a:gd name="T78" fmla="*/ 395 w 426"/>
                <a:gd name="T79" fmla="*/ 190 h 341"/>
                <a:gd name="T80" fmla="*/ 417 w 426"/>
                <a:gd name="T81" fmla="*/ 208 h 341"/>
                <a:gd name="T82" fmla="*/ 425 w 426"/>
                <a:gd name="T83" fmla="*/ 246 h 341"/>
                <a:gd name="T84" fmla="*/ 412 w 426"/>
                <a:gd name="T85" fmla="*/ 300 h 341"/>
                <a:gd name="T86" fmla="*/ 400 w 426"/>
                <a:gd name="T87" fmla="*/ 329 h 341"/>
                <a:gd name="T88" fmla="*/ 393 w 426"/>
                <a:gd name="T89" fmla="*/ 334 h 341"/>
                <a:gd name="T90" fmla="*/ 377 w 426"/>
                <a:gd name="T91" fmla="*/ 339 h 341"/>
                <a:gd name="T92" fmla="*/ 362 w 426"/>
                <a:gd name="T93" fmla="*/ 338 h 341"/>
                <a:gd name="T94" fmla="*/ 338 w 426"/>
                <a:gd name="T95" fmla="*/ 331 h 341"/>
                <a:gd name="T96" fmla="*/ 329 w 426"/>
                <a:gd name="T97" fmla="*/ 327 h 341"/>
                <a:gd name="T98" fmla="*/ 313 w 426"/>
                <a:gd name="T99" fmla="*/ 322 h 341"/>
                <a:gd name="T100" fmla="*/ 297 w 426"/>
                <a:gd name="T101" fmla="*/ 317 h 341"/>
                <a:gd name="T102" fmla="*/ 280 w 426"/>
                <a:gd name="T103" fmla="*/ 315 h 341"/>
                <a:gd name="T104" fmla="*/ 260 w 426"/>
                <a:gd name="T105" fmla="*/ 324 h 341"/>
                <a:gd name="T106" fmla="*/ 246 w 426"/>
                <a:gd name="T107" fmla="*/ 340 h 341"/>
                <a:gd name="T108" fmla="*/ 131 w 426"/>
                <a:gd name="T109" fmla="*/ 34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6" h="341">
                  <a:moveTo>
                    <a:pt x="131" y="340"/>
                  </a:moveTo>
                  <a:lnTo>
                    <a:pt x="132" y="311"/>
                  </a:lnTo>
                  <a:lnTo>
                    <a:pt x="128" y="290"/>
                  </a:lnTo>
                  <a:lnTo>
                    <a:pt x="100" y="265"/>
                  </a:lnTo>
                  <a:lnTo>
                    <a:pt x="37" y="249"/>
                  </a:lnTo>
                  <a:lnTo>
                    <a:pt x="2" y="210"/>
                  </a:lnTo>
                  <a:lnTo>
                    <a:pt x="0" y="174"/>
                  </a:lnTo>
                  <a:lnTo>
                    <a:pt x="10" y="150"/>
                  </a:lnTo>
                  <a:lnTo>
                    <a:pt x="32" y="135"/>
                  </a:lnTo>
                  <a:lnTo>
                    <a:pt x="48" y="136"/>
                  </a:lnTo>
                  <a:lnTo>
                    <a:pt x="82" y="142"/>
                  </a:lnTo>
                  <a:lnTo>
                    <a:pt x="98" y="145"/>
                  </a:lnTo>
                  <a:lnTo>
                    <a:pt x="123" y="146"/>
                  </a:lnTo>
                  <a:lnTo>
                    <a:pt x="154" y="136"/>
                  </a:lnTo>
                  <a:lnTo>
                    <a:pt x="172" y="117"/>
                  </a:lnTo>
                  <a:lnTo>
                    <a:pt x="181" y="103"/>
                  </a:lnTo>
                  <a:lnTo>
                    <a:pt x="185" y="91"/>
                  </a:lnTo>
                  <a:lnTo>
                    <a:pt x="181" y="75"/>
                  </a:lnTo>
                  <a:lnTo>
                    <a:pt x="178" y="57"/>
                  </a:lnTo>
                  <a:lnTo>
                    <a:pt x="175" y="41"/>
                  </a:lnTo>
                  <a:lnTo>
                    <a:pt x="177" y="23"/>
                  </a:lnTo>
                  <a:lnTo>
                    <a:pt x="185" y="4"/>
                  </a:lnTo>
                  <a:lnTo>
                    <a:pt x="201" y="0"/>
                  </a:lnTo>
                  <a:lnTo>
                    <a:pt x="220" y="0"/>
                  </a:lnTo>
                  <a:lnTo>
                    <a:pt x="240" y="4"/>
                  </a:lnTo>
                  <a:lnTo>
                    <a:pt x="246" y="7"/>
                  </a:lnTo>
                  <a:lnTo>
                    <a:pt x="265" y="16"/>
                  </a:lnTo>
                  <a:lnTo>
                    <a:pt x="275" y="25"/>
                  </a:lnTo>
                  <a:lnTo>
                    <a:pt x="284" y="37"/>
                  </a:lnTo>
                  <a:lnTo>
                    <a:pt x="287" y="58"/>
                  </a:lnTo>
                  <a:lnTo>
                    <a:pt x="280" y="80"/>
                  </a:lnTo>
                  <a:lnTo>
                    <a:pt x="269" y="101"/>
                  </a:lnTo>
                  <a:lnTo>
                    <a:pt x="261" y="132"/>
                  </a:lnTo>
                  <a:lnTo>
                    <a:pt x="271" y="157"/>
                  </a:lnTo>
                  <a:lnTo>
                    <a:pt x="286" y="171"/>
                  </a:lnTo>
                  <a:lnTo>
                    <a:pt x="305" y="181"/>
                  </a:lnTo>
                  <a:lnTo>
                    <a:pt x="326" y="185"/>
                  </a:lnTo>
                  <a:lnTo>
                    <a:pt x="337" y="186"/>
                  </a:lnTo>
                  <a:lnTo>
                    <a:pt x="360" y="188"/>
                  </a:lnTo>
                  <a:lnTo>
                    <a:pt x="395" y="190"/>
                  </a:lnTo>
                  <a:lnTo>
                    <a:pt x="417" y="208"/>
                  </a:lnTo>
                  <a:lnTo>
                    <a:pt x="425" y="246"/>
                  </a:lnTo>
                  <a:lnTo>
                    <a:pt x="412" y="300"/>
                  </a:lnTo>
                  <a:lnTo>
                    <a:pt x="400" y="329"/>
                  </a:lnTo>
                  <a:lnTo>
                    <a:pt x="393" y="334"/>
                  </a:lnTo>
                  <a:lnTo>
                    <a:pt x="377" y="339"/>
                  </a:lnTo>
                  <a:lnTo>
                    <a:pt x="362" y="338"/>
                  </a:lnTo>
                  <a:lnTo>
                    <a:pt x="338" y="331"/>
                  </a:lnTo>
                  <a:lnTo>
                    <a:pt x="329" y="327"/>
                  </a:lnTo>
                  <a:lnTo>
                    <a:pt x="313" y="322"/>
                  </a:lnTo>
                  <a:lnTo>
                    <a:pt x="297" y="317"/>
                  </a:lnTo>
                  <a:lnTo>
                    <a:pt x="280" y="315"/>
                  </a:lnTo>
                  <a:lnTo>
                    <a:pt x="260" y="324"/>
                  </a:lnTo>
                  <a:lnTo>
                    <a:pt x="246" y="340"/>
                  </a:lnTo>
                  <a:lnTo>
                    <a:pt x="131" y="34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2067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12954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noProof="0" smtClean="0"/>
              <a:t>Haga clic para modificar el estilo de título del patrón</a:t>
            </a:r>
            <a:endParaRPr lang="en-US" noProof="0" smtClean="0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57400" y="3810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s-ES" noProof="0" smtClean="0"/>
              <a:t>Haga clic para modificar el estilo de subtítulo del patrón</a:t>
            </a:r>
            <a:endParaRPr lang="en-US" noProof="0" smtClean="0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70" name="Rectangle 2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71" name="Rectangle 2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820E45D-444A-4337-968E-ACB984AB953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D52022-688C-4A6C-A441-F750608EBB4F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2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096125" y="609600"/>
            <a:ext cx="1946275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254125" y="609600"/>
            <a:ext cx="56896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CE3B1-6522-4C78-AD29-894D4B1B453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0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E72E0-9D76-4C9A-B15B-4EAC36E266A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76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9DC5EA-6176-45AA-ACE8-C858C37E6149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6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2541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165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4625F-9440-4D0A-ACC9-BC4DA92FB99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05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7A44B-DF84-4C1A-A279-77F9B3484C6C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6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80BA9-8996-4B67-9124-3CA7263DF24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5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C999C-5201-40F2-A55C-E2D7F945FC3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2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1B20E-F700-4DB2-AA96-56A6C4A54381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2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EB7CDD-DC6C-4875-A72E-FA25A5281E4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1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2" name="Group 18"/>
          <p:cNvGrpSpPr>
            <a:grpSpLocks/>
          </p:cNvGrpSpPr>
          <p:nvPr/>
        </p:nvGrpSpPr>
        <p:grpSpPr bwMode="auto">
          <a:xfrm>
            <a:off x="-17463" y="-20638"/>
            <a:ext cx="9159876" cy="6878638"/>
            <a:chOff x="-11" y="-13"/>
            <a:chExt cx="5770" cy="4333"/>
          </a:xfrm>
        </p:grpSpPr>
        <p:sp>
          <p:nvSpPr>
            <p:cNvPr id="1026" name="Rectangle 2"/>
            <p:cNvSpPr>
              <a:spLocks noChangeArrowheads="1"/>
            </p:cNvSpPr>
            <p:nvPr/>
          </p:nvSpPr>
          <p:spPr bwMode="hidden">
            <a:xfrm>
              <a:off x="1008" y="0"/>
              <a:ext cx="4751" cy="4319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912" cy="398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28" name="Freeform 4"/>
            <p:cNvSpPr>
              <a:spLocks/>
            </p:cNvSpPr>
            <p:nvPr/>
          </p:nvSpPr>
          <p:spPr bwMode="grayWhite">
            <a:xfrm>
              <a:off x="77" y="83"/>
              <a:ext cx="447" cy="520"/>
            </a:xfrm>
            <a:custGeom>
              <a:avLst/>
              <a:gdLst>
                <a:gd name="T0" fmla="*/ 254 w 447"/>
                <a:gd name="T1" fmla="*/ 495 h 520"/>
                <a:gd name="T2" fmla="*/ 245 w 447"/>
                <a:gd name="T3" fmla="*/ 454 h 520"/>
                <a:gd name="T4" fmla="*/ 230 w 447"/>
                <a:gd name="T5" fmla="*/ 417 h 520"/>
                <a:gd name="T6" fmla="*/ 193 w 447"/>
                <a:gd name="T7" fmla="*/ 402 h 520"/>
                <a:gd name="T8" fmla="*/ 150 w 447"/>
                <a:gd name="T9" fmla="*/ 412 h 520"/>
                <a:gd name="T10" fmla="*/ 112 w 447"/>
                <a:gd name="T11" fmla="*/ 417 h 520"/>
                <a:gd name="T12" fmla="*/ 93 w 447"/>
                <a:gd name="T13" fmla="*/ 399 h 520"/>
                <a:gd name="T14" fmla="*/ 81 w 447"/>
                <a:gd name="T15" fmla="*/ 370 h 520"/>
                <a:gd name="T16" fmla="*/ 75 w 447"/>
                <a:gd name="T17" fmla="*/ 339 h 520"/>
                <a:gd name="T18" fmla="*/ 76 w 447"/>
                <a:gd name="T19" fmla="*/ 309 h 520"/>
                <a:gd name="T20" fmla="*/ 106 w 447"/>
                <a:gd name="T21" fmla="*/ 300 h 520"/>
                <a:gd name="T22" fmla="*/ 146 w 447"/>
                <a:gd name="T23" fmla="*/ 307 h 520"/>
                <a:gd name="T24" fmla="*/ 175 w 447"/>
                <a:gd name="T25" fmla="*/ 294 h 520"/>
                <a:gd name="T26" fmla="*/ 186 w 447"/>
                <a:gd name="T27" fmla="*/ 273 h 520"/>
                <a:gd name="T28" fmla="*/ 189 w 447"/>
                <a:gd name="T29" fmla="*/ 246 h 520"/>
                <a:gd name="T30" fmla="*/ 188 w 447"/>
                <a:gd name="T31" fmla="*/ 219 h 520"/>
                <a:gd name="T32" fmla="*/ 178 w 447"/>
                <a:gd name="T33" fmla="*/ 191 h 520"/>
                <a:gd name="T34" fmla="*/ 153 w 447"/>
                <a:gd name="T35" fmla="*/ 171 h 520"/>
                <a:gd name="T36" fmla="*/ 123 w 447"/>
                <a:gd name="T37" fmla="*/ 172 h 520"/>
                <a:gd name="T38" fmla="*/ 93 w 447"/>
                <a:gd name="T39" fmla="*/ 185 h 520"/>
                <a:gd name="T40" fmla="*/ 64 w 447"/>
                <a:gd name="T41" fmla="*/ 194 h 520"/>
                <a:gd name="T42" fmla="*/ 34 w 447"/>
                <a:gd name="T43" fmla="*/ 185 h 520"/>
                <a:gd name="T44" fmla="*/ 19 w 447"/>
                <a:gd name="T45" fmla="*/ 166 h 520"/>
                <a:gd name="T46" fmla="*/ 9 w 447"/>
                <a:gd name="T47" fmla="*/ 146 h 520"/>
                <a:gd name="T48" fmla="*/ 2 w 447"/>
                <a:gd name="T49" fmla="*/ 122 h 520"/>
                <a:gd name="T50" fmla="*/ 0 w 447"/>
                <a:gd name="T51" fmla="*/ 98 h 520"/>
                <a:gd name="T52" fmla="*/ 387 w 447"/>
                <a:gd name="T53" fmla="*/ 12 h 520"/>
                <a:gd name="T54" fmla="*/ 399 w 447"/>
                <a:gd name="T55" fmla="*/ 41 h 520"/>
                <a:gd name="T56" fmla="*/ 406 w 447"/>
                <a:gd name="T57" fmla="*/ 74 h 520"/>
                <a:gd name="T58" fmla="*/ 411 w 447"/>
                <a:gd name="T59" fmla="*/ 107 h 520"/>
                <a:gd name="T60" fmla="*/ 396 w 447"/>
                <a:gd name="T61" fmla="*/ 141 h 520"/>
                <a:gd name="T62" fmla="*/ 375 w 447"/>
                <a:gd name="T63" fmla="*/ 144 h 520"/>
                <a:gd name="T64" fmla="*/ 354 w 447"/>
                <a:gd name="T65" fmla="*/ 141 h 520"/>
                <a:gd name="T66" fmla="*/ 332 w 447"/>
                <a:gd name="T67" fmla="*/ 137 h 520"/>
                <a:gd name="T68" fmla="*/ 307 w 447"/>
                <a:gd name="T69" fmla="*/ 141 h 520"/>
                <a:gd name="T70" fmla="*/ 286 w 447"/>
                <a:gd name="T71" fmla="*/ 166 h 520"/>
                <a:gd name="T72" fmla="*/ 285 w 447"/>
                <a:gd name="T73" fmla="*/ 199 h 520"/>
                <a:gd name="T74" fmla="*/ 289 w 447"/>
                <a:gd name="T75" fmla="*/ 222 h 520"/>
                <a:gd name="T76" fmla="*/ 295 w 447"/>
                <a:gd name="T77" fmla="*/ 247 h 520"/>
                <a:gd name="T78" fmla="*/ 308 w 447"/>
                <a:gd name="T79" fmla="*/ 268 h 520"/>
                <a:gd name="T80" fmla="*/ 332 w 447"/>
                <a:gd name="T81" fmla="*/ 282 h 520"/>
                <a:gd name="T82" fmla="*/ 357 w 447"/>
                <a:gd name="T83" fmla="*/ 282 h 520"/>
                <a:gd name="T84" fmla="*/ 379 w 447"/>
                <a:gd name="T85" fmla="*/ 272 h 520"/>
                <a:gd name="T86" fmla="*/ 402 w 447"/>
                <a:gd name="T87" fmla="*/ 262 h 520"/>
                <a:gd name="T88" fmla="*/ 426 w 447"/>
                <a:gd name="T89" fmla="*/ 265 h 520"/>
                <a:gd name="T90" fmla="*/ 436 w 447"/>
                <a:gd name="T91" fmla="*/ 287 h 520"/>
                <a:gd name="T92" fmla="*/ 442 w 447"/>
                <a:gd name="T93" fmla="*/ 312 h 520"/>
                <a:gd name="T94" fmla="*/ 444 w 447"/>
                <a:gd name="T95" fmla="*/ 338 h 520"/>
                <a:gd name="T96" fmla="*/ 436 w 447"/>
                <a:gd name="T97" fmla="*/ 358 h 520"/>
                <a:gd name="T98" fmla="*/ 397 w 447"/>
                <a:gd name="T99" fmla="*/ 366 h 520"/>
                <a:gd name="T100" fmla="*/ 363 w 447"/>
                <a:gd name="T101" fmla="*/ 380 h 520"/>
                <a:gd name="T102" fmla="*/ 347 w 447"/>
                <a:gd name="T103" fmla="*/ 406 h 520"/>
                <a:gd name="T104" fmla="*/ 353 w 447"/>
                <a:gd name="T105" fmla="*/ 437 h 520"/>
                <a:gd name="T106" fmla="*/ 372 w 447"/>
                <a:gd name="T107" fmla="*/ 464 h 520"/>
                <a:gd name="T108" fmla="*/ 369 w 447"/>
                <a:gd name="T109" fmla="*/ 492 h 520"/>
                <a:gd name="T110" fmla="*/ 347 w 447"/>
                <a:gd name="T111" fmla="*/ 503 h 520"/>
                <a:gd name="T112" fmla="*/ 323 w 447"/>
                <a:gd name="T113" fmla="*/ 511 h 520"/>
                <a:gd name="T114" fmla="*/ 298 w 447"/>
                <a:gd name="T115" fmla="*/ 516 h 520"/>
                <a:gd name="T116" fmla="*/ 272 w 447"/>
                <a:gd name="T117" fmla="*/ 519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7" h="520">
                  <a:moveTo>
                    <a:pt x="272" y="519"/>
                  </a:moveTo>
                  <a:lnTo>
                    <a:pt x="265" y="512"/>
                  </a:lnTo>
                  <a:lnTo>
                    <a:pt x="259" y="505"/>
                  </a:lnTo>
                  <a:lnTo>
                    <a:pt x="254" y="495"/>
                  </a:lnTo>
                  <a:lnTo>
                    <a:pt x="252" y="486"/>
                  </a:lnTo>
                  <a:lnTo>
                    <a:pt x="248" y="475"/>
                  </a:lnTo>
                  <a:lnTo>
                    <a:pt x="246" y="465"/>
                  </a:lnTo>
                  <a:lnTo>
                    <a:pt x="245" y="454"/>
                  </a:lnTo>
                  <a:lnTo>
                    <a:pt x="242" y="444"/>
                  </a:lnTo>
                  <a:lnTo>
                    <a:pt x="239" y="434"/>
                  </a:lnTo>
                  <a:lnTo>
                    <a:pt x="235" y="425"/>
                  </a:lnTo>
                  <a:lnTo>
                    <a:pt x="230" y="417"/>
                  </a:lnTo>
                  <a:lnTo>
                    <a:pt x="223" y="411"/>
                  </a:lnTo>
                  <a:lnTo>
                    <a:pt x="215" y="406"/>
                  </a:lnTo>
                  <a:lnTo>
                    <a:pt x="205" y="403"/>
                  </a:lnTo>
                  <a:lnTo>
                    <a:pt x="193" y="402"/>
                  </a:lnTo>
                  <a:lnTo>
                    <a:pt x="177" y="403"/>
                  </a:lnTo>
                  <a:lnTo>
                    <a:pt x="168" y="407"/>
                  </a:lnTo>
                  <a:lnTo>
                    <a:pt x="159" y="410"/>
                  </a:lnTo>
                  <a:lnTo>
                    <a:pt x="150" y="412"/>
                  </a:lnTo>
                  <a:lnTo>
                    <a:pt x="140" y="415"/>
                  </a:lnTo>
                  <a:lnTo>
                    <a:pt x="131" y="416"/>
                  </a:lnTo>
                  <a:lnTo>
                    <a:pt x="122" y="417"/>
                  </a:lnTo>
                  <a:lnTo>
                    <a:pt x="112" y="417"/>
                  </a:lnTo>
                  <a:lnTo>
                    <a:pt x="102" y="417"/>
                  </a:lnTo>
                  <a:lnTo>
                    <a:pt x="99" y="412"/>
                  </a:lnTo>
                  <a:lnTo>
                    <a:pt x="96" y="406"/>
                  </a:lnTo>
                  <a:lnTo>
                    <a:pt x="93" y="399"/>
                  </a:lnTo>
                  <a:lnTo>
                    <a:pt x="90" y="393"/>
                  </a:lnTo>
                  <a:lnTo>
                    <a:pt x="87" y="385"/>
                  </a:lnTo>
                  <a:lnTo>
                    <a:pt x="84" y="378"/>
                  </a:lnTo>
                  <a:lnTo>
                    <a:pt x="81" y="370"/>
                  </a:lnTo>
                  <a:lnTo>
                    <a:pt x="79" y="362"/>
                  </a:lnTo>
                  <a:lnTo>
                    <a:pt x="78" y="355"/>
                  </a:lnTo>
                  <a:lnTo>
                    <a:pt x="76" y="347"/>
                  </a:lnTo>
                  <a:lnTo>
                    <a:pt x="75" y="339"/>
                  </a:lnTo>
                  <a:lnTo>
                    <a:pt x="74" y="332"/>
                  </a:lnTo>
                  <a:lnTo>
                    <a:pt x="74" y="324"/>
                  </a:lnTo>
                  <a:lnTo>
                    <a:pt x="75" y="316"/>
                  </a:lnTo>
                  <a:lnTo>
                    <a:pt x="76" y="309"/>
                  </a:lnTo>
                  <a:lnTo>
                    <a:pt x="78" y="302"/>
                  </a:lnTo>
                  <a:lnTo>
                    <a:pt x="87" y="299"/>
                  </a:lnTo>
                  <a:lnTo>
                    <a:pt x="97" y="298"/>
                  </a:lnTo>
                  <a:lnTo>
                    <a:pt x="106" y="300"/>
                  </a:lnTo>
                  <a:lnTo>
                    <a:pt x="116" y="302"/>
                  </a:lnTo>
                  <a:lnTo>
                    <a:pt x="126" y="305"/>
                  </a:lnTo>
                  <a:lnTo>
                    <a:pt x="136" y="306"/>
                  </a:lnTo>
                  <a:lnTo>
                    <a:pt x="146" y="307"/>
                  </a:lnTo>
                  <a:lnTo>
                    <a:pt x="157" y="305"/>
                  </a:lnTo>
                  <a:lnTo>
                    <a:pt x="165" y="302"/>
                  </a:lnTo>
                  <a:lnTo>
                    <a:pt x="170" y="298"/>
                  </a:lnTo>
                  <a:lnTo>
                    <a:pt x="175" y="294"/>
                  </a:lnTo>
                  <a:lnTo>
                    <a:pt x="179" y="290"/>
                  </a:lnTo>
                  <a:lnTo>
                    <a:pt x="182" y="284"/>
                  </a:lnTo>
                  <a:lnTo>
                    <a:pt x="185" y="278"/>
                  </a:lnTo>
                  <a:lnTo>
                    <a:pt x="186" y="273"/>
                  </a:lnTo>
                  <a:lnTo>
                    <a:pt x="187" y="266"/>
                  </a:lnTo>
                  <a:lnTo>
                    <a:pt x="188" y="259"/>
                  </a:lnTo>
                  <a:lnTo>
                    <a:pt x="189" y="253"/>
                  </a:lnTo>
                  <a:lnTo>
                    <a:pt x="189" y="246"/>
                  </a:lnTo>
                  <a:lnTo>
                    <a:pt x="189" y="239"/>
                  </a:lnTo>
                  <a:lnTo>
                    <a:pt x="189" y="232"/>
                  </a:lnTo>
                  <a:lnTo>
                    <a:pt x="189" y="226"/>
                  </a:lnTo>
                  <a:lnTo>
                    <a:pt x="188" y="219"/>
                  </a:lnTo>
                  <a:lnTo>
                    <a:pt x="188" y="213"/>
                  </a:lnTo>
                  <a:lnTo>
                    <a:pt x="186" y="204"/>
                  </a:lnTo>
                  <a:lnTo>
                    <a:pt x="182" y="198"/>
                  </a:lnTo>
                  <a:lnTo>
                    <a:pt x="178" y="191"/>
                  </a:lnTo>
                  <a:lnTo>
                    <a:pt x="173" y="185"/>
                  </a:lnTo>
                  <a:lnTo>
                    <a:pt x="167" y="180"/>
                  </a:lnTo>
                  <a:lnTo>
                    <a:pt x="161" y="176"/>
                  </a:lnTo>
                  <a:lnTo>
                    <a:pt x="153" y="171"/>
                  </a:lnTo>
                  <a:lnTo>
                    <a:pt x="146" y="167"/>
                  </a:lnTo>
                  <a:lnTo>
                    <a:pt x="138" y="167"/>
                  </a:lnTo>
                  <a:lnTo>
                    <a:pt x="130" y="170"/>
                  </a:lnTo>
                  <a:lnTo>
                    <a:pt x="123" y="172"/>
                  </a:lnTo>
                  <a:lnTo>
                    <a:pt x="116" y="175"/>
                  </a:lnTo>
                  <a:lnTo>
                    <a:pt x="108" y="178"/>
                  </a:lnTo>
                  <a:lnTo>
                    <a:pt x="100" y="182"/>
                  </a:lnTo>
                  <a:lnTo>
                    <a:pt x="93" y="185"/>
                  </a:lnTo>
                  <a:lnTo>
                    <a:pt x="86" y="189"/>
                  </a:lnTo>
                  <a:lnTo>
                    <a:pt x="79" y="191"/>
                  </a:lnTo>
                  <a:lnTo>
                    <a:pt x="71" y="194"/>
                  </a:lnTo>
                  <a:lnTo>
                    <a:pt x="64" y="194"/>
                  </a:lnTo>
                  <a:lnTo>
                    <a:pt x="56" y="194"/>
                  </a:lnTo>
                  <a:lnTo>
                    <a:pt x="48" y="193"/>
                  </a:lnTo>
                  <a:lnTo>
                    <a:pt x="41" y="190"/>
                  </a:lnTo>
                  <a:lnTo>
                    <a:pt x="34" y="185"/>
                  </a:lnTo>
                  <a:lnTo>
                    <a:pt x="26" y="179"/>
                  </a:lnTo>
                  <a:lnTo>
                    <a:pt x="24" y="175"/>
                  </a:lnTo>
                  <a:lnTo>
                    <a:pt x="21" y="171"/>
                  </a:lnTo>
                  <a:lnTo>
                    <a:pt x="19" y="166"/>
                  </a:lnTo>
                  <a:lnTo>
                    <a:pt x="15" y="162"/>
                  </a:lnTo>
                  <a:lnTo>
                    <a:pt x="13" y="157"/>
                  </a:lnTo>
                  <a:lnTo>
                    <a:pt x="11" y="151"/>
                  </a:lnTo>
                  <a:lnTo>
                    <a:pt x="9" y="146"/>
                  </a:lnTo>
                  <a:lnTo>
                    <a:pt x="7" y="139"/>
                  </a:lnTo>
                  <a:lnTo>
                    <a:pt x="6" y="134"/>
                  </a:lnTo>
                  <a:lnTo>
                    <a:pt x="4" y="129"/>
                  </a:lnTo>
                  <a:lnTo>
                    <a:pt x="2" y="122"/>
                  </a:lnTo>
                  <a:lnTo>
                    <a:pt x="1" y="116"/>
                  </a:lnTo>
                  <a:lnTo>
                    <a:pt x="0" y="111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378" y="0"/>
                  </a:lnTo>
                  <a:lnTo>
                    <a:pt x="383" y="5"/>
                  </a:lnTo>
                  <a:lnTo>
                    <a:pt x="387" y="12"/>
                  </a:lnTo>
                  <a:lnTo>
                    <a:pt x="391" y="18"/>
                  </a:lnTo>
                  <a:lnTo>
                    <a:pt x="394" y="26"/>
                  </a:lnTo>
                  <a:lnTo>
                    <a:pt x="397" y="33"/>
                  </a:lnTo>
                  <a:lnTo>
                    <a:pt x="399" y="41"/>
                  </a:lnTo>
                  <a:lnTo>
                    <a:pt x="401" y="49"/>
                  </a:lnTo>
                  <a:lnTo>
                    <a:pt x="403" y="57"/>
                  </a:lnTo>
                  <a:lnTo>
                    <a:pt x="405" y="65"/>
                  </a:lnTo>
                  <a:lnTo>
                    <a:pt x="406" y="74"/>
                  </a:lnTo>
                  <a:lnTo>
                    <a:pt x="407" y="82"/>
                  </a:lnTo>
                  <a:lnTo>
                    <a:pt x="408" y="91"/>
                  </a:lnTo>
                  <a:lnTo>
                    <a:pt x="410" y="99"/>
                  </a:lnTo>
                  <a:lnTo>
                    <a:pt x="411" y="107"/>
                  </a:lnTo>
                  <a:lnTo>
                    <a:pt x="412" y="115"/>
                  </a:lnTo>
                  <a:lnTo>
                    <a:pt x="413" y="123"/>
                  </a:lnTo>
                  <a:lnTo>
                    <a:pt x="401" y="138"/>
                  </a:lnTo>
                  <a:lnTo>
                    <a:pt x="396" y="141"/>
                  </a:lnTo>
                  <a:lnTo>
                    <a:pt x="391" y="143"/>
                  </a:lnTo>
                  <a:lnTo>
                    <a:pt x="386" y="144"/>
                  </a:lnTo>
                  <a:lnTo>
                    <a:pt x="380" y="144"/>
                  </a:lnTo>
                  <a:lnTo>
                    <a:pt x="375" y="144"/>
                  </a:lnTo>
                  <a:lnTo>
                    <a:pt x="370" y="144"/>
                  </a:lnTo>
                  <a:lnTo>
                    <a:pt x="365" y="143"/>
                  </a:lnTo>
                  <a:lnTo>
                    <a:pt x="359" y="142"/>
                  </a:lnTo>
                  <a:lnTo>
                    <a:pt x="354" y="141"/>
                  </a:lnTo>
                  <a:lnTo>
                    <a:pt x="348" y="139"/>
                  </a:lnTo>
                  <a:lnTo>
                    <a:pt x="343" y="139"/>
                  </a:lnTo>
                  <a:lnTo>
                    <a:pt x="338" y="138"/>
                  </a:lnTo>
                  <a:lnTo>
                    <a:pt x="332" y="137"/>
                  </a:lnTo>
                  <a:lnTo>
                    <a:pt x="326" y="136"/>
                  </a:lnTo>
                  <a:lnTo>
                    <a:pt x="320" y="137"/>
                  </a:lnTo>
                  <a:lnTo>
                    <a:pt x="314" y="138"/>
                  </a:lnTo>
                  <a:lnTo>
                    <a:pt x="307" y="141"/>
                  </a:lnTo>
                  <a:lnTo>
                    <a:pt x="301" y="146"/>
                  </a:lnTo>
                  <a:lnTo>
                    <a:pt x="295" y="152"/>
                  </a:lnTo>
                  <a:lnTo>
                    <a:pt x="290" y="159"/>
                  </a:lnTo>
                  <a:lnTo>
                    <a:pt x="286" y="166"/>
                  </a:lnTo>
                  <a:lnTo>
                    <a:pt x="284" y="175"/>
                  </a:lnTo>
                  <a:lnTo>
                    <a:pt x="282" y="184"/>
                  </a:lnTo>
                  <a:lnTo>
                    <a:pt x="283" y="194"/>
                  </a:lnTo>
                  <a:lnTo>
                    <a:pt x="285" y="199"/>
                  </a:lnTo>
                  <a:lnTo>
                    <a:pt x="286" y="204"/>
                  </a:lnTo>
                  <a:lnTo>
                    <a:pt x="286" y="210"/>
                  </a:lnTo>
                  <a:lnTo>
                    <a:pt x="287" y="217"/>
                  </a:lnTo>
                  <a:lnTo>
                    <a:pt x="289" y="222"/>
                  </a:lnTo>
                  <a:lnTo>
                    <a:pt x="290" y="229"/>
                  </a:lnTo>
                  <a:lnTo>
                    <a:pt x="292" y="235"/>
                  </a:lnTo>
                  <a:lnTo>
                    <a:pt x="293" y="241"/>
                  </a:lnTo>
                  <a:lnTo>
                    <a:pt x="295" y="247"/>
                  </a:lnTo>
                  <a:lnTo>
                    <a:pt x="298" y="253"/>
                  </a:lnTo>
                  <a:lnTo>
                    <a:pt x="300" y="259"/>
                  </a:lnTo>
                  <a:lnTo>
                    <a:pt x="304" y="264"/>
                  </a:lnTo>
                  <a:lnTo>
                    <a:pt x="308" y="268"/>
                  </a:lnTo>
                  <a:lnTo>
                    <a:pt x="313" y="273"/>
                  </a:lnTo>
                  <a:lnTo>
                    <a:pt x="319" y="276"/>
                  </a:lnTo>
                  <a:lnTo>
                    <a:pt x="326" y="279"/>
                  </a:lnTo>
                  <a:lnTo>
                    <a:pt x="332" y="282"/>
                  </a:lnTo>
                  <a:lnTo>
                    <a:pt x="339" y="284"/>
                  </a:lnTo>
                  <a:lnTo>
                    <a:pt x="345" y="284"/>
                  </a:lnTo>
                  <a:lnTo>
                    <a:pt x="351" y="284"/>
                  </a:lnTo>
                  <a:lnTo>
                    <a:pt x="357" y="282"/>
                  </a:lnTo>
                  <a:lnTo>
                    <a:pt x="362" y="280"/>
                  </a:lnTo>
                  <a:lnTo>
                    <a:pt x="367" y="278"/>
                  </a:lnTo>
                  <a:lnTo>
                    <a:pt x="373" y="274"/>
                  </a:lnTo>
                  <a:lnTo>
                    <a:pt x="379" y="272"/>
                  </a:lnTo>
                  <a:lnTo>
                    <a:pt x="385" y="268"/>
                  </a:lnTo>
                  <a:lnTo>
                    <a:pt x="390" y="266"/>
                  </a:lnTo>
                  <a:lnTo>
                    <a:pt x="396" y="264"/>
                  </a:lnTo>
                  <a:lnTo>
                    <a:pt x="402" y="262"/>
                  </a:lnTo>
                  <a:lnTo>
                    <a:pt x="407" y="260"/>
                  </a:lnTo>
                  <a:lnTo>
                    <a:pt x="414" y="260"/>
                  </a:lnTo>
                  <a:lnTo>
                    <a:pt x="420" y="261"/>
                  </a:lnTo>
                  <a:lnTo>
                    <a:pt x="426" y="265"/>
                  </a:lnTo>
                  <a:lnTo>
                    <a:pt x="429" y="270"/>
                  </a:lnTo>
                  <a:lnTo>
                    <a:pt x="432" y="275"/>
                  </a:lnTo>
                  <a:lnTo>
                    <a:pt x="434" y="281"/>
                  </a:lnTo>
                  <a:lnTo>
                    <a:pt x="436" y="287"/>
                  </a:lnTo>
                  <a:lnTo>
                    <a:pt x="439" y="292"/>
                  </a:lnTo>
                  <a:lnTo>
                    <a:pt x="439" y="299"/>
                  </a:lnTo>
                  <a:lnTo>
                    <a:pt x="440" y="305"/>
                  </a:lnTo>
                  <a:lnTo>
                    <a:pt x="442" y="312"/>
                  </a:lnTo>
                  <a:lnTo>
                    <a:pt x="442" y="319"/>
                  </a:lnTo>
                  <a:lnTo>
                    <a:pt x="443" y="325"/>
                  </a:lnTo>
                  <a:lnTo>
                    <a:pt x="443" y="332"/>
                  </a:lnTo>
                  <a:lnTo>
                    <a:pt x="444" y="338"/>
                  </a:lnTo>
                  <a:lnTo>
                    <a:pt x="445" y="345"/>
                  </a:lnTo>
                  <a:lnTo>
                    <a:pt x="445" y="352"/>
                  </a:lnTo>
                  <a:lnTo>
                    <a:pt x="446" y="358"/>
                  </a:lnTo>
                  <a:lnTo>
                    <a:pt x="436" y="358"/>
                  </a:lnTo>
                  <a:lnTo>
                    <a:pt x="426" y="359"/>
                  </a:lnTo>
                  <a:lnTo>
                    <a:pt x="417" y="361"/>
                  </a:lnTo>
                  <a:lnTo>
                    <a:pt x="406" y="363"/>
                  </a:lnTo>
                  <a:lnTo>
                    <a:pt x="397" y="366"/>
                  </a:lnTo>
                  <a:lnTo>
                    <a:pt x="386" y="369"/>
                  </a:lnTo>
                  <a:lnTo>
                    <a:pt x="377" y="372"/>
                  </a:lnTo>
                  <a:lnTo>
                    <a:pt x="366" y="377"/>
                  </a:lnTo>
                  <a:lnTo>
                    <a:pt x="363" y="380"/>
                  </a:lnTo>
                  <a:lnTo>
                    <a:pt x="359" y="385"/>
                  </a:lnTo>
                  <a:lnTo>
                    <a:pt x="354" y="391"/>
                  </a:lnTo>
                  <a:lnTo>
                    <a:pt x="351" y="398"/>
                  </a:lnTo>
                  <a:lnTo>
                    <a:pt x="347" y="406"/>
                  </a:lnTo>
                  <a:lnTo>
                    <a:pt x="346" y="414"/>
                  </a:lnTo>
                  <a:lnTo>
                    <a:pt x="347" y="421"/>
                  </a:lnTo>
                  <a:lnTo>
                    <a:pt x="350" y="429"/>
                  </a:lnTo>
                  <a:lnTo>
                    <a:pt x="353" y="437"/>
                  </a:lnTo>
                  <a:lnTo>
                    <a:pt x="358" y="444"/>
                  </a:lnTo>
                  <a:lnTo>
                    <a:pt x="363" y="450"/>
                  </a:lnTo>
                  <a:lnTo>
                    <a:pt x="368" y="458"/>
                  </a:lnTo>
                  <a:lnTo>
                    <a:pt x="372" y="464"/>
                  </a:lnTo>
                  <a:lnTo>
                    <a:pt x="374" y="472"/>
                  </a:lnTo>
                  <a:lnTo>
                    <a:pt x="375" y="480"/>
                  </a:lnTo>
                  <a:lnTo>
                    <a:pt x="373" y="489"/>
                  </a:lnTo>
                  <a:lnTo>
                    <a:pt x="369" y="492"/>
                  </a:lnTo>
                  <a:lnTo>
                    <a:pt x="364" y="495"/>
                  </a:lnTo>
                  <a:lnTo>
                    <a:pt x="359" y="498"/>
                  </a:lnTo>
                  <a:lnTo>
                    <a:pt x="353" y="500"/>
                  </a:lnTo>
                  <a:lnTo>
                    <a:pt x="347" y="503"/>
                  </a:lnTo>
                  <a:lnTo>
                    <a:pt x="341" y="505"/>
                  </a:lnTo>
                  <a:lnTo>
                    <a:pt x="336" y="508"/>
                  </a:lnTo>
                  <a:lnTo>
                    <a:pt x="330" y="509"/>
                  </a:lnTo>
                  <a:lnTo>
                    <a:pt x="323" y="511"/>
                  </a:lnTo>
                  <a:lnTo>
                    <a:pt x="317" y="512"/>
                  </a:lnTo>
                  <a:lnTo>
                    <a:pt x="311" y="514"/>
                  </a:lnTo>
                  <a:lnTo>
                    <a:pt x="304" y="515"/>
                  </a:lnTo>
                  <a:lnTo>
                    <a:pt x="298" y="516"/>
                  </a:lnTo>
                  <a:lnTo>
                    <a:pt x="292" y="517"/>
                  </a:lnTo>
                  <a:lnTo>
                    <a:pt x="285" y="518"/>
                  </a:lnTo>
                  <a:lnTo>
                    <a:pt x="279" y="519"/>
                  </a:lnTo>
                  <a:lnTo>
                    <a:pt x="272" y="51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29" name="Freeform 5"/>
            <p:cNvSpPr>
              <a:spLocks/>
            </p:cNvSpPr>
            <p:nvPr/>
          </p:nvSpPr>
          <p:spPr bwMode="grayWhite">
            <a:xfrm>
              <a:off x="19" y="1775"/>
              <a:ext cx="462" cy="618"/>
            </a:xfrm>
            <a:custGeom>
              <a:avLst/>
              <a:gdLst>
                <a:gd name="T0" fmla="*/ 224 w 462"/>
                <a:gd name="T1" fmla="*/ 439 h 618"/>
                <a:gd name="T2" fmla="*/ 193 w 462"/>
                <a:gd name="T3" fmla="*/ 434 h 618"/>
                <a:gd name="T4" fmla="*/ 165 w 462"/>
                <a:gd name="T5" fmla="*/ 436 h 618"/>
                <a:gd name="T6" fmla="*/ 156 w 462"/>
                <a:gd name="T7" fmla="*/ 444 h 618"/>
                <a:gd name="T8" fmla="*/ 147 w 462"/>
                <a:gd name="T9" fmla="*/ 461 h 618"/>
                <a:gd name="T10" fmla="*/ 147 w 462"/>
                <a:gd name="T11" fmla="*/ 487 h 618"/>
                <a:gd name="T12" fmla="*/ 143 w 462"/>
                <a:gd name="T13" fmla="*/ 513 h 618"/>
                <a:gd name="T14" fmla="*/ 136 w 462"/>
                <a:gd name="T15" fmla="*/ 537 h 618"/>
                <a:gd name="T16" fmla="*/ 7 w 462"/>
                <a:gd name="T17" fmla="*/ 549 h 618"/>
                <a:gd name="T18" fmla="*/ 5 w 462"/>
                <a:gd name="T19" fmla="*/ 510 h 618"/>
                <a:gd name="T20" fmla="*/ 1 w 462"/>
                <a:gd name="T21" fmla="*/ 472 h 618"/>
                <a:gd name="T22" fmla="*/ 1 w 462"/>
                <a:gd name="T23" fmla="*/ 433 h 618"/>
                <a:gd name="T24" fmla="*/ 12 w 462"/>
                <a:gd name="T25" fmla="*/ 392 h 618"/>
                <a:gd name="T26" fmla="*/ 37 w 462"/>
                <a:gd name="T27" fmla="*/ 383 h 618"/>
                <a:gd name="T28" fmla="*/ 66 w 462"/>
                <a:gd name="T29" fmla="*/ 389 h 618"/>
                <a:gd name="T30" fmla="*/ 94 w 462"/>
                <a:gd name="T31" fmla="*/ 403 h 618"/>
                <a:gd name="T32" fmla="*/ 120 w 462"/>
                <a:gd name="T33" fmla="*/ 417 h 618"/>
                <a:gd name="T34" fmla="*/ 156 w 462"/>
                <a:gd name="T35" fmla="*/ 399 h 618"/>
                <a:gd name="T36" fmla="*/ 166 w 462"/>
                <a:gd name="T37" fmla="*/ 363 h 618"/>
                <a:gd name="T38" fmla="*/ 164 w 462"/>
                <a:gd name="T39" fmla="*/ 321 h 618"/>
                <a:gd name="T40" fmla="*/ 158 w 462"/>
                <a:gd name="T41" fmla="*/ 280 h 618"/>
                <a:gd name="T42" fmla="*/ 71 w 462"/>
                <a:gd name="T43" fmla="*/ 135 h 618"/>
                <a:gd name="T44" fmla="*/ 104 w 462"/>
                <a:gd name="T45" fmla="*/ 141 h 618"/>
                <a:gd name="T46" fmla="*/ 137 w 462"/>
                <a:gd name="T47" fmla="*/ 147 h 618"/>
                <a:gd name="T48" fmla="*/ 170 w 462"/>
                <a:gd name="T49" fmla="*/ 144 h 618"/>
                <a:gd name="T50" fmla="*/ 195 w 462"/>
                <a:gd name="T51" fmla="*/ 128 h 618"/>
                <a:gd name="T52" fmla="*/ 206 w 462"/>
                <a:gd name="T53" fmla="*/ 114 h 618"/>
                <a:gd name="T54" fmla="*/ 216 w 462"/>
                <a:gd name="T55" fmla="*/ 92 h 618"/>
                <a:gd name="T56" fmla="*/ 211 w 462"/>
                <a:gd name="T57" fmla="*/ 69 h 618"/>
                <a:gd name="T58" fmla="*/ 207 w 462"/>
                <a:gd name="T59" fmla="*/ 47 h 618"/>
                <a:gd name="T60" fmla="*/ 208 w 462"/>
                <a:gd name="T61" fmla="*/ 24 h 618"/>
                <a:gd name="T62" fmla="*/ 221 w 462"/>
                <a:gd name="T63" fmla="*/ 2 h 618"/>
                <a:gd name="T64" fmla="*/ 245 w 462"/>
                <a:gd name="T65" fmla="*/ 0 h 618"/>
                <a:gd name="T66" fmla="*/ 272 w 462"/>
                <a:gd name="T67" fmla="*/ 5 h 618"/>
                <a:gd name="T68" fmla="*/ 296 w 462"/>
                <a:gd name="T69" fmla="*/ 17 h 618"/>
                <a:gd name="T70" fmla="*/ 316 w 462"/>
                <a:gd name="T71" fmla="*/ 38 h 618"/>
                <a:gd name="T72" fmla="*/ 317 w 462"/>
                <a:gd name="T73" fmla="*/ 66 h 618"/>
                <a:gd name="T74" fmla="*/ 304 w 462"/>
                <a:gd name="T75" fmla="*/ 94 h 618"/>
                <a:gd name="T76" fmla="*/ 294 w 462"/>
                <a:gd name="T77" fmla="*/ 125 h 618"/>
                <a:gd name="T78" fmla="*/ 302 w 462"/>
                <a:gd name="T79" fmla="*/ 158 h 618"/>
                <a:gd name="T80" fmla="*/ 337 w 462"/>
                <a:gd name="T81" fmla="*/ 181 h 618"/>
                <a:gd name="T82" fmla="*/ 380 w 462"/>
                <a:gd name="T83" fmla="*/ 188 h 618"/>
                <a:gd name="T84" fmla="*/ 427 w 462"/>
                <a:gd name="T85" fmla="*/ 190 h 618"/>
                <a:gd name="T86" fmla="*/ 431 w 462"/>
                <a:gd name="T87" fmla="*/ 329 h 618"/>
                <a:gd name="T88" fmla="*/ 401 w 462"/>
                <a:gd name="T89" fmla="*/ 338 h 618"/>
                <a:gd name="T90" fmla="*/ 370 w 462"/>
                <a:gd name="T91" fmla="*/ 331 h 618"/>
                <a:gd name="T92" fmla="*/ 337 w 462"/>
                <a:gd name="T93" fmla="*/ 319 h 618"/>
                <a:gd name="T94" fmla="*/ 303 w 462"/>
                <a:gd name="T95" fmla="*/ 316 h 618"/>
                <a:gd name="T96" fmla="*/ 281 w 462"/>
                <a:gd name="T97" fmla="*/ 333 h 618"/>
                <a:gd name="T98" fmla="*/ 268 w 462"/>
                <a:gd name="T99" fmla="*/ 361 h 618"/>
                <a:gd name="T100" fmla="*/ 263 w 462"/>
                <a:gd name="T101" fmla="*/ 393 h 618"/>
                <a:gd name="T102" fmla="*/ 264 w 462"/>
                <a:gd name="T103" fmla="*/ 427 h 618"/>
                <a:gd name="T104" fmla="*/ 286 w 462"/>
                <a:gd name="T105" fmla="*/ 457 h 618"/>
                <a:gd name="T106" fmla="*/ 317 w 462"/>
                <a:gd name="T107" fmla="*/ 464 h 618"/>
                <a:gd name="T108" fmla="*/ 354 w 462"/>
                <a:gd name="T109" fmla="*/ 463 h 618"/>
                <a:gd name="T110" fmla="*/ 392 w 462"/>
                <a:gd name="T111" fmla="*/ 473 h 618"/>
                <a:gd name="T112" fmla="*/ 401 w 462"/>
                <a:gd name="T113" fmla="*/ 509 h 618"/>
                <a:gd name="T114" fmla="*/ 403 w 462"/>
                <a:gd name="T115" fmla="*/ 547 h 618"/>
                <a:gd name="T116" fmla="*/ 398 w 462"/>
                <a:gd name="T117" fmla="*/ 583 h 618"/>
                <a:gd name="T118" fmla="*/ 388 w 462"/>
                <a:gd name="T119" fmla="*/ 617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2" h="618">
                  <a:moveTo>
                    <a:pt x="384" y="617"/>
                  </a:moveTo>
                  <a:lnTo>
                    <a:pt x="248" y="578"/>
                  </a:lnTo>
                  <a:lnTo>
                    <a:pt x="231" y="442"/>
                  </a:lnTo>
                  <a:lnTo>
                    <a:pt x="224" y="439"/>
                  </a:lnTo>
                  <a:lnTo>
                    <a:pt x="217" y="436"/>
                  </a:lnTo>
                  <a:lnTo>
                    <a:pt x="209" y="435"/>
                  </a:lnTo>
                  <a:lnTo>
                    <a:pt x="201" y="434"/>
                  </a:lnTo>
                  <a:lnTo>
                    <a:pt x="193" y="434"/>
                  </a:lnTo>
                  <a:lnTo>
                    <a:pt x="185" y="434"/>
                  </a:lnTo>
                  <a:lnTo>
                    <a:pt x="176" y="435"/>
                  </a:lnTo>
                  <a:lnTo>
                    <a:pt x="167" y="435"/>
                  </a:lnTo>
                  <a:lnTo>
                    <a:pt x="165" y="436"/>
                  </a:lnTo>
                  <a:lnTo>
                    <a:pt x="162" y="438"/>
                  </a:lnTo>
                  <a:lnTo>
                    <a:pt x="160" y="440"/>
                  </a:lnTo>
                  <a:lnTo>
                    <a:pt x="158" y="442"/>
                  </a:lnTo>
                  <a:lnTo>
                    <a:pt x="156" y="444"/>
                  </a:lnTo>
                  <a:lnTo>
                    <a:pt x="153" y="448"/>
                  </a:lnTo>
                  <a:lnTo>
                    <a:pt x="151" y="452"/>
                  </a:lnTo>
                  <a:lnTo>
                    <a:pt x="147" y="456"/>
                  </a:lnTo>
                  <a:lnTo>
                    <a:pt x="147" y="461"/>
                  </a:lnTo>
                  <a:lnTo>
                    <a:pt x="147" y="468"/>
                  </a:lnTo>
                  <a:lnTo>
                    <a:pt x="147" y="474"/>
                  </a:lnTo>
                  <a:lnTo>
                    <a:pt x="147" y="480"/>
                  </a:lnTo>
                  <a:lnTo>
                    <a:pt x="147" y="487"/>
                  </a:lnTo>
                  <a:lnTo>
                    <a:pt x="146" y="493"/>
                  </a:lnTo>
                  <a:lnTo>
                    <a:pt x="146" y="499"/>
                  </a:lnTo>
                  <a:lnTo>
                    <a:pt x="145" y="506"/>
                  </a:lnTo>
                  <a:lnTo>
                    <a:pt x="143" y="513"/>
                  </a:lnTo>
                  <a:lnTo>
                    <a:pt x="143" y="520"/>
                  </a:lnTo>
                  <a:lnTo>
                    <a:pt x="141" y="525"/>
                  </a:lnTo>
                  <a:lnTo>
                    <a:pt x="139" y="532"/>
                  </a:lnTo>
                  <a:lnTo>
                    <a:pt x="136" y="537"/>
                  </a:lnTo>
                  <a:lnTo>
                    <a:pt x="134" y="543"/>
                  </a:lnTo>
                  <a:lnTo>
                    <a:pt x="131" y="549"/>
                  </a:lnTo>
                  <a:lnTo>
                    <a:pt x="128" y="553"/>
                  </a:lnTo>
                  <a:lnTo>
                    <a:pt x="7" y="549"/>
                  </a:lnTo>
                  <a:lnTo>
                    <a:pt x="7" y="539"/>
                  </a:lnTo>
                  <a:lnTo>
                    <a:pt x="7" y="530"/>
                  </a:lnTo>
                  <a:lnTo>
                    <a:pt x="6" y="521"/>
                  </a:lnTo>
                  <a:lnTo>
                    <a:pt x="5" y="510"/>
                  </a:lnTo>
                  <a:lnTo>
                    <a:pt x="4" y="501"/>
                  </a:lnTo>
                  <a:lnTo>
                    <a:pt x="2" y="492"/>
                  </a:lnTo>
                  <a:lnTo>
                    <a:pt x="1" y="482"/>
                  </a:lnTo>
                  <a:lnTo>
                    <a:pt x="1" y="472"/>
                  </a:lnTo>
                  <a:lnTo>
                    <a:pt x="0" y="463"/>
                  </a:lnTo>
                  <a:lnTo>
                    <a:pt x="0" y="453"/>
                  </a:lnTo>
                  <a:lnTo>
                    <a:pt x="0" y="442"/>
                  </a:lnTo>
                  <a:lnTo>
                    <a:pt x="1" y="433"/>
                  </a:lnTo>
                  <a:lnTo>
                    <a:pt x="3" y="423"/>
                  </a:lnTo>
                  <a:lnTo>
                    <a:pt x="5" y="413"/>
                  </a:lnTo>
                  <a:lnTo>
                    <a:pt x="8" y="402"/>
                  </a:lnTo>
                  <a:lnTo>
                    <a:pt x="12" y="392"/>
                  </a:lnTo>
                  <a:lnTo>
                    <a:pt x="18" y="388"/>
                  </a:lnTo>
                  <a:lnTo>
                    <a:pt x="24" y="386"/>
                  </a:lnTo>
                  <a:lnTo>
                    <a:pt x="30" y="384"/>
                  </a:lnTo>
                  <a:lnTo>
                    <a:pt x="37" y="383"/>
                  </a:lnTo>
                  <a:lnTo>
                    <a:pt x="45" y="384"/>
                  </a:lnTo>
                  <a:lnTo>
                    <a:pt x="52" y="385"/>
                  </a:lnTo>
                  <a:lnTo>
                    <a:pt x="59" y="387"/>
                  </a:lnTo>
                  <a:lnTo>
                    <a:pt x="66" y="389"/>
                  </a:lnTo>
                  <a:lnTo>
                    <a:pt x="73" y="392"/>
                  </a:lnTo>
                  <a:lnTo>
                    <a:pt x="80" y="396"/>
                  </a:lnTo>
                  <a:lnTo>
                    <a:pt x="87" y="400"/>
                  </a:lnTo>
                  <a:lnTo>
                    <a:pt x="94" y="403"/>
                  </a:lnTo>
                  <a:lnTo>
                    <a:pt x="100" y="407"/>
                  </a:lnTo>
                  <a:lnTo>
                    <a:pt x="107" y="411"/>
                  </a:lnTo>
                  <a:lnTo>
                    <a:pt x="113" y="415"/>
                  </a:lnTo>
                  <a:lnTo>
                    <a:pt x="120" y="417"/>
                  </a:lnTo>
                  <a:lnTo>
                    <a:pt x="136" y="417"/>
                  </a:lnTo>
                  <a:lnTo>
                    <a:pt x="143" y="412"/>
                  </a:lnTo>
                  <a:lnTo>
                    <a:pt x="151" y="406"/>
                  </a:lnTo>
                  <a:lnTo>
                    <a:pt x="156" y="399"/>
                  </a:lnTo>
                  <a:lnTo>
                    <a:pt x="160" y="391"/>
                  </a:lnTo>
                  <a:lnTo>
                    <a:pt x="163" y="383"/>
                  </a:lnTo>
                  <a:lnTo>
                    <a:pt x="165" y="373"/>
                  </a:lnTo>
                  <a:lnTo>
                    <a:pt x="166" y="363"/>
                  </a:lnTo>
                  <a:lnTo>
                    <a:pt x="166" y="353"/>
                  </a:lnTo>
                  <a:lnTo>
                    <a:pt x="166" y="343"/>
                  </a:lnTo>
                  <a:lnTo>
                    <a:pt x="166" y="333"/>
                  </a:lnTo>
                  <a:lnTo>
                    <a:pt x="164" y="321"/>
                  </a:lnTo>
                  <a:lnTo>
                    <a:pt x="163" y="311"/>
                  </a:lnTo>
                  <a:lnTo>
                    <a:pt x="161" y="301"/>
                  </a:lnTo>
                  <a:lnTo>
                    <a:pt x="159" y="290"/>
                  </a:lnTo>
                  <a:lnTo>
                    <a:pt x="158" y="280"/>
                  </a:lnTo>
                  <a:lnTo>
                    <a:pt x="156" y="270"/>
                  </a:lnTo>
                  <a:lnTo>
                    <a:pt x="39" y="241"/>
                  </a:lnTo>
                  <a:lnTo>
                    <a:pt x="63" y="135"/>
                  </a:lnTo>
                  <a:lnTo>
                    <a:pt x="71" y="135"/>
                  </a:lnTo>
                  <a:lnTo>
                    <a:pt x="79" y="136"/>
                  </a:lnTo>
                  <a:lnTo>
                    <a:pt x="87" y="137"/>
                  </a:lnTo>
                  <a:lnTo>
                    <a:pt x="96" y="139"/>
                  </a:lnTo>
                  <a:lnTo>
                    <a:pt x="104" y="141"/>
                  </a:lnTo>
                  <a:lnTo>
                    <a:pt x="113" y="143"/>
                  </a:lnTo>
                  <a:lnTo>
                    <a:pt x="120" y="144"/>
                  </a:lnTo>
                  <a:lnTo>
                    <a:pt x="129" y="146"/>
                  </a:lnTo>
                  <a:lnTo>
                    <a:pt x="137" y="147"/>
                  </a:lnTo>
                  <a:lnTo>
                    <a:pt x="146" y="147"/>
                  </a:lnTo>
                  <a:lnTo>
                    <a:pt x="154" y="147"/>
                  </a:lnTo>
                  <a:lnTo>
                    <a:pt x="162" y="146"/>
                  </a:lnTo>
                  <a:lnTo>
                    <a:pt x="170" y="144"/>
                  </a:lnTo>
                  <a:lnTo>
                    <a:pt x="177" y="141"/>
                  </a:lnTo>
                  <a:lnTo>
                    <a:pt x="185" y="136"/>
                  </a:lnTo>
                  <a:lnTo>
                    <a:pt x="192" y="132"/>
                  </a:lnTo>
                  <a:lnTo>
                    <a:pt x="195" y="128"/>
                  </a:lnTo>
                  <a:lnTo>
                    <a:pt x="197" y="125"/>
                  </a:lnTo>
                  <a:lnTo>
                    <a:pt x="200" y="121"/>
                  </a:lnTo>
                  <a:lnTo>
                    <a:pt x="204" y="118"/>
                  </a:lnTo>
                  <a:lnTo>
                    <a:pt x="206" y="114"/>
                  </a:lnTo>
                  <a:lnTo>
                    <a:pt x="210" y="108"/>
                  </a:lnTo>
                  <a:lnTo>
                    <a:pt x="212" y="104"/>
                  </a:lnTo>
                  <a:lnTo>
                    <a:pt x="216" y="97"/>
                  </a:lnTo>
                  <a:lnTo>
                    <a:pt x="216" y="92"/>
                  </a:lnTo>
                  <a:lnTo>
                    <a:pt x="214" y="86"/>
                  </a:lnTo>
                  <a:lnTo>
                    <a:pt x="214" y="80"/>
                  </a:lnTo>
                  <a:lnTo>
                    <a:pt x="212" y="76"/>
                  </a:lnTo>
                  <a:lnTo>
                    <a:pt x="211" y="69"/>
                  </a:lnTo>
                  <a:lnTo>
                    <a:pt x="210" y="65"/>
                  </a:lnTo>
                  <a:lnTo>
                    <a:pt x="209" y="58"/>
                  </a:lnTo>
                  <a:lnTo>
                    <a:pt x="208" y="53"/>
                  </a:lnTo>
                  <a:lnTo>
                    <a:pt x="207" y="47"/>
                  </a:lnTo>
                  <a:lnTo>
                    <a:pt x="206" y="41"/>
                  </a:lnTo>
                  <a:lnTo>
                    <a:pt x="206" y="35"/>
                  </a:lnTo>
                  <a:lnTo>
                    <a:pt x="207" y="29"/>
                  </a:lnTo>
                  <a:lnTo>
                    <a:pt x="208" y="24"/>
                  </a:lnTo>
                  <a:lnTo>
                    <a:pt x="210" y="17"/>
                  </a:lnTo>
                  <a:lnTo>
                    <a:pt x="212" y="11"/>
                  </a:lnTo>
                  <a:lnTo>
                    <a:pt x="216" y="5"/>
                  </a:lnTo>
                  <a:lnTo>
                    <a:pt x="221" y="2"/>
                  </a:lnTo>
                  <a:lnTo>
                    <a:pt x="226" y="1"/>
                  </a:lnTo>
                  <a:lnTo>
                    <a:pt x="233" y="0"/>
                  </a:lnTo>
                  <a:lnTo>
                    <a:pt x="239" y="0"/>
                  </a:lnTo>
                  <a:lnTo>
                    <a:pt x="245" y="0"/>
                  </a:lnTo>
                  <a:lnTo>
                    <a:pt x="251" y="0"/>
                  </a:lnTo>
                  <a:lnTo>
                    <a:pt x="258" y="1"/>
                  </a:lnTo>
                  <a:lnTo>
                    <a:pt x="264" y="3"/>
                  </a:lnTo>
                  <a:lnTo>
                    <a:pt x="272" y="5"/>
                  </a:lnTo>
                  <a:lnTo>
                    <a:pt x="278" y="8"/>
                  </a:lnTo>
                  <a:lnTo>
                    <a:pt x="284" y="11"/>
                  </a:lnTo>
                  <a:lnTo>
                    <a:pt x="290" y="13"/>
                  </a:lnTo>
                  <a:lnTo>
                    <a:pt x="296" y="17"/>
                  </a:lnTo>
                  <a:lnTo>
                    <a:pt x="302" y="21"/>
                  </a:lnTo>
                  <a:lnTo>
                    <a:pt x="307" y="26"/>
                  </a:lnTo>
                  <a:lnTo>
                    <a:pt x="311" y="30"/>
                  </a:lnTo>
                  <a:lnTo>
                    <a:pt x="316" y="38"/>
                  </a:lnTo>
                  <a:lnTo>
                    <a:pt x="318" y="44"/>
                  </a:lnTo>
                  <a:lnTo>
                    <a:pt x="319" y="52"/>
                  </a:lnTo>
                  <a:lnTo>
                    <a:pt x="318" y="59"/>
                  </a:lnTo>
                  <a:lnTo>
                    <a:pt x="317" y="66"/>
                  </a:lnTo>
                  <a:lnTo>
                    <a:pt x="314" y="73"/>
                  </a:lnTo>
                  <a:lnTo>
                    <a:pt x="311" y="80"/>
                  </a:lnTo>
                  <a:lnTo>
                    <a:pt x="308" y="87"/>
                  </a:lnTo>
                  <a:lnTo>
                    <a:pt x="304" y="94"/>
                  </a:lnTo>
                  <a:lnTo>
                    <a:pt x="301" y="102"/>
                  </a:lnTo>
                  <a:lnTo>
                    <a:pt x="297" y="110"/>
                  </a:lnTo>
                  <a:lnTo>
                    <a:pt x="294" y="118"/>
                  </a:lnTo>
                  <a:lnTo>
                    <a:pt x="294" y="125"/>
                  </a:lnTo>
                  <a:lnTo>
                    <a:pt x="293" y="133"/>
                  </a:lnTo>
                  <a:lnTo>
                    <a:pt x="294" y="140"/>
                  </a:lnTo>
                  <a:lnTo>
                    <a:pt x="295" y="147"/>
                  </a:lnTo>
                  <a:lnTo>
                    <a:pt x="302" y="158"/>
                  </a:lnTo>
                  <a:lnTo>
                    <a:pt x="309" y="165"/>
                  </a:lnTo>
                  <a:lnTo>
                    <a:pt x="317" y="172"/>
                  </a:lnTo>
                  <a:lnTo>
                    <a:pt x="327" y="176"/>
                  </a:lnTo>
                  <a:lnTo>
                    <a:pt x="337" y="181"/>
                  </a:lnTo>
                  <a:lnTo>
                    <a:pt x="347" y="183"/>
                  </a:lnTo>
                  <a:lnTo>
                    <a:pt x="357" y="186"/>
                  </a:lnTo>
                  <a:lnTo>
                    <a:pt x="369" y="187"/>
                  </a:lnTo>
                  <a:lnTo>
                    <a:pt x="380" y="188"/>
                  </a:lnTo>
                  <a:lnTo>
                    <a:pt x="392" y="188"/>
                  </a:lnTo>
                  <a:lnTo>
                    <a:pt x="403" y="189"/>
                  </a:lnTo>
                  <a:lnTo>
                    <a:pt x="415" y="189"/>
                  </a:lnTo>
                  <a:lnTo>
                    <a:pt x="427" y="190"/>
                  </a:lnTo>
                  <a:lnTo>
                    <a:pt x="438" y="191"/>
                  </a:lnTo>
                  <a:lnTo>
                    <a:pt x="450" y="192"/>
                  </a:lnTo>
                  <a:lnTo>
                    <a:pt x="461" y="195"/>
                  </a:lnTo>
                  <a:lnTo>
                    <a:pt x="431" y="329"/>
                  </a:lnTo>
                  <a:lnTo>
                    <a:pt x="424" y="334"/>
                  </a:lnTo>
                  <a:lnTo>
                    <a:pt x="416" y="336"/>
                  </a:lnTo>
                  <a:lnTo>
                    <a:pt x="408" y="338"/>
                  </a:lnTo>
                  <a:lnTo>
                    <a:pt x="401" y="338"/>
                  </a:lnTo>
                  <a:lnTo>
                    <a:pt x="393" y="337"/>
                  </a:lnTo>
                  <a:lnTo>
                    <a:pt x="385" y="336"/>
                  </a:lnTo>
                  <a:lnTo>
                    <a:pt x="377" y="334"/>
                  </a:lnTo>
                  <a:lnTo>
                    <a:pt x="370" y="331"/>
                  </a:lnTo>
                  <a:lnTo>
                    <a:pt x="361" y="327"/>
                  </a:lnTo>
                  <a:lnTo>
                    <a:pt x="353" y="325"/>
                  </a:lnTo>
                  <a:lnTo>
                    <a:pt x="345" y="321"/>
                  </a:lnTo>
                  <a:lnTo>
                    <a:pt x="337" y="319"/>
                  </a:lnTo>
                  <a:lnTo>
                    <a:pt x="328" y="317"/>
                  </a:lnTo>
                  <a:lnTo>
                    <a:pt x="320" y="316"/>
                  </a:lnTo>
                  <a:lnTo>
                    <a:pt x="311" y="315"/>
                  </a:lnTo>
                  <a:lnTo>
                    <a:pt x="303" y="316"/>
                  </a:lnTo>
                  <a:lnTo>
                    <a:pt x="297" y="319"/>
                  </a:lnTo>
                  <a:lnTo>
                    <a:pt x="291" y="323"/>
                  </a:lnTo>
                  <a:lnTo>
                    <a:pt x="286" y="327"/>
                  </a:lnTo>
                  <a:lnTo>
                    <a:pt x="281" y="333"/>
                  </a:lnTo>
                  <a:lnTo>
                    <a:pt x="277" y="339"/>
                  </a:lnTo>
                  <a:lnTo>
                    <a:pt x="274" y="346"/>
                  </a:lnTo>
                  <a:lnTo>
                    <a:pt x="271" y="353"/>
                  </a:lnTo>
                  <a:lnTo>
                    <a:pt x="268" y="361"/>
                  </a:lnTo>
                  <a:lnTo>
                    <a:pt x="266" y="368"/>
                  </a:lnTo>
                  <a:lnTo>
                    <a:pt x="264" y="376"/>
                  </a:lnTo>
                  <a:lnTo>
                    <a:pt x="264" y="385"/>
                  </a:lnTo>
                  <a:lnTo>
                    <a:pt x="263" y="393"/>
                  </a:lnTo>
                  <a:lnTo>
                    <a:pt x="263" y="402"/>
                  </a:lnTo>
                  <a:lnTo>
                    <a:pt x="263" y="410"/>
                  </a:lnTo>
                  <a:lnTo>
                    <a:pt x="264" y="418"/>
                  </a:lnTo>
                  <a:lnTo>
                    <a:pt x="264" y="427"/>
                  </a:lnTo>
                  <a:lnTo>
                    <a:pt x="268" y="438"/>
                  </a:lnTo>
                  <a:lnTo>
                    <a:pt x="273" y="446"/>
                  </a:lnTo>
                  <a:lnTo>
                    <a:pt x="279" y="454"/>
                  </a:lnTo>
                  <a:lnTo>
                    <a:pt x="286" y="457"/>
                  </a:lnTo>
                  <a:lnTo>
                    <a:pt x="293" y="461"/>
                  </a:lnTo>
                  <a:lnTo>
                    <a:pt x="300" y="463"/>
                  </a:lnTo>
                  <a:lnTo>
                    <a:pt x="308" y="464"/>
                  </a:lnTo>
                  <a:lnTo>
                    <a:pt x="317" y="464"/>
                  </a:lnTo>
                  <a:lnTo>
                    <a:pt x="326" y="463"/>
                  </a:lnTo>
                  <a:lnTo>
                    <a:pt x="335" y="463"/>
                  </a:lnTo>
                  <a:lnTo>
                    <a:pt x="344" y="462"/>
                  </a:lnTo>
                  <a:lnTo>
                    <a:pt x="354" y="463"/>
                  </a:lnTo>
                  <a:lnTo>
                    <a:pt x="363" y="463"/>
                  </a:lnTo>
                  <a:lnTo>
                    <a:pt x="373" y="465"/>
                  </a:lnTo>
                  <a:lnTo>
                    <a:pt x="383" y="468"/>
                  </a:lnTo>
                  <a:lnTo>
                    <a:pt x="392" y="473"/>
                  </a:lnTo>
                  <a:lnTo>
                    <a:pt x="395" y="482"/>
                  </a:lnTo>
                  <a:lnTo>
                    <a:pt x="398" y="491"/>
                  </a:lnTo>
                  <a:lnTo>
                    <a:pt x="400" y="499"/>
                  </a:lnTo>
                  <a:lnTo>
                    <a:pt x="401" y="509"/>
                  </a:lnTo>
                  <a:lnTo>
                    <a:pt x="403" y="518"/>
                  </a:lnTo>
                  <a:lnTo>
                    <a:pt x="404" y="527"/>
                  </a:lnTo>
                  <a:lnTo>
                    <a:pt x="404" y="536"/>
                  </a:lnTo>
                  <a:lnTo>
                    <a:pt x="403" y="547"/>
                  </a:lnTo>
                  <a:lnTo>
                    <a:pt x="403" y="555"/>
                  </a:lnTo>
                  <a:lnTo>
                    <a:pt x="401" y="564"/>
                  </a:lnTo>
                  <a:lnTo>
                    <a:pt x="400" y="574"/>
                  </a:lnTo>
                  <a:lnTo>
                    <a:pt x="398" y="583"/>
                  </a:lnTo>
                  <a:lnTo>
                    <a:pt x="396" y="591"/>
                  </a:lnTo>
                  <a:lnTo>
                    <a:pt x="393" y="600"/>
                  </a:lnTo>
                  <a:lnTo>
                    <a:pt x="391" y="608"/>
                  </a:lnTo>
                  <a:lnTo>
                    <a:pt x="388" y="617"/>
                  </a:lnTo>
                  <a:lnTo>
                    <a:pt x="384" y="617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0" name="Freeform 6"/>
            <p:cNvSpPr>
              <a:spLocks/>
            </p:cNvSpPr>
            <p:nvPr/>
          </p:nvSpPr>
          <p:spPr bwMode="grayWhite">
            <a:xfrm>
              <a:off x="48" y="1306"/>
              <a:ext cx="624" cy="371"/>
            </a:xfrm>
            <a:custGeom>
              <a:avLst/>
              <a:gdLst>
                <a:gd name="T0" fmla="*/ 186 w 624"/>
                <a:gd name="T1" fmla="*/ 342 h 371"/>
                <a:gd name="T2" fmla="*/ 175 w 624"/>
                <a:gd name="T3" fmla="*/ 308 h 371"/>
                <a:gd name="T4" fmla="*/ 149 w 624"/>
                <a:gd name="T5" fmla="*/ 280 h 371"/>
                <a:gd name="T6" fmla="*/ 124 w 624"/>
                <a:gd name="T7" fmla="*/ 270 h 371"/>
                <a:gd name="T8" fmla="*/ 104 w 624"/>
                <a:gd name="T9" fmla="*/ 269 h 371"/>
                <a:gd name="T10" fmla="*/ 10 w 624"/>
                <a:gd name="T11" fmla="*/ 290 h 371"/>
                <a:gd name="T12" fmla="*/ 3 w 624"/>
                <a:gd name="T13" fmla="*/ 264 h 371"/>
                <a:gd name="T14" fmla="*/ 0 w 624"/>
                <a:gd name="T15" fmla="*/ 236 h 371"/>
                <a:gd name="T16" fmla="*/ 4 w 624"/>
                <a:gd name="T17" fmla="*/ 214 h 371"/>
                <a:gd name="T18" fmla="*/ 22 w 624"/>
                <a:gd name="T19" fmla="*/ 200 h 371"/>
                <a:gd name="T20" fmla="*/ 53 w 624"/>
                <a:gd name="T21" fmla="*/ 200 h 371"/>
                <a:gd name="T22" fmla="*/ 90 w 624"/>
                <a:gd name="T23" fmla="*/ 208 h 371"/>
                <a:gd name="T24" fmla="*/ 126 w 624"/>
                <a:gd name="T25" fmla="*/ 190 h 371"/>
                <a:gd name="T26" fmla="*/ 144 w 624"/>
                <a:gd name="T27" fmla="*/ 33 h 371"/>
                <a:gd name="T28" fmla="*/ 174 w 624"/>
                <a:gd name="T29" fmla="*/ 28 h 371"/>
                <a:gd name="T30" fmla="*/ 206 w 624"/>
                <a:gd name="T31" fmla="*/ 31 h 371"/>
                <a:gd name="T32" fmla="*/ 230 w 624"/>
                <a:gd name="T33" fmla="*/ 57 h 371"/>
                <a:gd name="T34" fmla="*/ 236 w 624"/>
                <a:gd name="T35" fmla="*/ 99 h 371"/>
                <a:gd name="T36" fmla="*/ 249 w 624"/>
                <a:gd name="T37" fmla="*/ 138 h 371"/>
                <a:gd name="T38" fmla="*/ 293 w 624"/>
                <a:gd name="T39" fmla="*/ 159 h 371"/>
                <a:gd name="T40" fmla="*/ 345 w 624"/>
                <a:gd name="T41" fmla="*/ 148 h 371"/>
                <a:gd name="T42" fmla="*/ 366 w 624"/>
                <a:gd name="T43" fmla="*/ 119 h 371"/>
                <a:gd name="T44" fmla="*/ 361 w 624"/>
                <a:gd name="T45" fmla="*/ 91 h 371"/>
                <a:gd name="T46" fmla="*/ 352 w 624"/>
                <a:gd name="T47" fmla="*/ 62 h 371"/>
                <a:gd name="T48" fmla="*/ 363 w 624"/>
                <a:gd name="T49" fmla="*/ 34 h 371"/>
                <a:gd name="T50" fmla="*/ 398 w 624"/>
                <a:gd name="T51" fmla="*/ 17 h 371"/>
                <a:gd name="T52" fmla="*/ 439 w 624"/>
                <a:gd name="T53" fmla="*/ 7 h 371"/>
                <a:gd name="T54" fmla="*/ 474 w 624"/>
                <a:gd name="T55" fmla="*/ 5 h 371"/>
                <a:gd name="T56" fmla="*/ 479 w 624"/>
                <a:gd name="T57" fmla="*/ 37 h 371"/>
                <a:gd name="T58" fmla="*/ 483 w 624"/>
                <a:gd name="T59" fmla="*/ 70 h 371"/>
                <a:gd name="T60" fmla="*/ 507 w 624"/>
                <a:gd name="T61" fmla="*/ 97 h 371"/>
                <a:gd name="T62" fmla="*/ 535 w 624"/>
                <a:gd name="T63" fmla="*/ 101 h 371"/>
                <a:gd name="T64" fmla="*/ 566 w 624"/>
                <a:gd name="T65" fmla="*/ 94 h 371"/>
                <a:gd name="T66" fmla="*/ 598 w 624"/>
                <a:gd name="T67" fmla="*/ 94 h 371"/>
                <a:gd name="T68" fmla="*/ 620 w 624"/>
                <a:gd name="T69" fmla="*/ 125 h 371"/>
                <a:gd name="T70" fmla="*/ 621 w 624"/>
                <a:gd name="T71" fmla="*/ 162 h 371"/>
                <a:gd name="T72" fmla="*/ 608 w 624"/>
                <a:gd name="T73" fmla="*/ 178 h 371"/>
                <a:gd name="T74" fmla="*/ 573 w 624"/>
                <a:gd name="T75" fmla="*/ 183 h 371"/>
                <a:gd name="T76" fmla="*/ 524 w 624"/>
                <a:gd name="T77" fmla="*/ 186 h 371"/>
                <a:gd name="T78" fmla="*/ 514 w 624"/>
                <a:gd name="T79" fmla="*/ 197 h 371"/>
                <a:gd name="T80" fmla="*/ 519 w 624"/>
                <a:gd name="T81" fmla="*/ 333 h 371"/>
                <a:gd name="T82" fmla="*/ 486 w 624"/>
                <a:gd name="T83" fmla="*/ 342 h 371"/>
                <a:gd name="T84" fmla="*/ 449 w 624"/>
                <a:gd name="T85" fmla="*/ 344 h 371"/>
                <a:gd name="T86" fmla="*/ 412 w 624"/>
                <a:gd name="T87" fmla="*/ 338 h 371"/>
                <a:gd name="T88" fmla="*/ 402 w 624"/>
                <a:gd name="T89" fmla="*/ 311 h 371"/>
                <a:gd name="T90" fmla="*/ 402 w 624"/>
                <a:gd name="T91" fmla="*/ 283 h 371"/>
                <a:gd name="T92" fmla="*/ 397 w 624"/>
                <a:gd name="T93" fmla="*/ 254 h 371"/>
                <a:gd name="T94" fmla="*/ 367 w 624"/>
                <a:gd name="T95" fmla="*/ 236 h 371"/>
                <a:gd name="T96" fmla="*/ 329 w 624"/>
                <a:gd name="T97" fmla="*/ 237 h 371"/>
                <a:gd name="T98" fmla="*/ 289 w 624"/>
                <a:gd name="T99" fmla="*/ 248 h 371"/>
                <a:gd name="T100" fmla="*/ 263 w 624"/>
                <a:gd name="T101" fmla="*/ 264 h 371"/>
                <a:gd name="T102" fmla="*/ 262 w 624"/>
                <a:gd name="T103" fmla="*/ 293 h 371"/>
                <a:gd name="T104" fmla="*/ 276 w 624"/>
                <a:gd name="T105" fmla="*/ 322 h 371"/>
                <a:gd name="T106" fmla="*/ 257 w 624"/>
                <a:gd name="T107" fmla="*/ 360 h 371"/>
                <a:gd name="T108" fmla="*/ 210 w 624"/>
                <a:gd name="T109" fmla="*/ 364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4" h="371">
                  <a:moveTo>
                    <a:pt x="191" y="370"/>
                  </a:moveTo>
                  <a:lnTo>
                    <a:pt x="190" y="363"/>
                  </a:lnTo>
                  <a:lnTo>
                    <a:pt x="189" y="356"/>
                  </a:lnTo>
                  <a:lnTo>
                    <a:pt x="188" y="349"/>
                  </a:lnTo>
                  <a:lnTo>
                    <a:pt x="186" y="342"/>
                  </a:lnTo>
                  <a:lnTo>
                    <a:pt x="185" y="335"/>
                  </a:lnTo>
                  <a:lnTo>
                    <a:pt x="182" y="328"/>
                  </a:lnTo>
                  <a:lnTo>
                    <a:pt x="181" y="321"/>
                  </a:lnTo>
                  <a:lnTo>
                    <a:pt x="178" y="315"/>
                  </a:lnTo>
                  <a:lnTo>
                    <a:pt x="175" y="308"/>
                  </a:lnTo>
                  <a:lnTo>
                    <a:pt x="171" y="302"/>
                  </a:lnTo>
                  <a:lnTo>
                    <a:pt x="167" y="296"/>
                  </a:lnTo>
                  <a:lnTo>
                    <a:pt x="162" y="290"/>
                  </a:lnTo>
                  <a:lnTo>
                    <a:pt x="156" y="285"/>
                  </a:lnTo>
                  <a:lnTo>
                    <a:pt x="149" y="280"/>
                  </a:lnTo>
                  <a:lnTo>
                    <a:pt x="143" y="276"/>
                  </a:lnTo>
                  <a:lnTo>
                    <a:pt x="134" y="273"/>
                  </a:lnTo>
                  <a:lnTo>
                    <a:pt x="131" y="271"/>
                  </a:lnTo>
                  <a:lnTo>
                    <a:pt x="128" y="270"/>
                  </a:lnTo>
                  <a:lnTo>
                    <a:pt x="124" y="270"/>
                  </a:lnTo>
                  <a:lnTo>
                    <a:pt x="121" y="270"/>
                  </a:lnTo>
                  <a:lnTo>
                    <a:pt x="117" y="270"/>
                  </a:lnTo>
                  <a:lnTo>
                    <a:pt x="113" y="271"/>
                  </a:lnTo>
                  <a:lnTo>
                    <a:pt x="109" y="270"/>
                  </a:lnTo>
                  <a:lnTo>
                    <a:pt x="104" y="269"/>
                  </a:lnTo>
                  <a:lnTo>
                    <a:pt x="22" y="307"/>
                  </a:lnTo>
                  <a:lnTo>
                    <a:pt x="19" y="304"/>
                  </a:lnTo>
                  <a:lnTo>
                    <a:pt x="15" y="300"/>
                  </a:lnTo>
                  <a:lnTo>
                    <a:pt x="13" y="296"/>
                  </a:lnTo>
                  <a:lnTo>
                    <a:pt x="10" y="290"/>
                  </a:lnTo>
                  <a:lnTo>
                    <a:pt x="9" y="286"/>
                  </a:lnTo>
                  <a:lnTo>
                    <a:pt x="6" y="280"/>
                  </a:lnTo>
                  <a:lnTo>
                    <a:pt x="5" y="275"/>
                  </a:lnTo>
                  <a:lnTo>
                    <a:pt x="4" y="270"/>
                  </a:lnTo>
                  <a:lnTo>
                    <a:pt x="3" y="264"/>
                  </a:lnTo>
                  <a:lnTo>
                    <a:pt x="2" y="258"/>
                  </a:lnTo>
                  <a:lnTo>
                    <a:pt x="0" y="252"/>
                  </a:lnTo>
                  <a:lnTo>
                    <a:pt x="0" y="246"/>
                  </a:lnTo>
                  <a:lnTo>
                    <a:pt x="0" y="241"/>
                  </a:lnTo>
                  <a:lnTo>
                    <a:pt x="0" y="236"/>
                  </a:lnTo>
                  <a:lnTo>
                    <a:pt x="0" y="229"/>
                  </a:lnTo>
                  <a:lnTo>
                    <a:pt x="0" y="224"/>
                  </a:lnTo>
                  <a:lnTo>
                    <a:pt x="0" y="221"/>
                  </a:lnTo>
                  <a:lnTo>
                    <a:pt x="2" y="217"/>
                  </a:lnTo>
                  <a:lnTo>
                    <a:pt x="4" y="214"/>
                  </a:lnTo>
                  <a:lnTo>
                    <a:pt x="6" y="211"/>
                  </a:lnTo>
                  <a:lnTo>
                    <a:pt x="9" y="208"/>
                  </a:lnTo>
                  <a:lnTo>
                    <a:pt x="12" y="206"/>
                  </a:lnTo>
                  <a:lnTo>
                    <a:pt x="16" y="203"/>
                  </a:lnTo>
                  <a:lnTo>
                    <a:pt x="22" y="200"/>
                  </a:lnTo>
                  <a:lnTo>
                    <a:pt x="28" y="200"/>
                  </a:lnTo>
                  <a:lnTo>
                    <a:pt x="33" y="200"/>
                  </a:lnTo>
                  <a:lnTo>
                    <a:pt x="40" y="200"/>
                  </a:lnTo>
                  <a:lnTo>
                    <a:pt x="47" y="200"/>
                  </a:lnTo>
                  <a:lnTo>
                    <a:pt x="53" y="200"/>
                  </a:lnTo>
                  <a:lnTo>
                    <a:pt x="60" y="201"/>
                  </a:lnTo>
                  <a:lnTo>
                    <a:pt x="67" y="204"/>
                  </a:lnTo>
                  <a:lnTo>
                    <a:pt x="74" y="207"/>
                  </a:lnTo>
                  <a:lnTo>
                    <a:pt x="81" y="208"/>
                  </a:lnTo>
                  <a:lnTo>
                    <a:pt x="90" y="208"/>
                  </a:lnTo>
                  <a:lnTo>
                    <a:pt x="97" y="207"/>
                  </a:lnTo>
                  <a:lnTo>
                    <a:pt x="105" y="204"/>
                  </a:lnTo>
                  <a:lnTo>
                    <a:pt x="113" y="200"/>
                  </a:lnTo>
                  <a:lnTo>
                    <a:pt x="119" y="196"/>
                  </a:lnTo>
                  <a:lnTo>
                    <a:pt x="126" y="190"/>
                  </a:lnTo>
                  <a:lnTo>
                    <a:pt x="131" y="183"/>
                  </a:lnTo>
                  <a:lnTo>
                    <a:pt x="127" y="35"/>
                  </a:lnTo>
                  <a:lnTo>
                    <a:pt x="133" y="35"/>
                  </a:lnTo>
                  <a:lnTo>
                    <a:pt x="138" y="34"/>
                  </a:lnTo>
                  <a:lnTo>
                    <a:pt x="144" y="33"/>
                  </a:lnTo>
                  <a:lnTo>
                    <a:pt x="150" y="32"/>
                  </a:lnTo>
                  <a:lnTo>
                    <a:pt x="156" y="31"/>
                  </a:lnTo>
                  <a:lnTo>
                    <a:pt x="162" y="30"/>
                  </a:lnTo>
                  <a:lnTo>
                    <a:pt x="168" y="29"/>
                  </a:lnTo>
                  <a:lnTo>
                    <a:pt x="174" y="28"/>
                  </a:lnTo>
                  <a:lnTo>
                    <a:pt x="181" y="28"/>
                  </a:lnTo>
                  <a:lnTo>
                    <a:pt x="186" y="28"/>
                  </a:lnTo>
                  <a:lnTo>
                    <a:pt x="193" y="28"/>
                  </a:lnTo>
                  <a:lnTo>
                    <a:pt x="199" y="30"/>
                  </a:lnTo>
                  <a:lnTo>
                    <a:pt x="206" y="31"/>
                  </a:lnTo>
                  <a:lnTo>
                    <a:pt x="211" y="34"/>
                  </a:lnTo>
                  <a:lnTo>
                    <a:pt x="218" y="37"/>
                  </a:lnTo>
                  <a:lnTo>
                    <a:pt x="225" y="41"/>
                  </a:lnTo>
                  <a:lnTo>
                    <a:pt x="228" y="48"/>
                  </a:lnTo>
                  <a:lnTo>
                    <a:pt x="230" y="57"/>
                  </a:lnTo>
                  <a:lnTo>
                    <a:pt x="232" y="65"/>
                  </a:lnTo>
                  <a:lnTo>
                    <a:pt x="234" y="73"/>
                  </a:lnTo>
                  <a:lnTo>
                    <a:pt x="234" y="82"/>
                  </a:lnTo>
                  <a:lnTo>
                    <a:pt x="235" y="91"/>
                  </a:lnTo>
                  <a:lnTo>
                    <a:pt x="236" y="99"/>
                  </a:lnTo>
                  <a:lnTo>
                    <a:pt x="238" y="108"/>
                  </a:lnTo>
                  <a:lnTo>
                    <a:pt x="239" y="116"/>
                  </a:lnTo>
                  <a:lnTo>
                    <a:pt x="242" y="124"/>
                  </a:lnTo>
                  <a:lnTo>
                    <a:pt x="245" y="131"/>
                  </a:lnTo>
                  <a:lnTo>
                    <a:pt x="249" y="138"/>
                  </a:lnTo>
                  <a:lnTo>
                    <a:pt x="256" y="145"/>
                  </a:lnTo>
                  <a:lnTo>
                    <a:pt x="263" y="150"/>
                  </a:lnTo>
                  <a:lnTo>
                    <a:pt x="273" y="155"/>
                  </a:lnTo>
                  <a:lnTo>
                    <a:pt x="284" y="159"/>
                  </a:lnTo>
                  <a:lnTo>
                    <a:pt x="293" y="159"/>
                  </a:lnTo>
                  <a:lnTo>
                    <a:pt x="303" y="159"/>
                  </a:lnTo>
                  <a:lnTo>
                    <a:pt x="314" y="158"/>
                  </a:lnTo>
                  <a:lnTo>
                    <a:pt x="325" y="156"/>
                  </a:lnTo>
                  <a:lnTo>
                    <a:pt x="335" y="152"/>
                  </a:lnTo>
                  <a:lnTo>
                    <a:pt x="345" y="148"/>
                  </a:lnTo>
                  <a:lnTo>
                    <a:pt x="353" y="142"/>
                  </a:lnTo>
                  <a:lnTo>
                    <a:pt x="359" y="134"/>
                  </a:lnTo>
                  <a:lnTo>
                    <a:pt x="363" y="129"/>
                  </a:lnTo>
                  <a:lnTo>
                    <a:pt x="365" y="124"/>
                  </a:lnTo>
                  <a:lnTo>
                    <a:pt x="366" y="119"/>
                  </a:lnTo>
                  <a:lnTo>
                    <a:pt x="366" y="113"/>
                  </a:lnTo>
                  <a:lnTo>
                    <a:pt x="366" y="108"/>
                  </a:lnTo>
                  <a:lnTo>
                    <a:pt x="365" y="102"/>
                  </a:lnTo>
                  <a:lnTo>
                    <a:pt x="364" y="96"/>
                  </a:lnTo>
                  <a:lnTo>
                    <a:pt x="361" y="91"/>
                  </a:lnTo>
                  <a:lnTo>
                    <a:pt x="359" y="86"/>
                  </a:lnTo>
                  <a:lnTo>
                    <a:pt x="357" y="79"/>
                  </a:lnTo>
                  <a:lnTo>
                    <a:pt x="354" y="73"/>
                  </a:lnTo>
                  <a:lnTo>
                    <a:pt x="354" y="68"/>
                  </a:lnTo>
                  <a:lnTo>
                    <a:pt x="352" y="62"/>
                  </a:lnTo>
                  <a:lnTo>
                    <a:pt x="351" y="57"/>
                  </a:lnTo>
                  <a:lnTo>
                    <a:pt x="351" y="51"/>
                  </a:lnTo>
                  <a:lnTo>
                    <a:pt x="352" y="44"/>
                  </a:lnTo>
                  <a:lnTo>
                    <a:pt x="357" y="39"/>
                  </a:lnTo>
                  <a:lnTo>
                    <a:pt x="363" y="34"/>
                  </a:lnTo>
                  <a:lnTo>
                    <a:pt x="369" y="30"/>
                  </a:lnTo>
                  <a:lnTo>
                    <a:pt x="376" y="26"/>
                  </a:lnTo>
                  <a:lnTo>
                    <a:pt x="383" y="22"/>
                  </a:lnTo>
                  <a:lnTo>
                    <a:pt x="391" y="19"/>
                  </a:lnTo>
                  <a:lnTo>
                    <a:pt x="398" y="17"/>
                  </a:lnTo>
                  <a:lnTo>
                    <a:pt x="407" y="14"/>
                  </a:lnTo>
                  <a:lnTo>
                    <a:pt x="414" y="12"/>
                  </a:lnTo>
                  <a:lnTo>
                    <a:pt x="422" y="10"/>
                  </a:lnTo>
                  <a:lnTo>
                    <a:pt x="431" y="9"/>
                  </a:lnTo>
                  <a:lnTo>
                    <a:pt x="439" y="7"/>
                  </a:lnTo>
                  <a:lnTo>
                    <a:pt x="448" y="5"/>
                  </a:lnTo>
                  <a:lnTo>
                    <a:pt x="456" y="3"/>
                  </a:lnTo>
                  <a:lnTo>
                    <a:pt x="464" y="2"/>
                  </a:lnTo>
                  <a:lnTo>
                    <a:pt x="472" y="0"/>
                  </a:lnTo>
                  <a:lnTo>
                    <a:pt x="474" y="5"/>
                  </a:lnTo>
                  <a:lnTo>
                    <a:pt x="476" y="11"/>
                  </a:lnTo>
                  <a:lnTo>
                    <a:pt x="477" y="17"/>
                  </a:lnTo>
                  <a:lnTo>
                    <a:pt x="478" y="24"/>
                  </a:lnTo>
                  <a:lnTo>
                    <a:pt x="478" y="30"/>
                  </a:lnTo>
                  <a:lnTo>
                    <a:pt x="479" y="37"/>
                  </a:lnTo>
                  <a:lnTo>
                    <a:pt x="479" y="44"/>
                  </a:lnTo>
                  <a:lnTo>
                    <a:pt x="479" y="51"/>
                  </a:lnTo>
                  <a:lnTo>
                    <a:pt x="479" y="57"/>
                  </a:lnTo>
                  <a:lnTo>
                    <a:pt x="481" y="64"/>
                  </a:lnTo>
                  <a:lnTo>
                    <a:pt x="483" y="70"/>
                  </a:lnTo>
                  <a:lnTo>
                    <a:pt x="485" y="76"/>
                  </a:lnTo>
                  <a:lnTo>
                    <a:pt x="488" y="82"/>
                  </a:lnTo>
                  <a:lnTo>
                    <a:pt x="493" y="88"/>
                  </a:lnTo>
                  <a:lnTo>
                    <a:pt x="499" y="92"/>
                  </a:lnTo>
                  <a:lnTo>
                    <a:pt x="507" y="97"/>
                  </a:lnTo>
                  <a:lnTo>
                    <a:pt x="512" y="99"/>
                  </a:lnTo>
                  <a:lnTo>
                    <a:pt x="517" y="101"/>
                  </a:lnTo>
                  <a:lnTo>
                    <a:pt x="523" y="102"/>
                  </a:lnTo>
                  <a:lnTo>
                    <a:pt x="529" y="102"/>
                  </a:lnTo>
                  <a:lnTo>
                    <a:pt x="535" y="101"/>
                  </a:lnTo>
                  <a:lnTo>
                    <a:pt x="541" y="99"/>
                  </a:lnTo>
                  <a:lnTo>
                    <a:pt x="547" y="98"/>
                  </a:lnTo>
                  <a:lnTo>
                    <a:pt x="554" y="97"/>
                  </a:lnTo>
                  <a:lnTo>
                    <a:pt x="560" y="95"/>
                  </a:lnTo>
                  <a:lnTo>
                    <a:pt x="566" y="94"/>
                  </a:lnTo>
                  <a:lnTo>
                    <a:pt x="572" y="92"/>
                  </a:lnTo>
                  <a:lnTo>
                    <a:pt x="579" y="92"/>
                  </a:lnTo>
                  <a:lnTo>
                    <a:pt x="584" y="92"/>
                  </a:lnTo>
                  <a:lnTo>
                    <a:pt x="591" y="92"/>
                  </a:lnTo>
                  <a:lnTo>
                    <a:pt x="598" y="94"/>
                  </a:lnTo>
                  <a:lnTo>
                    <a:pt x="603" y="97"/>
                  </a:lnTo>
                  <a:lnTo>
                    <a:pt x="610" y="102"/>
                  </a:lnTo>
                  <a:lnTo>
                    <a:pt x="614" y="109"/>
                  </a:lnTo>
                  <a:lnTo>
                    <a:pt x="618" y="117"/>
                  </a:lnTo>
                  <a:lnTo>
                    <a:pt x="620" y="125"/>
                  </a:lnTo>
                  <a:lnTo>
                    <a:pt x="621" y="133"/>
                  </a:lnTo>
                  <a:lnTo>
                    <a:pt x="622" y="142"/>
                  </a:lnTo>
                  <a:lnTo>
                    <a:pt x="623" y="151"/>
                  </a:lnTo>
                  <a:lnTo>
                    <a:pt x="623" y="159"/>
                  </a:lnTo>
                  <a:lnTo>
                    <a:pt x="621" y="162"/>
                  </a:lnTo>
                  <a:lnTo>
                    <a:pt x="619" y="165"/>
                  </a:lnTo>
                  <a:lnTo>
                    <a:pt x="618" y="169"/>
                  </a:lnTo>
                  <a:lnTo>
                    <a:pt x="615" y="172"/>
                  </a:lnTo>
                  <a:lnTo>
                    <a:pt x="612" y="175"/>
                  </a:lnTo>
                  <a:lnTo>
                    <a:pt x="608" y="178"/>
                  </a:lnTo>
                  <a:lnTo>
                    <a:pt x="604" y="181"/>
                  </a:lnTo>
                  <a:lnTo>
                    <a:pt x="599" y="183"/>
                  </a:lnTo>
                  <a:lnTo>
                    <a:pt x="591" y="184"/>
                  </a:lnTo>
                  <a:lnTo>
                    <a:pt x="582" y="184"/>
                  </a:lnTo>
                  <a:lnTo>
                    <a:pt x="573" y="183"/>
                  </a:lnTo>
                  <a:lnTo>
                    <a:pt x="564" y="182"/>
                  </a:lnTo>
                  <a:lnTo>
                    <a:pt x="554" y="181"/>
                  </a:lnTo>
                  <a:lnTo>
                    <a:pt x="545" y="182"/>
                  </a:lnTo>
                  <a:lnTo>
                    <a:pt x="535" y="183"/>
                  </a:lnTo>
                  <a:lnTo>
                    <a:pt x="524" y="186"/>
                  </a:lnTo>
                  <a:lnTo>
                    <a:pt x="523" y="188"/>
                  </a:lnTo>
                  <a:lnTo>
                    <a:pt x="521" y="191"/>
                  </a:lnTo>
                  <a:lnTo>
                    <a:pt x="519" y="192"/>
                  </a:lnTo>
                  <a:lnTo>
                    <a:pt x="517" y="194"/>
                  </a:lnTo>
                  <a:lnTo>
                    <a:pt x="514" y="197"/>
                  </a:lnTo>
                  <a:lnTo>
                    <a:pt x="512" y="199"/>
                  </a:lnTo>
                  <a:lnTo>
                    <a:pt x="509" y="203"/>
                  </a:lnTo>
                  <a:lnTo>
                    <a:pt x="507" y="207"/>
                  </a:lnTo>
                  <a:lnTo>
                    <a:pt x="524" y="331"/>
                  </a:lnTo>
                  <a:lnTo>
                    <a:pt x="519" y="333"/>
                  </a:lnTo>
                  <a:lnTo>
                    <a:pt x="512" y="335"/>
                  </a:lnTo>
                  <a:lnTo>
                    <a:pt x="507" y="338"/>
                  </a:lnTo>
                  <a:lnTo>
                    <a:pt x="500" y="339"/>
                  </a:lnTo>
                  <a:lnTo>
                    <a:pt x="493" y="341"/>
                  </a:lnTo>
                  <a:lnTo>
                    <a:pt x="486" y="342"/>
                  </a:lnTo>
                  <a:lnTo>
                    <a:pt x="479" y="343"/>
                  </a:lnTo>
                  <a:lnTo>
                    <a:pt x="471" y="344"/>
                  </a:lnTo>
                  <a:lnTo>
                    <a:pt x="464" y="344"/>
                  </a:lnTo>
                  <a:lnTo>
                    <a:pt x="456" y="344"/>
                  </a:lnTo>
                  <a:lnTo>
                    <a:pt x="449" y="344"/>
                  </a:lnTo>
                  <a:lnTo>
                    <a:pt x="441" y="344"/>
                  </a:lnTo>
                  <a:lnTo>
                    <a:pt x="433" y="342"/>
                  </a:lnTo>
                  <a:lnTo>
                    <a:pt x="426" y="341"/>
                  </a:lnTo>
                  <a:lnTo>
                    <a:pt x="419" y="340"/>
                  </a:lnTo>
                  <a:lnTo>
                    <a:pt x="412" y="338"/>
                  </a:lnTo>
                  <a:lnTo>
                    <a:pt x="408" y="333"/>
                  </a:lnTo>
                  <a:lnTo>
                    <a:pt x="405" y="328"/>
                  </a:lnTo>
                  <a:lnTo>
                    <a:pt x="403" y="322"/>
                  </a:lnTo>
                  <a:lnTo>
                    <a:pt x="402" y="316"/>
                  </a:lnTo>
                  <a:lnTo>
                    <a:pt x="402" y="311"/>
                  </a:lnTo>
                  <a:lnTo>
                    <a:pt x="401" y="306"/>
                  </a:lnTo>
                  <a:lnTo>
                    <a:pt x="401" y="300"/>
                  </a:lnTo>
                  <a:lnTo>
                    <a:pt x="401" y="294"/>
                  </a:lnTo>
                  <a:lnTo>
                    <a:pt x="402" y="289"/>
                  </a:lnTo>
                  <a:lnTo>
                    <a:pt x="402" y="283"/>
                  </a:lnTo>
                  <a:lnTo>
                    <a:pt x="402" y="277"/>
                  </a:lnTo>
                  <a:lnTo>
                    <a:pt x="401" y="271"/>
                  </a:lnTo>
                  <a:lnTo>
                    <a:pt x="400" y="266"/>
                  </a:lnTo>
                  <a:lnTo>
                    <a:pt x="398" y="260"/>
                  </a:lnTo>
                  <a:lnTo>
                    <a:pt x="397" y="254"/>
                  </a:lnTo>
                  <a:lnTo>
                    <a:pt x="393" y="248"/>
                  </a:lnTo>
                  <a:lnTo>
                    <a:pt x="388" y="244"/>
                  </a:lnTo>
                  <a:lnTo>
                    <a:pt x="381" y="240"/>
                  </a:lnTo>
                  <a:lnTo>
                    <a:pt x="374" y="238"/>
                  </a:lnTo>
                  <a:lnTo>
                    <a:pt x="367" y="236"/>
                  </a:lnTo>
                  <a:lnTo>
                    <a:pt x="360" y="235"/>
                  </a:lnTo>
                  <a:lnTo>
                    <a:pt x="353" y="235"/>
                  </a:lnTo>
                  <a:lnTo>
                    <a:pt x="345" y="235"/>
                  </a:lnTo>
                  <a:lnTo>
                    <a:pt x="337" y="236"/>
                  </a:lnTo>
                  <a:lnTo>
                    <a:pt x="329" y="237"/>
                  </a:lnTo>
                  <a:lnTo>
                    <a:pt x="321" y="239"/>
                  </a:lnTo>
                  <a:lnTo>
                    <a:pt x="313" y="241"/>
                  </a:lnTo>
                  <a:lnTo>
                    <a:pt x="306" y="243"/>
                  </a:lnTo>
                  <a:lnTo>
                    <a:pt x="297" y="245"/>
                  </a:lnTo>
                  <a:lnTo>
                    <a:pt x="289" y="248"/>
                  </a:lnTo>
                  <a:lnTo>
                    <a:pt x="281" y="250"/>
                  </a:lnTo>
                  <a:lnTo>
                    <a:pt x="273" y="252"/>
                  </a:lnTo>
                  <a:lnTo>
                    <a:pt x="270" y="255"/>
                  </a:lnTo>
                  <a:lnTo>
                    <a:pt x="267" y="260"/>
                  </a:lnTo>
                  <a:lnTo>
                    <a:pt x="263" y="264"/>
                  </a:lnTo>
                  <a:lnTo>
                    <a:pt x="260" y="270"/>
                  </a:lnTo>
                  <a:lnTo>
                    <a:pt x="258" y="276"/>
                  </a:lnTo>
                  <a:lnTo>
                    <a:pt x="258" y="282"/>
                  </a:lnTo>
                  <a:lnTo>
                    <a:pt x="258" y="287"/>
                  </a:lnTo>
                  <a:lnTo>
                    <a:pt x="262" y="293"/>
                  </a:lnTo>
                  <a:lnTo>
                    <a:pt x="265" y="299"/>
                  </a:lnTo>
                  <a:lnTo>
                    <a:pt x="268" y="304"/>
                  </a:lnTo>
                  <a:lnTo>
                    <a:pt x="271" y="310"/>
                  </a:lnTo>
                  <a:lnTo>
                    <a:pt x="273" y="316"/>
                  </a:lnTo>
                  <a:lnTo>
                    <a:pt x="276" y="322"/>
                  </a:lnTo>
                  <a:lnTo>
                    <a:pt x="277" y="328"/>
                  </a:lnTo>
                  <a:lnTo>
                    <a:pt x="277" y="334"/>
                  </a:lnTo>
                  <a:lnTo>
                    <a:pt x="277" y="341"/>
                  </a:lnTo>
                  <a:lnTo>
                    <a:pt x="266" y="355"/>
                  </a:lnTo>
                  <a:lnTo>
                    <a:pt x="257" y="360"/>
                  </a:lnTo>
                  <a:lnTo>
                    <a:pt x="248" y="362"/>
                  </a:lnTo>
                  <a:lnTo>
                    <a:pt x="239" y="363"/>
                  </a:lnTo>
                  <a:lnTo>
                    <a:pt x="230" y="363"/>
                  </a:lnTo>
                  <a:lnTo>
                    <a:pt x="220" y="364"/>
                  </a:lnTo>
                  <a:lnTo>
                    <a:pt x="210" y="364"/>
                  </a:lnTo>
                  <a:lnTo>
                    <a:pt x="201" y="366"/>
                  </a:lnTo>
                  <a:lnTo>
                    <a:pt x="191" y="37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1" name="Freeform 7"/>
            <p:cNvSpPr>
              <a:spLocks/>
            </p:cNvSpPr>
            <p:nvPr/>
          </p:nvSpPr>
          <p:spPr bwMode="grayWhite">
            <a:xfrm>
              <a:off x="0" y="706"/>
              <a:ext cx="506" cy="470"/>
            </a:xfrm>
            <a:custGeom>
              <a:avLst/>
              <a:gdLst>
                <a:gd name="T0" fmla="*/ 229 w 506"/>
                <a:gd name="T1" fmla="*/ 453 h 470"/>
                <a:gd name="T2" fmla="*/ 200 w 506"/>
                <a:gd name="T3" fmla="*/ 429 h 470"/>
                <a:gd name="T4" fmla="*/ 175 w 506"/>
                <a:gd name="T5" fmla="*/ 402 h 470"/>
                <a:gd name="T6" fmla="*/ 158 w 506"/>
                <a:gd name="T7" fmla="*/ 368 h 470"/>
                <a:gd name="T8" fmla="*/ 241 w 506"/>
                <a:gd name="T9" fmla="*/ 275 h 470"/>
                <a:gd name="T10" fmla="*/ 224 w 506"/>
                <a:gd name="T11" fmla="*/ 248 h 470"/>
                <a:gd name="T12" fmla="*/ 198 w 506"/>
                <a:gd name="T13" fmla="*/ 228 h 470"/>
                <a:gd name="T14" fmla="*/ 166 w 506"/>
                <a:gd name="T15" fmla="*/ 214 h 470"/>
                <a:gd name="T16" fmla="*/ 139 w 506"/>
                <a:gd name="T17" fmla="*/ 217 h 470"/>
                <a:gd name="T18" fmla="*/ 128 w 506"/>
                <a:gd name="T19" fmla="*/ 238 h 470"/>
                <a:gd name="T20" fmla="*/ 120 w 506"/>
                <a:gd name="T21" fmla="*/ 262 h 470"/>
                <a:gd name="T22" fmla="*/ 104 w 506"/>
                <a:gd name="T23" fmla="*/ 283 h 470"/>
                <a:gd name="T24" fmla="*/ 77 w 506"/>
                <a:gd name="T25" fmla="*/ 291 h 470"/>
                <a:gd name="T26" fmla="*/ 53 w 506"/>
                <a:gd name="T27" fmla="*/ 288 h 470"/>
                <a:gd name="T28" fmla="*/ 31 w 506"/>
                <a:gd name="T29" fmla="*/ 275 h 470"/>
                <a:gd name="T30" fmla="*/ 12 w 506"/>
                <a:gd name="T31" fmla="*/ 257 h 470"/>
                <a:gd name="T32" fmla="*/ 61 w 506"/>
                <a:gd name="T33" fmla="*/ 109 h 470"/>
                <a:gd name="T34" fmla="*/ 24 w 506"/>
                <a:gd name="T35" fmla="*/ 85 h 470"/>
                <a:gd name="T36" fmla="*/ 0 w 506"/>
                <a:gd name="T37" fmla="*/ 53 h 470"/>
                <a:gd name="T38" fmla="*/ 19 w 506"/>
                <a:gd name="T39" fmla="*/ 22 h 470"/>
                <a:gd name="T40" fmla="*/ 54 w 506"/>
                <a:gd name="T41" fmla="*/ 0 h 470"/>
                <a:gd name="T42" fmla="*/ 82 w 506"/>
                <a:gd name="T43" fmla="*/ 6 h 470"/>
                <a:gd name="T44" fmla="*/ 103 w 506"/>
                <a:gd name="T45" fmla="*/ 29 h 470"/>
                <a:gd name="T46" fmla="*/ 132 w 506"/>
                <a:gd name="T47" fmla="*/ 57 h 470"/>
                <a:gd name="T48" fmla="*/ 175 w 506"/>
                <a:gd name="T49" fmla="*/ 64 h 470"/>
                <a:gd name="T50" fmla="*/ 215 w 506"/>
                <a:gd name="T51" fmla="*/ 43 h 470"/>
                <a:gd name="T52" fmla="*/ 243 w 506"/>
                <a:gd name="T53" fmla="*/ 16 h 470"/>
                <a:gd name="T54" fmla="*/ 265 w 506"/>
                <a:gd name="T55" fmla="*/ 22 h 470"/>
                <a:gd name="T56" fmla="*/ 284 w 506"/>
                <a:gd name="T57" fmla="*/ 34 h 470"/>
                <a:gd name="T58" fmla="*/ 301 w 506"/>
                <a:gd name="T59" fmla="*/ 52 h 470"/>
                <a:gd name="T60" fmla="*/ 318 w 506"/>
                <a:gd name="T61" fmla="*/ 72 h 470"/>
                <a:gd name="T62" fmla="*/ 314 w 506"/>
                <a:gd name="T63" fmla="*/ 98 h 470"/>
                <a:gd name="T64" fmla="*/ 296 w 506"/>
                <a:gd name="T65" fmla="*/ 115 h 470"/>
                <a:gd name="T66" fmla="*/ 278 w 506"/>
                <a:gd name="T67" fmla="*/ 123 h 470"/>
                <a:gd name="T68" fmla="*/ 260 w 506"/>
                <a:gd name="T69" fmla="*/ 130 h 470"/>
                <a:gd name="T70" fmla="*/ 249 w 506"/>
                <a:gd name="T71" fmla="*/ 152 h 470"/>
                <a:gd name="T72" fmla="*/ 257 w 506"/>
                <a:gd name="T73" fmla="*/ 180 h 470"/>
                <a:gd name="T74" fmla="*/ 288 w 506"/>
                <a:gd name="T75" fmla="*/ 210 h 470"/>
                <a:gd name="T76" fmla="*/ 321 w 506"/>
                <a:gd name="T77" fmla="*/ 231 h 470"/>
                <a:gd name="T78" fmla="*/ 339 w 506"/>
                <a:gd name="T79" fmla="*/ 231 h 470"/>
                <a:gd name="T80" fmla="*/ 358 w 506"/>
                <a:gd name="T81" fmla="*/ 228 h 470"/>
                <a:gd name="T82" fmla="*/ 377 w 506"/>
                <a:gd name="T83" fmla="*/ 200 h 470"/>
                <a:gd name="T84" fmla="*/ 385 w 506"/>
                <a:gd name="T85" fmla="*/ 171 h 470"/>
                <a:gd name="T86" fmla="*/ 404 w 506"/>
                <a:gd name="T87" fmla="*/ 158 h 470"/>
                <a:gd name="T88" fmla="*/ 497 w 506"/>
                <a:gd name="T89" fmla="*/ 213 h 470"/>
                <a:gd name="T90" fmla="*/ 482 w 506"/>
                <a:gd name="T91" fmla="*/ 238 h 470"/>
                <a:gd name="T92" fmla="*/ 458 w 506"/>
                <a:gd name="T93" fmla="*/ 259 h 470"/>
                <a:gd name="T94" fmla="*/ 438 w 506"/>
                <a:gd name="T95" fmla="*/ 282 h 470"/>
                <a:gd name="T96" fmla="*/ 434 w 506"/>
                <a:gd name="T97" fmla="*/ 313 h 470"/>
                <a:gd name="T98" fmla="*/ 467 w 506"/>
                <a:gd name="T99" fmla="*/ 339 h 470"/>
                <a:gd name="T100" fmla="*/ 505 w 506"/>
                <a:gd name="T101" fmla="*/ 362 h 470"/>
                <a:gd name="T102" fmla="*/ 329 w 506"/>
                <a:gd name="T103" fmla="*/ 370 h 470"/>
                <a:gd name="T104" fmla="*/ 306 w 506"/>
                <a:gd name="T105" fmla="*/ 395 h 470"/>
                <a:gd name="T106" fmla="*/ 287 w 506"/>
                <a:gd name="T107" fmla="*/ 423 h 470"/>
                <a:gd name="T108" fmla="*/ 267 w 506"/>
                <a:gd name="T109" fmla="*/ 45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6" h="470">
                  <a:moveTo>
                    <a:pt x="252" y="469"/>
                  </a:moveTo>
                  <a:lnTo>
                    <a:pt x="245" y="463"/>
                  </a:lnTo>
                  <a:lnTo>
                    <a:pt x="237" y="458"/>
                  </a:lnTo>
                  <a:lnTo>
                    <a:pt x="229" y="453"/>
                  </a:lnTo>
                  <a:lnTo>
                    <a:pt x="221" y="447"/>
                  </a:lnTo>
                  <a:lnTo>
                    <a:pt x="214" y="441"/>
                  </a:lnTo>
                  <a:lnTo>
                    <a:pt x="207" y="435"/>
                  </a:lnTo>
                  <a:lnTo>
                    <a:pt x="200" y="429"/>
                  </a:lnTo>
                  <a:lnTo>
                    <a:pt x="193" y="423"/>
                  </a:lnTo>
                  <a:lnTo>
                    <a:pt x="187" y="416"/>
                  </a:lnTo>
                  <a:lnTo>
                    <a:pt x="181" y="409"/>
                  </a:lnTo>
                  <a:lnTo>
                    <a:pt x="175" y="402"/>
                  </a:lnTo>
                  <a:lnTo>
                    <a:pt x="171" y="394"/>
                  </a:lnTo>
                  <a:lnTo>
                    <a:pt x="166" y="386"/>
                  </a:lnTo>
                  <a:lnTo>
                    <a:pt x="162" y="377"/>
                  </a:lnTo>
                  <a:lnTo>
                    <a:pt x="158" y="368"/>
                  </a:lnTo>
                  <a:lnTo>
                    <a:pt x="156" y="359"/>
                  </a:lnTo>
                  <a:lnTo>
                    <a:pt x="245" y="290"/>
                  </a:lnTo>
                  <a:lnTo>
                    <a:pt x="242" y="282"/>
                  </a:lnTo>
                  <a:lnTo>
                    <a:pt x="241" y="275"/>
                  </a:lnTo>
                  <a:lnTo>
                    <a:pt x="237" y="267"/>
                  </a:lnTo>
                  <a:lnTo>
                    <a:pt x="233" y="261"/>
                  </a:lnTo>
                  <a:lnTo>
                    <a:pt x="229" y="254"/>
                  </a:lnTo>
                  <a:lnTo>
                    <a:pt x="224" y="248"/>
                  </a:lnTo>
                  <a:lnTo>
                    <a:pt x="218" y="242"/>
                  </a:lnTo>
                  <a:lnTo>
                    <a:pt x="212" y="237"/>
                  </a:lnTo>
                  <a:lnTo>
                    <a:pt x="205" y="232"/>
                  </a:lnTo>
                  <a:lnTo>
                    <a:pt x="198" y="228"/>
                  </a:lnTo>
                  <a:lnTo>
                    <a:pt x="191" y="223"/>
                  </a:lnTo>
                  <a:lnTo>
                    <a:pt x="183" y="219"/>
                  </a:lnTo>
                  <a:lnTo>
                    <a:pt x="175" y="216"/>
                  </a:lnTo>
                  <a:lnTo>
                    <a:pt x="166" y="214"/>
                  </a:lnTo>
                  <a:lnTo>
                    <a:pt x="158" y="212"/>
                  </a:lnTo>
                  <a:lnTo>
                    <a:pt x="150" y="210"/>
                  </a:lnTo>
                  <a:lnTo>
                    <a:pt x="144" y="213"/>
                  </a:lnTo>
                  <a:lnTo>
                    <a:pt x="139" y="217"/>
                  </a:lnTo>
                  <a:lnTo>
                    <a:pt x="135" y="221"/>
                  </a:lnTo>
                  <a:lnTo>
                    <a:pt x="133" y="227"/>
                  </a:lnTo>
                  <a:lnTo>
                    <a:pt x="129" y="232"/>
                  </a:lnTo>
                  <a:lnTo>
                    <a:pt x="128" y="238"/>
                  </a:lnTo>
                  <a:lnTo>
                    <a:pt x="126" y="244"/>
                  </a:lnTo>
                  <a:lnTo>
                    <a:pt x="125" y="250"/>
                  </a:lnTo>
                  <a:lnTo>
                    <a:pt x="122" y="256"/>
                  </a:lnTo>
                  <a:lnTo>
                    <a:pt x="120" y="262"/>
                  </a:lnTo>
                  <a:lnTo>
                    <a:pt x="116" y="268"/>
                  </a:lnTo>
                  <a:lnTo>
                    <a:pt x="113" y="273"/>
                  </a:lnTo>
                  <a:lnTo>
                    <a:pt x="109" y="278"/>
                  </a:lnTo>
                  <a:lnTo>
                    <a:pt x="104" y="283"/>
                  </a:lnTo>
                  <a:lnTo>
                    <a:pt x="98" y="287"/>
                  </a:lnTo>
                  <a:lnTo>
                    <a:pt x="90" y="290"/>
                  </a:lnTo>
                  <a:lnTo>
                    <a:pt x="83" y="291"/>
                  </a:lnTo>
                  <a:lnTo>
                    <a:pt x="77" y="291"/>
                  </a:lnTo>
                  <a:lnTo>
                    <a:pt x="70" y="291"/>
                  </a:lnTo>
                  <a:lnTo>
                    <a:pt x="65" y="291"/>
                  </a:lnTo>
                  <a:lnTo>
                    <a:pt x="58" y="289"/>
                  </a:lnTo>
                  <a:lnTo>
                    <a:pt x="53" y="288"/>
                  </a:lnTo>
                  <a:lnTo>
                    <a:pt x="47" y="285"/>
                  </a:lnTo>
                  <a:lnTo>
                    <a:pt x="41" y="282"/>
                  </a:lnTo>
                  <a:lnTo>
                    <a:pt x="36" y="278"/>
                  </a:lnTo>
                  <a:lnTo>
                    <a:pt x="31" y="275"/>
                  </a:lnTo>
                  <a:lnTo>
                    <a:pt x="25" y="270"/>
                  </a:lnTo>
                  <a:lnTo>
                    <a:pt x="20" y="266"/>
                  </a:lnTo>
                  <a:lnTo>
                    <a:pt x="16" y="262"/>
                  </a:lnTo>
                  <a:lnTo>
                    <a:pt x="12" y="257"/>
                  </a:lnTo>
                  <a:lnTo>
                    <a:pt x="7" y="253"/>
                  </a:lnTo>
                  <a:lnTo>
                    <a:pt x="3" y="248"/>
                  </a:lnTo>
                  <a:lnTo>
                    <a:pt x="65" y="117"/>
                  </a:lnTo>
                  <a:lnTo>
                    <a:pt x="61" y="109"/>
                  </a:lnTo>
                  <a:lnTo>
                    <a:pt x="53" y="102"/>
                  </a:lnTo>
                  <a:lnTo>
                    <a:pt x="44" y="96"/>
                  </a:lnTo>
                  <a:lnTo>
                    <a:pt x="33" y="91"/>
                  </a:lnTo>
                  <a:lnTo>
                    <a:pt x="24" y="85"/>
                  </a:lnTo>
                  <a:lnTo>
                    <a:pt x="13" y="79"/>
                  </a:lnTo>
                  <a:lnTo>
                    <a:pt x="5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7" y="37"/>
                  </a:lnTo>
                  <a:lnTo>
                    <a:pt x="12" y="28"/>
                  </a:lnTo>
                  <a:lnTo>
                    <a:pt x="19" y="22"/>
                  </a:lnTo>
                  <a:lnTo>
                    <a:pt x="27" y="15"/>
                  </a:lnTo>
                  <a:lnTo>
                    <a:pt x="37" y="9"/>
                  </a:lnTo>
                  <a:lnTo>
                    <a:pt x="46" y="3"/>
                  </a:lnTo>
                  <a:lnTo>
                    <a:pt x="54" y="0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75" y="3"/>
                  </a:lnTo>
                  <a:lnTo>
                    <a:pt x="82" y="6"/>
                  </a:lnTo>
                  <a:lnTo>
                    <a:pt x="88" y="11"/>
                  </a:lnTo>
                  <a:lnTo>
                    <a:pt x="94" y="15"/>
                  </a:lnTo>
                  <a:lnTo>
                    <a:pt x="98" y="21"/>
                  </a:lnTo>
                  <a:lnTo>
                    <a:pt x="103" y="29"/>
                  </a:lnTo>
                  <a:lnTo>
                    <a:pt x="108" y="38"/>
                  </a:lnTo>
                  <a:lnTo>
                    <a:pt x="116" y="45"/>
                  </a:lnTo>
                  <a:lnTo>
                    <a:pt x="123" y="52"/>
                  </a:lnTo>
                  <a:lnTo>
                    <a:pt x="132" y="57"/>
                  </a:lnTo>
                  <a:lnTo>
                    <a:pt x="141" y="62"/>
                  </a:lnTo>
                  <a:lnTo>
                    <a:pt x="152" y="64"/>
                  </a:lnTo>
                  <a:lnTo>
                    <a:pt x="164" y="66"/>
                  </a:lnTo>
                  <a:lnTo>
                    <a:pt x="175" y="64"/>
                  </a:lnTo>
                  <a:lnTo>
                    <a:pt x="187" y="61"/>
                  </a:lnTo>
                  <a:lnTo>
                    <a:pt x="196" y="57"/>
                  </a:lnTo>
                  <a:lnTo>
                    <a:pt x="206" y="50"/>
                  </a:lnTo>
                  <a:lnTo>
                    <a:pt x="215" y="43"/>
                  </a:lnTo>
                  <a:lnTo>
                    <a:pt x="223" y="34"/>
                  </a:lnTo>
                  <a:lnTo>
                    <a:pt x="230" y="26"/>
                  </a:lnTo>
                  <a:lnTo>
                    <a:pt x="237" y="17"/>
                  </a:lnTo>
                  <a:lnTo>
                    <a:pt x="243" y="16"/>
                  </a:lnTo>
                  <a:lnTo>
                    <a:pt x="249" y="17"/>
                  </a:lnTo>
                  <a:lnTo>
                    <a:pt x="254" y="18"/>
                  </a:lnTo>
                  <a:lnTo>
                    <a:pt x="260" y="20"/>
                  </a:lnTo>
                  <a:lnTo>
                    <a:pt x="265" y="22"/>
                  </a:lnTo>
                  <a:lnTo>
                    <a:pt x="270" y="25"/>
                  </a:lnTo>
                  <a:lnTo>
                    <a:pt x="275" y="27"/>
                  </a:lnTo>
                  <a:lnTo>
                    <a:pt x="279" y="31"/>
                  </a:lnTo>
                  <a:lnTo>
                    <a:pt x="284" y="34"/>
                  </a:lnTo>
                  <a:lnTo>
                    <a:pt x="288" y="38"/>
                  </a:lnTo>
                  <a:lnTo>
                    <a:pt x="293" y="43"/>
                  </a:lnTo>
                  <a:lnTo>
                    <a:pt x="297" y="47"/>
                  </a:lnTo>
                  <a:lnTo>
                    <a:pt x="301" y="52"/>
                  </a:lnTo>
                  <a:lnTo>
                    <a:pt x="305" y="56"/>
                  </a:lnTo>
                  <a:lnTo>
                    <a:pt x="309" y="61"/>
                  </a:lnTo>
                  <a:lnTo>
                    <a:pt x="314" y="66"/>
                  </a:lnTo>
                  <a:lnTo>
                    <a:pt x="318" y="72"/>
                  </a:lnTo>
                  <a:lnTo>
                    <a:pt x="320" y="79"/>
                  </a:lnTo>
                  <a:lnTo>
                    <a:pt x="319" y="85"/>
                  </a:lnTo>
                  <a:lnTo>
                    <a:pt x="317" y="92"/>
                  </a:lnTo>
                  <a:lnTo>
                    <a:pt x="314" y="98"/>
                  </a:lnTo>
                  <a:lnTo>
                    <a:pt x="309" y="104"/>
                  </a:lnTo>
                  <a:lnTo>
                    <a:pt x="305" y="109"/>
                  </a:lnTo>
                  <a:lnTo>
                    <a:pt x="300" y="114"/>
                  </a:lnTo>
                  <a:lnTo>
                    <a:pt x="296" y="115"/>
                  </a:lnTo>
                  <a:lnTo>
                    <a:pt x="291" y="117"/>
                  </a:lnTo>
                  <a:lnTo>
                    <a:pt x="287" y="119"/>
                  </a:lnTo>
                  <a:lnTo>
                    <a:pt x="283" y="120"/>
                  </a:lnTo>
                  <a:lnTo>
                    <a:pt x="278" y="123"/>
                  </a:lnTo>
                  <a:lnTo>
                    <a:pt x="273" y="124"/>
                  </a:lnTo>
                  <a:lnTo>
                    <a:pt x="268" y="126"/>
                  </a:lnTo>
                  <a:lnTo>
                    <a:pt x="262" y="127"/>
                  </a:lnTo>
                  <a:lnTo>
                    <a:pt x="260" y="130"/>
                  </a:lnTo>
                  <a:lnTo>
                    <a:pt x="257" y="135"/>
                  </a:lnTo>
                  <a:lnTo>
                    <a:pt x="254" y="140"/>
                  </a:lnTo>
                  <a:lnTo>
                    <a:pt x="250" y="145"/>
                  </a:lnTo>
                  <a:lnTo>
                    <a:pt x="249" y="152"/>
                  </a:lnTo>
                  <a:lnTo>
                    <a:pt x="248" y="158"/>
                  </a:lnTo>
                  <a:lnTo>
                    <a:pt x="249" y="164"/>
                  </a:lnTo>
                  <a:lnTo>
                    <a:pt x="252" y="169"/>
                  </a:lnTo>
                  <a:lnTo>
                    <a:pt x="257" y="180"/>
                  </a:lnTo>
                  <a:lnTo>
                    <a:pt x="263" y="189"/>
                  </a:lnTo>
                  <a:lnTo>
                    <a:pt x="271" y="196"/>
                  </a:lnTo>
                  <a:lnTo>
                    <a:pt x="279" y="204"/>
                  </a:lnTo>
                  <a:lnTo>
                    <a:pt x="288" y="210"/>
                  </a:lnTo>
                  <a:lnTo>
                    <a:pt x="298" y="217"/>
                  </a:lnTo>
                  <a:lnTo>
                    <a:pt x="308" y="224"/>
                  </a:lnTo>
                  <a:lnTo>
                    <a:pt x="317" y="231"/>
                  </a:lnTo>
                  <a:lnTo>
                    <a:pt x="321" y="231"/>
                  </a:lnTo>
                  <a:lnTo>
                    <a:pt x="326" y="231"/>
                  </a:lnTo>
                  <a:lnTo>
                    <a:pt x="330" y="231"/>
                  </a:lnTo>
                  <a:lnTo>
                    <a:pt x="334" y="231"/>
                  </a:lnTo>
                  <a:lnTo>
                    <a:pt x="339" y="231"/>
                  </a:lnTo>
                  <a:lnTo>
                    <a:pt x="344" y="231"/>
                  </a:lnTo>
                  <a:lnTo>
                    <a:pt x="349" y="231"/>
                  </a:lnTo>
                  <a:lnTo>
                    <a:pt x="354" y="231"/>
                  </a:lnTo>
                  <a:lnTo>
                    <a:pt x="358" y="228"/>
                  </a:lnTo>
                  <a:lnTo>
                    <a:pt x="363" y="222"/>
                  </a:lnTo>
                  <a:lnTo>
                    <a:pt x="368" y="215"/>
                  </a:lnTo>
                  <a:lnTo>
                    <a:pt x="373" y="209"/>
                  </a:lnTo>
                  <a:lnTo>
                    <a:pt x="377" y="200"/>
                  </a:lnTo>
                  <a:lnTo>
                    <a:pt x="380" y="192"/>
                  </a:lnTo>
                  <a:lnTo>
                    <a:pt x="383" y="183"/>
                  </a:lnTo>
                  <a:lnTo>
                    <a:pt x="383" y="176"/>
                  </a:lnTo>
                  <a:lnTo>
                    <a:pt x="385" y="171"/>
                  </a:lnTo>
                  <a:lnTo>
                    <a:pt x="388" y="167"/>
                  </a:lnTo>
                  <a:lnTo>
                    <a:pt x="392" y="163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6"/>
                  </a:lnTo>
                  <a:lnTo>
                    <a:pt x="417" y="155"/>
                  </a:lnTo>
                  <a:lnTo>
                    <a:pt x="423" y="155"/>
                  </a:lnTo>
                  <a:lnTo>
                    <a:pt x="497" y="213"/>
                  </a:lnTo>
                  <a:lnTo>
                    <a:pt x="495" y="221"/>
                  </a:lnTo>
                  <a:lnTo>
                    <a:pt x="492" y="227"/>
                  </a:lnTo>
                  <a:lnTo>
                    <a:pt x="487" y="232"/>
                  </a:lnTo>
                  <a:lnTo>
                    <a:pt x="482" y="238"/>
                  </a:lnTo>
                  <a:lnTo>
                    <a:pt x="476" y="243"/>
                  </a:lnTo>
                  <a:lnTo>
                    <a:pt x="470" y="248"/>
                  </a:lnTo>
                  <a:lnTo>
                    <a:pt x="464" y="253"/>
                  </a:lnTo>
                  <a:lnTo>
                    <a:pt x="458" y="259"/>
                  </a:lnTo>
                  <a:lnTo>
                    <a:pt x="451" y="264"/>
                  </a:lnTo>
                  <a:lnTo>
                    <a:pt x="446" y="269"/>
                  </a:lnTo>
                  <a:lnTo>
                    <a:pt x="441" y="275"/>
                  </a:lnTo>
                  <a:lnTo>
                    <a:pt x="438" y="282"/>
                  </a:lnTo>
                  <a:lnTo>
                    <a:pt x="434" y="288"/>
                  </a:lnTo>
                  <a:lnTo>
                    <a:pt x="433" y="296"/>
                  </a:lnTo>
                  <a:lnTo>
                    <a:pt x="433" y="304"/>
                  </a:lnTo>
                  <a:lnTo>
                    <a:pt x="434" y="313"/>
                  </a:lnTo>
                  <a:lnTo>
                    <a:pt x="439" y="323"/>
                  </a:lnTo>
                  <a:lnTo>
                    <a:pt x="446" y="329"/>
                  </a:lnTo>
                  <a:lnTo>
                    <a:pt x="456" y="335"/>
                  </a:lnTo>
                  <a:lnTo>
                    <a:pt x="467" y="339"/>
                  </a:lnTo>
                  <a:lnTo>
                    <a:pt x="478" y="343"/>
                  </a:lnTo>
                  <a:lnTo>
                    <a:pt x="488" y="348"/>
                  </a:lnTo>
                  <a:lnTo>
                    <a:pt x="497" y="354"/>
                  </a:lnTo>
                  <a:lnTo>
                    <a:pt x="505" y="362"/>
                  </a:lnTo>
                  <a:lnTo>
                    <a:pt x="442" y="445"/>
                  </a:lnTo>
                  <a:lnTo>
                    <a:pt x="343" y="362"/>
                  </a:lnTo>
                  <a:lnTo>
                    <a:pt x="336" y="366"/>
                  </a:lnTo>
                  <a:lnTo>
                    <a:pt x="329" y="370"/>
                  </a:lnTo>
                  <a:lnTo>
                    <a:pt x="323" y="377"/>
                  </a:lnTo>
                  <a:lnTo>
                    <a:pt x="317" y="382"/>
                  </a:lnTo>
                  <a:lnTo>
                    <a:pt x="312" y="388"/>
                  </a:lnTo>
                  <a:lnTo>
                    <a:pt x="306" y="395"/>
                  </a:lnTo>
                  <a:lnTo>
                    <a:pt x="302" y="401"/>
                  </a:lnTo>
                  <a:lnTo>
                    <a:pt x="296" y="408"/>
                  </a:lnTo>
                  <a:lnTo>
                    <a:pt x="292" y="415"/>
                  </a:lnTo>
                  <a:lnTo>
                    <a:pt x="287" y="423"/>
                  </a:lnTo>
                  <a:lnTo>
                    <a:pt x="283" y="430"/>
                  </a:lnTo>
                  <a:lnTo>
                    <a:pt x="278" y="437"/>
                  </a:lnTo>
                  <a:lnTo>
                    <a:pt x="272" y="445"/>
                  </a:lnTo>
                  <a:lnTo>
                    <a:pt x="267" y="452"/>
                  </a:lnTo>
                  <a:lnTo>
                    <a:pt x="262" y="459"/>
                  </a:lnTo>
                  <a:lnTo>
                    <a:pt x="256" y="465"/>
                  </a:lnTo>
                  <a:lnTo>
                    <a:pt x="252" y="46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grayWhite">
            <a:xfrm>
              <a:off x="538" y="441"/>
              <a:ext cx="512" cy="509"/>
            </a:xfrm>
            <a:custGeom>
              <a:avLst/>
              <a:gdLst>
                <a:gd name="T0" fmla="*/ 67 w 512"/>
                <a:gd name="T1" fmla="*/ 492 h 509"/>
                <a:gd name="T2" fmla="*/ 45 w 512"/>
                <a:gd name="T3" fmla="*/ 451 h 509"/>
                <a:gd name="T4" fmla="*/ 68 w 512"/>
                <a:gd name="T5" fmla="*/ 418 h 509"/>
                <a:gd name="T6" fmla="*/ 106 w 512"/>
                <a:gd name="T7" fmla="*/ 391 h 509"/>
                <a:gd name="T8" fmla="*/ 105 w 512"/>
                <a:gd name="T9" fmla="*/ 352 h 509"/>
                <a:gd name="T10" fmla="*/ 79 w 512"/>
                <a:gd name="T11" fmla="*/ 324 h 509"/>
                <a:gd name="T12" fmla="*/ 44 w 512"/>
                <a:gd name="T13" fmla="*/ 302 h 509"/>
                <a:gd name="T14" fmla="*/ 7 w 512"/>
                <a:gd name="T15" fmla="*/ 280 h 509"/>
                <a:gd name="T16" fmla="*/ 2 w 512"/>
                <a:gd name="T17" fmla="*/ 258 h 509"/>
                <a:gd name="T18" fmla="*/ 13 w 512"/>
                <a:gd name="T19" fmla="*/ 239 h 509"/>
                <a:gd name="T20" fmla="*/ 29 w 512"/>
                <a:gd name="T21" fmla="*/ 220 h 509"/>
                <a:gd name="T22" fmla="*/ 43 w 512"/>
                <a:gd name="T23" fmla="*/ 201 h 509"/>
                <a:gd name="T24" fmla="*/ 65 w 512"/>
                <a:gd name="T25" fmla="*/ 184 h 509"/>
                <a:gd name="T26" fmla="*/ 100 w 512"/>
                <a:gd name="T27" fmla="*/ 191 h 509"/>
                <a:gd name="T28" fmla="*/ 124 w 512"/>
                <a:gd name="T29" fmla="*/ 210 h 509"/>
                <a:gd name="T30" fmla="*/ 150 w 512"/>
                <a:gd name="T31" fmla="*/ 233 h 509"/>
                <a:gd name="T32" fmla="*/ 179 w 512"/>
                <a:gd name="T33" fmla="*/ 232 h 509"/>
                <a:gd name="T34" fmla="*/ 207 w 512"/>
                <a:gd name="T35" fmla="*/ 223 h 509"/>
                <a:gd name="T36" fmla="*/ 230 w 512"/>
                <a:gd name="T37" fmla="*/ 198 h 509"/>
                <a:gd name="T38" fmla="*/ 242 w 512"/>
                <a:gd name="T39" fmla="*/ 165 h 509"/>
                <a:gd name="T40" fmla="*/ 226 w 512"/>
                <a:gd name="T41" fmla="*/ 143 h 509"/>
                <a:gd name="T42" fmla="*/ 203 w 512"/>
                <a:gd name="T43" fmla="*/ 132 h 509"/>
                <a:gd name="T44" fmla="*/ 176 w 512"/>
                <a:gd name="T45" fmla="*/ 122 h 509"/>
                <a:gd name="T46" fmla="*/ 153 w 512"/>
                <a:gd name="T47" fmla="*/ 111 h 509"/>
                <a:gd name="T48" fmla="*/ 142 w 512"/>
                <a:gd name="T49" fmla="*/ 80 h 509"/>
                <a:gd name="T50" fmla="*/ 163 w 512"/>
                <a:gd name="T51" fmla="*/ 50 h 509"/>
                <a:gd name="T52" fmla="*/ 187 w 512"/>
                <a:gd name="T53" fmla="*/ 36 h 509"/>
                <a:gd name="T54" fmla="*/ 211 w 512"/>
                <a:gd name="T55" fmla="*/ 18 h 509"/>
                <a:gd name="T56" fmla="*/ 243 w 512"/>
                <a:gd name="T57" fmla="*/ 28 h 509"/>
                <a:gd name="T58" fmla="*/ 277 w 512"/>
                <a:gd name="T59" fmla="*/ 54 h 509"/>
                <a:gd name="T60" fmla="*/ 314 w 512"/>
                <a:gd name="T61" fmla="*/ 72 h 509"/>
                <a:gd name="T62" fmla="*/ 355 w 512"/>
                <a:gd name="T63" fmla="*/ 68 h 509"/>
                <a:gd name="T64" fmla="*/ 382 w 512"/>
                <a:gd name="T65" fmla="*/ 36 h 509"/>
                <a:gd name="T66" fmla="*/ 411 w 512"/>
                <a:gd name="T67" fmla="*/ 3 h 509"/>
                <a:gd name="T68" fmla="*/ 453 w 512"/>
                <a:gd name="T69" fmla="*/ 10 h 509"/>
                <a:gd name="T70" fmla="*/ 486 w 512"/>
                <a:gd name="T71" fmla="*/ 36 h 509"/>
                <a:gd name="T72" fmla="*/ 489 w 512"/>
                <a:gd name="T73" fmla="*/ 68 h 509"/>
                <a:gd name="T74" fmla="*/ 466 w 512"/>
                <a:gd name="T75" fmla="*/ 88 h 509"/>
                <a:gd name="T76" fmla="*/ 437 w 512"/>
                <a:gd name="T77" fmla="*/ 107 h 509"/>
                <a:gd name="T78" fmla="*/ 422 w 512"/>
                <a:gd name="T79" fmla="*/ 133 h 509"/>
                <a:gd name="T80" fmla="*/ 419 w 512"/>
                <a:gd name="T81" fmla="*/ 317 h 509"/>
                <a:gd name="T82" fmla="*/ 388 w 512"/>
                <a:gd name="T83" fmla="*/ 302 h 509"/>
                <a:gd name="T84" fmla="*/ 364 w 512"/>
                <a:gd name="T85" fmla="*/ 273 h 509"/>
                <a:gd name="T86" fmla="*/ 336 w 512"/>
                <a:gd name="T87" fmla="*/ 250 h 509"/>
                <a:gd name="T88" fmla="*/ 299 w 512"/>
                <a:gd name="T89" fmla="*/ 252 h 509"/>
                <a:gd name="T90" fmla="*/ 275 w 512"/>
                <a:gd name="T91" fmla="*/ 270 h 509"/>
                <a:gd name="T92" fmla="*/ 255 w 512"/>
                <a:gd name="T93" fmla="*/ 294 h 509"/>
                <a:gd name="T94" fmla="*/ 242 w 512"/>
                <a:gd name="T95" fmla="*/ 323 h 509"/>
                <a:gd name="T96" fmla="*/ 241 w 512"/>
                <a:gd name="T97" fmla="*/ 353 h 509"/>
                <a:gd name="T98" fmla="*/ 257 w 512"/>
                <a:gd name="T99" fmla="*/ 364 h 509"/>
                <a:gd name="T100" fmla="*/ 279 w 512"/>
                <a:gd name="T101" fmla="*/ 368 h 509"/>
                <a:gd name="T102" fmla="*/ 304 w 512"/>
                <a:gd name="T103" fmla="*/ 370 h 509"/>
                <a:gd name="T104" fmla="*/ 330 w 512"/>
                <a:gd name="T105" fmla="*/ 376 h 509"/>
                <a:gd name="T106" fmla="*/ 353 w 512"/>
                <a:gd name="T107" fmla="*/ 407 h 509"/>
                <a:gd name="T108" fmla="*/ 352 w 512"/>
                <a:gd name="T109" fmla="*/ 443 h 509"/>
                <a:gd name="T110" fmla="*/ 334 w 512"/>
                <a:gd name="T111" fmla="*/ 462 h 509"/>
                <a:gd name="T112" fmla="*/ 311 w 512"/>
                <a:gd name="T113" fmla="*/ 479 h 509"/>
                <a:gd name="T114" fmla="*/ 278 w 512"/>
                <a:gd name="T115" fmla="*/ 465 h 509"/>
                <a:gd name="T116" fmla="*/ 241 w 512"/>
                <a:gd name="T117" fmla="*/ 445 h 509"/>
                <a:gd name="T118" fmla="*/ 202 w 512"/>
                <a:gd name="T119" fmla="*/ 432 h 509"/>
                <a:gd name="T120" fmla="*/ 98 w 512"/>
                <a:gd name="T121" fmla="*/ 50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2" h="509">
                  <a:moveTo>
                    <a:pt x="98" y="508"/>
                  </a:moveTo>
                  <a:lnTo>
                    <a:pt x="86" y="504"/>
                  </a:lnTo>
                  <a:lnTo>
                    <a:pt x="76" y="498"/>
                  </a:lnTo>
                  <a:lnTo>
                    <a:pt x="67" y="492"/>
                  </a:lnTo>
                  <a:lnTo>
                    <a:pt x="60" y="483"/>
                  </a:lnTo>
                  <a:lnTo>
                    <a:pt x="53" y="474"/>
                  </a:lnTo>
                  <a:lnTo>
                    <a:pt x="49" y="463"/>
                  </a:lnTo>
                  <a:lnTo>
                    <a:pt x="45" y="451"/>
                  </a:lnTo>
                  <a:lnTo>
                    <a:pt x="43" y="439"/>
                  </a:lnTo>
                  <a:lnTo>
                    <a:pt x="49" y="432"/>
                  </a:lnTo>
                  <a:lnTo>
                    <a:pt x="58" y="425"/>
                  </a:lnTo>
                  <a:lnTo>
                    <a:pt x="68" y="418"/>
                  </a:lnTo>
                  <a:lnTo>
                    <a:pt x="78" y="413"/>
                  </a:lnTo>
                  <a:lnTo>
                    <a:pt x="88" y="407"/>
                  </a:lnTo>
                  <a:lnTo>
                    <a:pt x="98" y="399"/>
                  </a:lnTo>
                  <a:lnTo>
                    <a:pt x="106" y="391"/>
                  </a:lnTo>
                  <a:lnTo>
                    <a:pt x="113" y="380"/>
                  </a:lnTo>
                  <a:lnTo>
                    <a:pt x="112" y="370"/>
                  </a:lnTo>
                  <a:lnTo>
                    <a:pt x="109" y="360"/>
                  </a:lnTo>
                  <a:lnTo>
                    <a:pt x="105" y="352"/>
                  </a:lnTo>
                  <a:lnTo>
                    <a:pt x="100" y="344"/>
                  </a:lnTo>
                  <a:lnTo>
                    <a:pt x="93" y="337"/>
                  </a:lnTo>
                  <a:lnTo>
                    <a:pt x="87" y="330"/>
                  </a:lnTo>
                  <a:lnTo>
                    <a:pt x="79" y="324"/>
                  </a:lnTo>
                  <a:lnTo>
                    <a:pt x="71" y="318"/>
                  </a:lnTo>
                  <a:lnTo>
                    <a:pt x="62" y="313"/>
                  </a:lnTo>
                  <a:lnTo>
                    <a:pt x="53" y="308"/>
                  </a:lnTo>
                  <a:lnTo>
                    <a:pt x="44" y="302"/>
                  </a:lnTo>
                  <a:lnTo>
                    <a:pt x="35" y="297"/>
                  </a:lnTo>
                  <a:lnTo>
                    <a:pt x="25" y="291"/>
                  </a:lnTo>
                  <a:lnTo>
                    <a:pt x="17" y="286"/>
                  </a:lnTo>
                  <a:lnTo>
                    <a:pt x="7" y="280"/>
                  </a:lnTo>
                  <a:lnTo>
                    <a:pt x="0" y="273"/>
                  </a:lnTo>
                  <a:lnTo>
                    <a:pt x="0" y="268"/>
                  </a:lnTo>
                  <a:lnTo>
                    <a:pt x="0" y="263"/>
                  </a:lnTo>
                  <a:lnTo>
                    <a:pt x="2" y="258"/>
                  </a:lnTo>
                  <a:lnTo>
                    <a:pt x="4" y="253"/>
                  </a:lnTo>
                  <a:lnTo>
                    <a:pt x="7" y="248"/>
                  </a:lnTo>
                  <a:lnTo>
                    <a:pt x="10" y="244"/>
                  </a:lnTo>
                  <a:lnTo>
                    <a:pt x="13" y="239"/>
                  </a:lnTo>
                  <a:lnTo>
                    <a:pt x="17" y="234"/>
                  </a:lnTo>
                  <a:lnTo>
                    <a:pt x="20" y="230"/>
                  </a:lnTo>
                  <a:lnTo>
                    <a:pt x="24" y="225"/>
                  </a:lnTo>
                  <a:lnTo>
                    <a:pt x="29" y="220"/>
                  </a:lnTo>
                  <a:lnTo>
                    <a:pt x="32" y="216"/>
                  </a:lnTo>
                  <a:lnTo>
                    <a:pt x="37" y="210"/>
                  </a:lnTo>
                  <a:lnTo>
                    <a:pt x="40" y="205"/>
                  </a:lnTo>
                  <a:lnTo>
                    <a:pt x="43" y="201"/>
                  </a:lnTo>
                  <a:lnTo>
                    <a:pt x="46" y="195"/>
                  </a:lnTo>
                  <a:lnTo>
                    <a:pt x="51" y="190"/>
                  </a:lnTo>
                  <a:lnTo>
                    <a:pt x="58" y="186"/>
                  </a:lnTo>
                  <a:lnTo>
                    <a:pt x="65" y="184"/>
                  </a:lnTo>
                  <a:lnTo>
                    <a:pt x="73" y="184"/>
                  </a:lnTo>
                  <a:lnTo>
                    <a:pt x="82" y="186"/>
                  </a:lnTo>
                  <a:lnTo>
                    <a:pt x="91" y="187"/>
                  </a:lnTo>
                  <a:lnTo>
                    <a:pt x="100" y="191"/>
                  </a:lnTo>
                  <a:lnTo>
                    <a:pt x="109" y="195"/>
                  </a:lnTo>
                  <a:lnTo>
                    <a:pt x="114" y="199"/>
                  </a:lnTo>
                  <a:lnTo>
                    <a:pt x="120" y="205"/>
                  </a:lnTo>
                  <a:lnTo>
                    <a:pt x="124" y="210"/>
                  </a:lnTo>
                  <a:lnTo>
                    <a:pt x="130" y="216"/>
                  </a:lnTo>
                  <a:lnTo>
                    <a:pt x="136" y="222"/>
                  </a:lnTo>
                  <a:lnTo>
                    <a:pt x="143" y="228"/>
                  </a:lnTo>
                  <a:lnTo>
                    <a:pt x="150" y="233"/>
                  </a:lnTo>
                  <a:lnTo>
                    <a:pt x="160" y="237"/>
                  </a:lnTo>
                  <a:lnTo>
                    <a:pt x="166" y="236"/>
                  </a:lnTo>
                  <a:lnTo>
                    <a:pt x="173" y="234"/>
                  </a:lnTo>
                  <a:lnTo>
                    <a:pt x="179" y="232"/>
                  </a:lnTo>
                  <a:lnTo>
                    <a:pt x="186" y="230"/>
                  </a:lnTo>
                  <a:lnTo>
                    <a:pt x="193" y="228"/>
                  </a:lnTo>
                  <a:lnTo>
                    <a:pt x="200" y="225"/>
                  </a:lnTo>
                  <a:lnTo>
                    <a:pt x="207" y="223"/>
                  </a:lnTo>
                  <a:lnTo>
                    <a:pt x="215" y="220"/>
                  </a:lnTo>
                  <a:lnTo>
                    <a:pt x="218" y="213"/>
                  </a:lnTo>
                  <a:lnTo>
                    <a:pt x="224" y="205"/>
                  </a:lnTo>
                  <a:lnTo>
                    <a:pt x="230" y="198"/>
                  </a:lnTo>
                  <a:lnTo>
                    <a:pt x="235" y="190"/>
                  </a:lnTo>
                  <a:lnTo>
                    <a:pt x="239" y="182"/>
                  </a:lnTo>
                  <a:lnTo>
                    <a:pt x="242" y="174"/>
                  </a:lnTo>
                  <a:lnTo>
                    <a:pt x="242" y="165"/>
                  </a:lnTo>
                  <a:lnTo>
                    <a:pt x="238" y="156"/>
                  </a:lnTo>
                  <a:lnTo>
                    <a:pt x="235" y="151"/>
                  </a:lnTo>
                  <a:lnTo>
                    <a:pt x="230" y="147"/>
                  </a:lnTo>
                  <a:lnTo>
                    <a:pt x="226" y="143"/>
                  </a:lnTo>
                  <a:lnTo>
                    <a:pt x="220" y="140"/>
                  </a:lnTo>
                  <a:lnTo>
                    <a:pt x="215" y="136"/>
                  </a:lnTo>
                  <a:lnTo>
                    <a:pt x="209" y="134"/>
                  </a:lnTo>
                  <a:lnTo>
                    <a:pt x="203" y="132"/>
                  </a:lnTo>
                  <a:lnTo>
                    <a:pt x="196" y="129"/>
                  </a:lnTo>
                  <a:lnTo>
                    <a:pt x="189" y="127"/>
                  </a:lnTo>
                  <a:lnTo>
                    <a:pt x="183" y="125"/>
                  </a:lnTo>
                  <a:lnTo>
                    <a:pt x="176" y="122"/>
                  </a:lnTo>
                  <a:lnTo>
                    <a:pt x="170" y="121"/>
                  </a:lnTo>
                  <a:lnTo>
                    <a:pt x="164" y="117"/>
                  </a:lnTo>
                  <a:lnTo>
                    <a:pt x="158" y="114"/>
                  </a:lnTo>
                  <a:lnTo>
                    <a:pt x="153" y="111"/>
                  </a:lnTo>
                  <a:lnTo>
                    <a:pt x="148" y="106"/>
                  </a:lnTo>
                  <a:lnTo>
                    <a:pt x="143" y="98"/>
                  </a:lnTo>
                  <a:lnTo>
                    <a:pt x="142" y="90"/>
                  </a:lnTo>
                  <a:lnTo>
                    <a:pt x="142" y="80"/>
                  </a:lnTo>
                  <a:lnTo>
                    <a:pt x="145" y="72"/>
                  </a:lnTo>
                  <a:lnTo>
                    <a:pt x="149" y="64"/>
                  </a:lnTo>
                  <a:lnTo>
                    <a:pt x="156" y="57"/>
                  </a:lnTo>
                  <a:lnTo>
                    <a:pt x="163" y="50"/>
                  </a:lnTo>
                  <a:lnTo>
                    <a:pt x="172" y="46"/>
                  </a:lnTo>
                  <a:lnTo>
                    <a:pt x="177" y="43"/>
                  </a:lnTo>
                  <a:lnTo>
                    <a:pt x="183" y="39"/>
                  </a:lnTo>
                  <a:lnTo>
                    <a:pt x="187" y="36"/>
                  </a:lnTo>
                  <a:lnTo>
                    <a:pt x="193" y="31"/>
                  </a:lnTo>
                  <a:lnTo>
                    <a:pt x="199" y="27"/>
                  </a:lnTo>
                  <a:lnTo>
                    <a:pt x="205" y="23"/>
                  </a:lnTo>
                  <a:lnTo>
                    <a:pt x="211" y="18"/>
                  </a:lnTo>
                  <a:lnTo>
                    <a:pt x="218" y="14"/>
                  </a:lnTo>
                  <a:lnTo>
                    <a:pt x="226" y="18"/>
                  </a:lnTo>
                  <a:lnTo>
                    <a:pt x="235" y="22"/>
                  </a:lnTo>
                  <a:lnTo>
                    <a:pt x="243" y="28"/>
                  </a:lnTo>
                  <a:lnTo>
                    <a:pt x="251" y="34"/>
                  </a:lnTo>
                  <a:lnTo>
                    <a:pt x="259" y="40"/>
                  </a:lnTo>
                  <a:lnTo>
                    <a:pt x="267" y="47"/>
                  </a:lnTo>
                  <a:lnTo>
                    <a:pt x="277" y="54"/>
                  </a:lnTo>
                  <a:lnTo>
                    <a:pt x="286" y="60"/>
                  </a:lnTo>
                  <a:lnTo>
                    <a:pt x="294" y="65"/>
                  </a:lnTo>
                  <a:lnTo>
                    <a:pt x="304" y="69"/>
                  </a:lnTo>
                  <a:lnTo>
                    <a:pt x="314" y="72"/>
                  </a:lnTo>
                  <a:lnTo>
                    <a:pt x="324" y="75"/>
                  </a:lnTo>
                  <a:lnTo>
                    <a:pt x="334" y="74"/>
                  </a:lnTo>
                  <a:lnTo>
                    <a:pt x="344" y="72"/>
                  </a:lnTo>
                  <a:lnTo>
                    <a:pt x="355" y="68"/>
                  </a:lnTo>
                  <a:lnTo>
                    <a:pt x="367" y="60"/>
                  </a:lnTo>
                  <a:lnTo>
                    <a:pt x="373" y="54"/>
                  </a:lnTo>
                  <a:lnTo>
                    <a:pt x="378" y="46"/>
                  </a:lnTo>
                  <a:lnTo>
                    <a:pt x="382" y="36"/>
                  </a:lnTo>
                  <a:lnTo>
                    <a:pt x="387" y="27"/>
                  </a:lnTo>
                  <a:lnTo>
                    <a:pt x="393" y="18"/>
                  </a:lnTo>
                  <a:lnTo>
                    <a:pt x="401" y="10"/>
                  </a:lnTo>
                  <a:lnTo>
                    <a:pt x="411" y="3"/>
                  </a:lnTo>
                  <a:lnTo>
                    <a:pt x="422" y="0"/>
                  </a:lnTo>
                  <a:lnTo>
                    <a:pt x="432" y="3"/>
                  </a:lnTo>
                  <a:lnTo>
                    <a:pt x="442" y="6"/>
                  </a:lnTo>
                  <a:lnTo>
                    <a:pt x="453" y="10"/>
                  </a:lnTo>
                  <a:lnTo>
                    <a:pt x="463" y="15"/>
                  </a:lnTo>
                  <a:lnTo>
                    <a:pt x="472" y="21"/>
                  </a:lnTo>
                  <a:lnTo>
                    <a:pt x="479" y="28"/>
                  </a:lnTo>
                  <a:lnTo>
                    <a:pt x="486" y="36"/>
                  </a:lnTo>
                  <a:lnTo>
                    <a:pt x="492" y="46"/>
                  </a:lnTo>
                  <a:lnTo>
                    <a:pt x="493" y="54"/>
                  </a:lnTo>
                  <a:lnTo>
                    <a:pt x="492" y="61"/>
                  </a:lnTo>
                  <a:lnTo>
                    <a:pt x="489" y="68"/>
                  </a:lnTo>
                  <a:lnTo>
                    <a:pt x="485" y="73"/>
                  </a:lnTo>
                  <a:lnTo>
                    <a:pt x="479" y="79"/>
                  </a:lnTo>
                  <a:lnTo>
                    <a:pt x="473" y="83"/>
                  </a:lnTo>
                  <a:lnTo>
                    <a:pt x="466" y="88"/>
                  </a:lnTo>
                  <a:lnTo>
                    <a:pt x="458" y="93"/>
                  </a:lnTo>
                  <a:lnTo>
                    <a:pt x="451" y="97"/>
                  </a:lnTo>
                  <a:lnTo>
                    <a:pt x="443" y="101"/>
                  </a:lnTo>
                  <a:lnTo>
                    <a:pt x="437" y="107"/>
                  </a:lnTo>
                  <a:lnTo>
                    <a:pt x="431" y="112"/>
                  </a:lnTo>
                  <a:lnTo>
                    <a:pt x="427" y="118"/>
                  </a:lnTo>
                  <a:lnTo>
                    <a:pt x="423" y="125"/>
                  </a:lnTo>
                  <a:lnTo>
                    <a:pt x="422" y="133"/>
                  </a:lnTo>
                  <a:lnTo>
                    <a:pt x="422" y="142"/>
                  </a:lnTo>
                  <a:lnTo>
                    <a:pt x="511" y="227"/>
                  </a:lnTo>
                  <a:lnTo>
                    <a:pt x="429" y="316"/>
                  </a:lnTo>
                  <a:lnTo>
                    <a:pt x="419" y="317"/>
                  </a:lnTo>
                  <a:lnTo>
                    <a:pt x="411" y="315"/>
                  </a:lnTo>
                  <a:lnTo>
                    <a:pt x="402" y="312"/>
                  </a:lnTo>
                  <a:lnTo>
                    <a:pt x="395" y="308"/>
                  </a:lnTo>
                  <a:lnTo>
                    <a:pt x="388" y="302"/>
                  </a:lnTo>
                  <a:lnTo>
                    <a:pt x="382" y="295"/>
                  </a:lnTo>
                  <a:lnTo>
                    <a:pt x="376" y="288"/>
                  </a:lnTo>
                  <a:lnTo>
                    <a:pt x="370" y="281"/>
                  </a:lnTo>
                  <a:lnTo>
                    <a:pt x="364" y="273"/>
                  </a:lnTo>
                  <a:lnTo>
                    <a:pt x="358" y="266"/>
                  </a:lnTo>
                  <a:lnTo>
                    <a:pt x="351" y="260"/>
                  </a:lnTo>
                  <a:lnTo>
                    <a:pt x="344" y="255"/>
                  </a:lnTo>
                  <a:lnTo>
                    <a:pt x="336" y="250"/>
                  </a:lnTo>
                  <a:lnTo>
                    <a:pt x="327" y="248"/>
                  </a:lnTo>
                  <a:lnTo>
                    <a:pt x="317" y="247"/>
                  </a:lnTo>
                  <a:lnTo>
                    <a:pt x="305" y="248"/>
                  </a:lnTo>
                  <a:lnTo>
                    <a:pt x="299" y="252"/>
                  </a:lnTo>
                  <a:lnTo>
                    <a:pt x="293" y="255"/>
                  </a:lnTo>
                  <a:lnTo>
                    <a:pt x="287" y="260"/>
                  </a:lnTo>
                  <a:lnTo>
                    <a:pt x="281" y="265"/>
                  </a:lnTo>
                  <a:lnTo>
                    <a:pt x="275" y="270"/>
                  </a:lnTo>
                  <a:lnTo>
                    <a:pt x="270" y="275"/>
                  </a:lnTo>
                  <a:lnTo>
                    <a:pt x="265" y="281"/>
                  </a:lnTo>
                  <a:lnTo>
                    <a:pt x="260" y="288"/>
                  </a:lnTo>
                  <a:lnTo>
                    <a:pt x="255" y="294"/>
                  </a:lnTo>
                  <a:lnTo>
                    <a:pt x="251" y="300"/>
                  </a:lnTo>
                  <a:lnTo>
                    <a:pt x="247" y="308"/>
                  </a:lnTo>
                  <a:lnTo>
                    <a:pt x="244" y="315"/>
                  </a:lnTo>
                  <a:lnTo>
                    <a:pt x="242" y="323"/>
                  </a:lnTo>
                  <a:lnTo>
                    <a:pt x="239" y="331"/>
                  </a:lnTo>
                  <a:lnTo>
                    <a:pt x="238" y="339"/>
                  </a:lnTo>
                  <a:lnTo>
                    <a:pt x="238" y="348"/>
                  </a:lnTo>
                  <a:lnTo>
                    <a:pt x="241" y="353"/>
                  </a:lnTo>
                  <a:lnTo>
                    <a:pt x="244" y="356"/>
                  </a:lnTo>
                  <a:lnTo>
                    <a:pt x="248" y="360"/>
                  </a:lnTo>
                  <a:lnTo>
                    <a:pt x="252" y="362"/>
                  </a:lnTo>
                  <a:lnTo>
                    <a:pt x="257" y="364"/>
                  </a:lnTo>
                  <a:lnTo>
                    <a:pt x="262" y="366"/>
                  </a:lnTo>
                  <a:lnTo>
                    <a:pt x="267" y="367"/>
                  </a:lnTo>
                  <a:lnTo>
                    <a:pt x="274" y="368"/>
                  </a:lnTo>
                  <a:lnTo>
                    <a:pt x="279" y="368"/>
                  </a:lnTo>
                  <a:lnTo>
                    <a:pt x="285" y="369"/>
                  </a:lnTo>
                  <a:lnTo>
                    <a:pt x="292" y="370"/>
                  </a:lnTo>
                  <a:lnTo>
                    <a:pt x="298" y="370"/>
                  </a:lnTo>
                  <a:lnTo>
                    <a:pt x="304" y="370"/>
                  </a:lnTo>
                  <a:lnTo>
                    <a:pt x="309" y="371"/>
                  </a:lnTo>
                  <a:lnTo>
                    <a:pt x="315" y="371"/>
                  </a:lnTo>
                  <a:lnTo>
                    <a:pt x="320" y="373"/>
                  </a:lnTo>
                  <a:lnTo>
                    <a:pt x="330" y="376"/>
                  </a:lnTo>
                  <a:lnTo>
                    <a:pt x="337" y="382"/>
                  </a:lnTo>
                  <a:lnTo>
                    <a:pt x="344" y="389"/>
                  </a:lnTo>
                  <a:lnTo>
                    <a:pt x="349" y="398"/>
                  </a:lnTo>
                  <a:lnTo>
                    <a:pt x="353" y="407"/>
                  </a:lnTo>
                  <a:lnTo>
                    <a:pt x="355" y="417"/>
                  </a:lnTo>
                  <a:lnTo>
                    <a:pt x="356" y="427"/>
                  </a:lnTo>
                  <a:lnTo>
                    <a:pt x="355" y="436"/>
                  </a:lnTo>
                  <a:lnTo>
                    <a:pt x="352" y="443"/>
                  </a:lnTo>
                  <a:lnTo>
                    <a:pt x="348" y="448"/>
                  </a:lnTo>
                  <a:lnTo>
                    <a:pt x="343" y="453"/>
                  </a:lnTo>
                  <a:lnTo>
                    <a:pt x="339" y="458"/>
                  </a:lnTo>
                  <a:lnTo>
                    <a:pt x="334" y="462"/>
                  </a:lnTo>
                  <a:lnTo>
                    <a:pt x="330" y="468"/>
                  </a:lnTo>
                  <a:lnTo>
                    <a:pt x="324" y="473"/>
                  </a:lnTo>
                  <a:lnTo>
                    <a:pt x="320" y="479"/>
                  </a:lnTo>
                  <a:lnTo>
                    <a:pt x="311" y="479"/>
                  </a:lnTo>
                  <a:lnTo>
                    <a:pt x="304" y="477"/>
                  </a:lnTo>
                  <a:lnTo>
                    <a:pt x="295" y="474"/>
                  </a:lnTo>
                  <a:lnTo>
                    <a:pt x="286" y="470"/>
                  </a:lnTo>
                  <a:lnTo>
                    <a:pt x="278" y="465"/>
                  </a:lnTo>
                  <a:lnTo>
                    <a:pt x="268" y="461"/>
                  </a:lnTo>
                  <a:lnTo>
                    <a:pt x="259" y="455"/>
                  </a:lnTo>
                  <a:lnTo>
                    <a:pt x="250" y="450"/>
                  </a:lnTo>
                  <a:lnTo>
                    <a:pt x="241" y="445"/>
                  </a:lnTo>
                  <a:lnTo>
                    <a:pt x="231" y="441"/>
                  </a:lnTo>
                  <a:lnTo>
                    <a:pt x="222" y="437"/>
                  </a:lnTo>
                  <a:lnTo>
                    <a:pt x="211" y="435"/>
                  </a:lnTo>
                  <a:lnTo>
                    <a:pt x="202" y="432"/>
                  </a:lnTo>
                  <a:lnTo>
                    <a:pt x="193" y="432"/>
                  </a:lnTo>
                  <a:lnTo>
                    <a:pt x="182" y="433"/>
                  </a:lnTo>
                  <a:lnTo>
                    <a:pt x="172" y="436"/>
                  </a:lnTo>
                  <a:lnTo>
                    <a:pt x="98" y="508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grayWhite">
            <a:xfrm>
              <a:off x="459" y="2344"/>
              <a:ext cx="506" cy="470"/>
            </a:xfrm>
            <a:custGeom>
              <a:avLst/>
              <a:gdLst>
                <a:gd name="T0" fmla="*/ 229 w 506"/>
                <a:gd name="T1" fmla="*/ 453 h 470"/>
                <a:gd name="T2" fmla="*/ 200 w 506"/>
                <a:gd name="T3" fmla="*/ 429 h 470"/>
                <a:gd name="T4" fmla="*/ 175 w 506"/>
                <a:gd name="T5" fmla="*/ 402 h 470"/>
                <a:gd name="T6" fmla="*/ 158 w 506"/>
                <a:gd name="T7" fmla="*/ 368 h 470"/>
                <a:gd name="T8" fmla="*/ 241 w 506"/>
                <a:gd name="T9" fmla="*/ 275 h 470"/>
                <a:gd name="T10" fmla="*/ 224 w 506"/>
                <a:gd name="T11" fmla="*/ 248 h 470"/>
                <a:gd name="T12" fmla="*/ 198 w 506"/>
                <a:gd name="T13" fmla="*/ 228 h 470"/>
                <a:gd name="T14" fmla="*/ 166 w 506"/>
                <a:gd name="T15" fmla="*/ 214 h 470"/>
                <a:gd name="T16" fmla="*/ 139 w 506"/>
                <a:gd name="T17" fmla="*/ 217 h 470"/>
                <a:gd name="T18" fmla="*/ 128 w 506"/>
                <a:gd name="T19" fmla="*/ 238 h 470"/>
                <a:gd name="T20" fmla="*/ 120 w 506"/>
                <a:gd name="T21" fmla="*/ 262 h 470"/>
                <a:gd name="T22" fmla="*/ 104 w 506"/>
                <a:gd name="T23" fmla="*/ 283 h 470"/>
                <a:gd name="T24" fmla="*/ 77 w 506"/>
                <a:gd name="T25" fmla="*/ 291 h 470"/>
                <a:gd name="T26" fmla="*/ 53 w 506"/>
                <a:gd name="T27" fmla="*/ 288 h 470"/>
                <a:gd name="T28" fmla="*/ 31 w 506"/>
                <a:gd name="T29" fmla="*/ 275 h 470"/>
                <a:gd name="T30" fmla="*/ 12 w 506"/>
                <a:gd name="T31" fmla="*/ 257 h 470"/>
                <a:gd name="T32" fmla="*/ 61 w 506"/>
                <a:gd name="T33" fmla="*/ 109 h 470"/>
                <a:gd name="T34" fmla="*/ 24 w 506"/>
                <a:gd name="T35" fmla="*/ 85 h 470"/>
                <a:gd name="T36" fmla="*/ 0 w 506"/>
                <a:gd name="T37" fmla="*/ 53 h 470"/>
                <a:gd name="T38" fmla="*/ 19 w 506"/>
                <a:gd name="T39" fmla="*/ 22 h 470"/>
                <a:gd name="T40" fmla="*/ 54 w 506"/>
                <a:gd name="T41" fmla="*/ 0 h 470"/>
                <a:gd name="T42" fmla="*/ 82 w 506"/>
                <a:gd name="T43" fmla="*/ 6 h 470"/>
                <a:gd name="T44" fmla="*/ 103 w 506"/>
                <a:gd name="T45" fmla="*/ 29 h 470"/>
                <a:gd name="T46" fmla="*/ 132 w 506"/>
                <a:gd name="T47" fmla="*/ 57 h 470"/>
                <a:gd name="T48" fmla="*/ 175 w 506"/>
                <a:gd name="T49" fmla="*/ 64 h 470"/>
                <a:gd name="T50" fmla="*/ 215 w 506"/>
                <a:gd name="T51" fmla="*/ 43 h 470"/>
                <a:gd name="T52" fmla="*/ 243 w 506"/>
                <a:gd name="T53" fmla="*/ 16 h 470"/>
                <a:gd name="T54" fmla="*/ 265 w 506"/>
                <a:gd name="T55" fmla="*/ 22 h 470"/>
                <a:gd name="T56" fmla="*/ 284 w 506"/>
                <a:gd name="T57" fmla="*/ 34 h 470"/>
                <a:gd name="T58" fmla="*/ 301 w 506"/>
                <a:gd name="T59" fmla="*/ 52 h 470"/>
                <a:gd name="T60" fmla="*/ 318 w 506"/>
                <a:gd name="T61" fmla="*/ 72 h 470"/>
                <a:gd name="T62" fmla="*/ 314 w 506"/>
                <a:gd name="T63" fmla="*/ 98 h 470"/>
                <a:gd name="T64" fmla="*/ 296 w 506"/>
                <a:gd name="T65" fmla="*/ 115 h 470"/>
                <a:gd name="T66" fmla="*/ 278 w 506"/>
                <a:gd name="T67" fmla="*/ 123 h 470"/>
                <a:gd name="T68" fmla="*/ 260 w 506"/>
                <a:gd name="T69" fmla="*/ 130 h 470"/>
                <a:gd name="T70" fmla="*/ 249 w 506"/>
                <a:gd name="T71" fmla="*/ 152 h 470"/>
                <a:gd name="T72" fmla="*/ 257 w 506"/>
                <a:gd name="T73" fmla="*/ 180 h 470"/>
                <a:gd name="T74" fmla="*/ 288 w 506"/>
                <a:gd name="T75" fmla="*/ 210 h 470"/>
                <a:gd name="T76" fmla="*/ 321 w 506"/>
                <a:gd name="T77" fmla="*/ 231 h 470"/>
                <a:gd name="T78" fmla="*/ 339 w 506"/>
                <a:gd name="T79" fmla="*/ 231 h 470"/>
                <a:gd name="T80" fmla="*/ 358 w 506"/>
                <a:gd name="T81" fmla="*/ 228 h 470"/>
                <a:gd name="T82" fmla="*/ 377 w 506"/>
                <a:gd name="T83" fmla="*/ 200 h 470"/>
                <a:gd name="T84" fmla="*/ 385 w 506"/>
                <a:gd name="T85" fmla="*/ 171 h 470"/>
                <a:gd name="T86" fmla="*/ 404 w 506"/>
                <a:gd name="T87" fmla="*/ 158 h 470"/>
                <a:gd name="T88" fmla="*/ 497 w 506"/>
                <a:gd name="T89" fmla="*/ 213 h 470"/>
                <a:gd name="T90" fmla="*/ 482 w 506"/>
                <a:gd name="T91" fmla="*/ 238 h 470"/>
                <a:gd name="T92" fmla="*/ 458 w 506"/>
                <a:gd name="T93" fmla="*/ 259 h 470"/>
                <a:gd name="T94" fmla="*/ 438 w 506"/>
                <a:gd name="T95" fmla="*/ 282 h 470"/>
                <a:gd name="T96" fmla="*/ 434 w 506"/>
                <a:gd name="T97" fmla="*/ 313 h 470"/>
                <a:gd name="T98" fmla="*/ 467 w 506"/>
                <a:gd name="T99" fmla="*/ 339 h 470"/>
                <a:gd name="T100" fmla="*/ 505 w 506"/>
                <a:gd name="T101" fmla="*/ 362 h 470"/>
                <a:gd name="T102" fmla="*/ 329 w 506"/>
                <a:gd name="T103" fmla="*/ 370 h 470"/>
                <a:gd name="T104" fmla="*/ 306 w 506"/>
                <a:gd name="T105" fmla="*/ 395 h 470"/>
                <a:gd name="T106" fmla="*/ 287 w 506"/>
                <a:gd name="T107" fmla="*/ 423 h 470"/>
                <a:gd name="T108" fmla="*/ 267 w 506"/>
                <a:gd name="T109" fmla="*/ 452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06" h="470">
                  <a:moveTo>
                    <a:pt x="252" y="469"/>
                  </a:moveTo>
                  <a:lnTo>
                    <a:pt x="245" y="463"/>
                  </a:lnTo>
                  <a:lnTo>
                    <a:pt x="237" y="458"/>
                  </a:lnTo>
                  <a:lnTo>
                    <a:pt x="229" y="453"/>
                  </a:lnTo>
                  <a:lnTo>
                    <a:pt x="221" y="447"/>
                  </a:lnTo>
                  <a:lnTo>
                    <a:pt x="214" y="441"/>
                  </a:lnTo>
                  <a:lnTo>
                    <a:pt x="207" y="435"/>
                  </a:lnTo>
                  <a:lnTo>
                    <a:pt x="200" y="429"/>
                  </a:lnTo>
                  <a:lnTo>
                    <a:pt x="193" y="423"/>
                  </a:lnTo>
                  <a:lnTo>
                    <a:pt x="187" y="416"/>
                  </a:lnTo>
                  <a:lnTo>
                    <a:pt x="181" y="409"/>
                  </a:lnTo>
                  <a:lnTo>
                    <a:pt x="175" y="402"/>
                  </a:lnTo>
                  <a:lnTo>
                    <a:pt x="171" y="394"/>
                  </a:lnTo>
                  <a:lnTo>
                    <a:pt x="166" y="386"/>
                  </a:lnTo>
                  <a:lnTo>
                    <a:pt x="162" y="377"/>
                  </a:lnTo>
                  <a:lnTo>
                    <a:pt x="158" y="368"/>
                  </a:lnTo>
                  <a:lnTo>
                    <a:pt x="156" y="359"/>
                  </a:lnTo>
                  <a:lnTo>
                    <a:pt x="245" y="290"/>
                  </a:lnTo>
                  <a:lnTo>
                    <a:pt x="242" y="282"/>
                  </a:lnTo>
                  <a:lnTo>
                    <a:pt x="241" y="275"/>
                  </a:lnTo>
                  <a:lnTo>
                    <a:pt x="237" y="267"/>
                  </a:lnTo>
                  <a:lnTo>
                    <a:pt x="233" y="261"/>
                  </a:lnTo>
                  <a:lnTo>
                    <a:pt x="229" y="254"/>
                  </a:lnTo>
                  <a:lnTo>
                    <a:pt x="224" y="248"/>
                  </a:lnTo>
                  <a:lnTo>
                    <a:pt x="218" y="242"/>
                  </a:lnTo>
                  <a:lnTo>
                    <a:pt x="212" y="237"/>
                  </a:lnTo>
                  <a:lnTo>
                    <a:pt x="205" y="232"/>
                  </a:lnTo>
                  <a:lnTo>
                    <a:pt x="198" y="228"/>
                  </a:lnTo>
                  <a:lnTo>
                    <a:pt x="191" y="223"/>
                  </a:lnTo>
                  <a:lnTo>
                    <a:pt x="183" y="219"/>
                  </a:lnTo>
                  <a:lnTo>
                    <a:pt x="175" y="216"/>
                  </a:lnTo>
                  <a:lnTo>
                    <a:pt x="166" y="214"/>
                  </a:lnTo>
                  <a:lnTo>
                    <a:pt x="158" y="212"/>
                  </a:lnTo>
                  <a:lnTo>
                    <a:pt x="150" y="210"/>
                  </a:lnTo>
                  <a:lnTo>
                    <a:pt x="144" y="213"/>
                  </a:lnTo>
                  <a:lnTo>
                    <a:pt x="139" y="217"/>
                  </a:lnTo>
                  <a:lnTo>
                    <a:pt x="135" y="221"/>
                  </a:lnTo>
                  <a:lnTo>
                    <a:pt x="133" y="227"/>
                  </a:lnTo>
                  <a:lnTo>
                    <a:pt x="129" y="232"/>
                  </a:lnTo>
                  <a:lnTo>
                    <a:pt x="128" y="238"/>
                  </a:lnTo>
                  <a:lnTo>
                    <a:pt x="126" y="244"/>
                  </a:lnTo>
                  <a:lnTo>
                    <a:pt x="125" y="250"/>
                  </a:lnTo>
                  <a:lnTo>
                    <a:pt x="122" y="256"/>
                  </a:lnTo>
                  <a:lnTo>
                    <a:pt x="120" y="262"/>
                  </a:lnTo>
                  <a:lnTo>
                    <a:pt x="116" y="268"/>
                  </a:lnTo>
                  <a:lnTo>
                    <a:pt x="113" y="273"/>
                  </a:lnTo>
                  <a:lnTo>
                    <a:pt x="109" y="278"/>
                  </a:lnTo>
                  <a:lnTo>
                    <a:pt x="104" y="283"/>
                  </a:lnTo>
                  <a:lnTo>
                    <a:pt x="98" y="287"/>
                  </a:lnTo>
                  <a:lnTo>
                    <a:pt x="90" y="290"/>
                  </a:lnTo>
                  <a:lnTo>
                    <a:pt x="83" y="291"/>
                  </a:lnTo>
                  <a:lnTo>
                    <a:pt x="77" y="291"/>
                  </a:lnTo>
                  <a:lnTo>
                    <a:pt x="70" y="291"/>
                  </a:lnTo>
                  <a:lnTo>
                    <a:pt x="65" y="291"/>
                  </a:lnTo>
                  <a:lnTo>
                    <a:pt x="58" y="289"/>
                  </a:lnTo>
                  <a:lnTo>
                    <a:pt x="53" y="288"/>
                  </a:lnTo>
                  <a:lnTo>
                    <a:pt x="47" y="285"/>
                  </a:lnTo>
                  <a:lnTo>
                    <a:pt x="41" y="282"/>
                  </a:lnTo>
                  <a:lnTo>
                    <a:pt x="36" y="278"/>
                  </a:lnTo>
                  <a:lnTo>
                    <a:pt x="31" y="275"/>
                  </a:lnTo>
                  <a:lnTo>
                    <a:pt x="25" y="270"/>
                  </a:lnTo>
                  <a:lnTo>
                    <a:pt x="20" y="266"/>
                  </a:lnTo>
                  <a:lnTo>
                    <a:pt x="16" y="262"/>
                  </a:lnTo>
                  <a:lnTo>
                    <a:pt x="12" y="257"/>
                  </a:lnTo>
                  <a:lnTo>
                    <a:pt x="7" y="253"/>
                  </a:lnTo>
                  <a:lnTo>
                    <a:pt x="3" y="248"/>
                  </a:lnTo>
                  <a:lnTo>
                    <a:pt x="65" y="117"/>
                  </a:lnTo>
                  <a:lnTo>
                    <a:pt x="61" y="109"/>
                  </a:lnTo>
                  <a:lnTo>
                    <a:pt x="53" y="102"/>
                  </a:lnTo>
                  <a:lnTo>
                    <a:pt x="44" y="96"/>
                  </a:lnTo>
                  <a:lnTo>
                    <a:pt x="33" y="91"/>
                  </a:lnTo>
                  <a:lnTo>
                    <a:pt x="24" y="85"/>
                  </a:lnTo>
                  <a:lnTo>
                    <a:pt x="13" y="79"/>
                  </a:lnTo>
                  <a:lnTo>
                    <a:pt x="5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7" y="37"/>
                  </a:lnTo>
                  <a:lnTo>
                    <a:pt x="12" y="28"/>
                  </a:lnTo>
                  <a:lnTo>
                    <a:pt x="19" y="22"/>
                  </a:lnTo>
                  <a:lnTo>
                    <a:pt x="27" y="15"/>
                  </a:lnTo>
                  <a:lnTo>
                    <a:pt x="37" y="9"/>
                  </a:lnTo>
                  <a:lnTo>
                    <a:pt x="46" y="3"/>
                  </a:lnTo>
                  <a:lnTo>
                    <a:pt x="54" y="0"/>
                  </a:lnTo>
                  <a:lnTo>
                    <a:pt x="61" y="0"/>
                  </a:lnTo>
                  <a:lnTo>
                    <a:pt x="68" y="0"/>
                  </a:lnTo>
                  <a:lnTo>
                    <a:pt x="75" y="3"/>
                  </a:lnTo>
                  <a:lnTo>
                    <a:pt x="82" y="6"/>
                  </a:lnTo>
                  <a:lnTo>
                    <a:pt x="88" y="11"/>
                  </a:lnTo>
                  <a:lnTo>
                    <a:pt x="94" y="15"/>
                  </a:lnTo>
                  <a:lnTo>
                    <a:pt x="98" y="21"/>
                  </a:lnTo>
                  <a:lnTo>
                    <a:pt x="103" y="29"/>
                  </a:lnTo>
                  <a:lnTo>
                    <a:pt x="108" y="38"/>
                  </a:lnTo>
                  <a:lnTo>
                    <a:pt x="116" y="45"/>
                  </a:lnTo>
                  <a:lnTo>
                    <a:pt x="123" y="52"/>
                  </a:lnTo>
                  <a:lnTo>
                    <a:pt x="132" y="57"/>
                  </a:lnTo>
                  <a:lnTo>
                    <a:pt x="141" y="62"/>
                  </a:lnTo>
                  <a:lnTo>
                    <a:pt x="152" y="64"/>
                  </a:lnTo>
                  <a:lnTo>
                    <a:pt x="164" y="66"/>
                  </a:lnTo>
                  <a:lnTo>
                    <a:pt x="175" y="64"/>
                  </a:lnTo>
                  <a:lnTo>
                    <a:pt x="187" y="61"/>
                  </a:lnTo>
                  <a:lnTo>
                    <a:pt x="196" y="57"/>
                  </a:lnTo>
                  <a:lnTo>
                    <a:pt x="206" y="50"/>
                  </a:lnTo>
                  <a:lnTo>
                    <a:pt x="215" y="43"/>
                  </a:lnTo>
                  <a:lnTo>
                    <a:pt x="223" y="34"/>
                  </a:lnTo>
                  <a:lnTo>
                    <a:pt x="230" y="26"/>
                  </a:lnTo>
                  <a:lnTo>
                    <a:pt x="237" y="17"/>
                  </a:lnTo>
                  <a:lnTo>
                    <a:pt x="243" y="16"/>
                  </a:lnTo>
                  <a:lnTo>
                    <a:pt x="249" y="17"/>
                  </a:lnTo>
                  <a:lnTo>
                    <a:pt x="254" y="18"/>
                  </a:lnTo>
                  <a:lnTo>
                    <a:pt x="260" y="20"/>
                  </a:lnTo>
                  <a:lnTo>
                    <a:pt x="265" y="22"/>
                  </a:lnTo>
                  <a:lnTo>
                    <a:pt x="270" y="25"/>
                  </a:lnTo>
                  <a:lnTo>
                    <a:pt x="275" y="27"/>
                  </a:lnTo>
                  <a:lnTo>
                    <a:pt x="279" y="31"/>
                  </a:lnTo>
                  <a:lnTo>
                    <a:pt x="284" y="34"/>
                  </a:lnTo>
                  <a:lnTo>
                    <a:pt x="288" y="38"/>
                  </a:lnTo>
                  <a:lnTo>
                    <a:pt x="293" y="43"/>
                  </a:lnTo>
                  <a:lnTo>
                    <a:pt x="297" y="47"/>
                  </a:lnTo>
                  <a:lnTo>
                    <a:pt x="301" y="52"/>
                  </a:lnTo>
                  <a:lnTo>
                    <a:pt x="305" y="56"/>
                  </a:lnTo>
                  <a:lnTo>
                    <a:pt x="309" y="61"/>
                  </a:lnTo>
                  <a:lnTo>
                    <a:pt x="314" y="66"/>
                  </a:lnTo>
                  <a:lnTo>
                    <a:pt x="318" y="72"/>
                  </a:lnTo>
                  <a:lnTo>
                    <a:pt x="320" y="79"/>
                  </a:lnTo>
                  <a:lnTo>
                    <a:pt x="319" y="85"/>
                  </a:lnTo>
                  <a:lnTo>
                    <a:pt x="317" y="92"/>
                  </a:lnTo>
                  <a:lnTo>
                    <a:pt x="314" y="98"/>
                  </a:lnTo>
                  <a:lnTo>
                    <a:pt x="309" y="104"/>
                  </a:lnTo>
                  <a:lnTo>
                    <a:pt x="305" y="109"/>
                  </a:lnTo>
                  <a:lnTo>
                    <a:pt x="300" y="114"/>
                  </a:lnTo>
                  <a:lnTo>
                    <a:pt x="296" y="115"/>
                  </a:lnTo>
                  <a:lnTo>
                    <a:pt x="291" y="117"/>
                  </a:lnTo>
                  <a:lnTo>
                    <a:pt x="287" y="119"/>
                  </a:lnTo>
                  <a:lnTo>
                    <a:pt x="283" y="120"/>
                  </a:lnTo>
                  <a:lnTo>
                    <a:pt x="278" y="123"/>
                  </a:lnTo>
                  <a:lnTo>
                    <a:pt x="273" y="124"/>
                  </a:lnTo>
                  <a:lnTo>
                    <a:pt x="268" y="126"/>
                  </a:lnTo>
                  <a:lnTo>
                    <a:pt x="262" y="127"/>
                  </a:lnTo>
                  <a:lnTo>
                    <a:pt x="260" y="130"/>
                  </a:lnTo>
                  <a:lnTo>
                    <a:pt x="257" y="135"/>
                  </a:lnTo>
                  <a:lnTo>
                    <a:pt x="254" y="140"/>
                  </a:lnTo>
                  <a:lnTo>
                    <a:pt x="250" y="145"/>
                  </a:lnTo>
                  <a:lnTo>
                    <a:pt x="249" y="152"/>
                  </a:lnTo>
                  <a:lnTo>
                    <a:pt x="248" y="158"/>
                  </a:lnTo>
                  <a:lnTo>
                    <a:pt x="249" y="164"/>
                  </a:lnTo>
                  <a:lnTo>
                    <a:pt x="252" y="169"/>
                  </a:lnTo>
                  <a:lnTo>
                    <a:pt x="257" y="180"/>
                  </a:lnTo>
                  <a:lnTo>
                    <a:pt x="263" y="189"/>
                  </a:lnTo>
                  <a:lnTo>
                    <a:pt x="271" y="196"/>
                  </a:lnTo>
                  <a:lnTo>
                    <a:pt x="279" y="204"/>
                  </a:lnTo>
                  <a:lnTo>
                    <a:pt x="288" y="210"/>
                  </a:lnTo>
                  <a:lnTo>
                    <a:pt x="298" y="217"/>
                  </a:lnTo>
                  <a:lnTo>
                    <a:pt x="308" y="224"/>
                  </a:lnTo>
                  <a:lnTo>
                    <a:pt x="317" y="231"/>
                  </a:lnTo>
                  <a:lnTo>
                    <a:pt x="321" y="231"/>
                  </a:lnTo>
                  <a:lnTo>
                    <a:pt x="326" y="231"/>
                  </a:lnTo>
                  <a:lnTo>
                    <a:pt x="330" y="231"/>
                  </a:lnTo>
                  <a:lnTo>
                    <a:pt x="334" y="231"/>
                  </a:lnTo>
                  <a:lnTo>
                    <a:pt x="339" y="231"/>
                  </a:lnTo>
                  <a:lnTo>
                    <a:pt x="344" y="231"/>
                  </a:lnTo>
                  <a:lnTo>
                    <a:pt x="349" y="231"/>
                  </a:lnTo>
                  <a:lnTo>
                    <a:pt x="354" y="231"/>
                  </a:lnTo>
                  <a:lnTo>
                    <a:pt x="358" y="228"/>
                  </a:lnTo>
                  <a:lnTo>
                    <a:pt x="363" y="222"/>
                  </a:lnTo>
                  <a:lnTo>
                    <a:pt x="368" y="215"/>
                  </a:lnTo>
                  <a:lnTo>
                    <a:pt x="373" y="209"/>
                  </a:lnTo>
                  <a:lnTo>
                    <a:pt x="377" y="200"/>
                  </a:lnTo>
                  <a:lnTo>
                    <a:pt x="380" y="192"/>
                  </a:lnTo>
                  <a:lnTo>
                    <a:pt x="383" y="183"/>
                  </a:lnTo>
                  <a:lnTo>
                    <a:pt x="383" y="176"/>
                  </a:lnTo>
                  <a:lnTo>
                    <a:pt x="385" y="171"/>
                  </a:lnTo>
                  <a:lnTo>
                    <a:pt x="388" y="167"/>
                  </a:lnTo>
                  <a:lnTo>
                    <a:pt x="392" y="163"/>
                  </a:lnTo>
                  <a:lnTo>
                    <a:pt x="398" y="160"/>
                  </a:lnTo>
                  <a:lnTo>
                    <a:pt x="404" y="158"/>
                  </a:lnTo>
                  <a:lnTo>
                    <a:pt x="410" y="156"/>
                  </a:lnTo>
                  <a:lnTo>
                    <a:pt x="417" y="155"/>
                  </a:lnTo>
                  <a:lnTo>
                    <a:pt x="423" y="155"/>
                  </a:lnTo>
                  <a:lnTo>
                    <a:pt x="497" y="213"/>
                  </a:lnTo>
                  <a:lnTo>
                    <a:pt x="495" y="221"/>
                  </a:lnTo>
                  <a:lnTo>
                    <a:pt x="492" y="227"/>
                  </a:lnTo>
                  <a:lnTo>
                    <a:pt x="487" y="232"/>
                  </a:lnTo>
                  <a:lnTo>
                    <a:pt x="482" y="238"/>
                  </a:lnTo>
                  <a:lnTo>
                    <a:pt x="476" y="243"/>
                  </a:lnTo>
                  <a:lnTo>
                    <a:pt x="470" y="248"/>
                  </a:lnTo>
                  <a:lnTo>
                    <a:pt x="464" y="253"/>
                  </a:lnTo>
                  <a:lnTo>
                    <a:pt x="458" y="259"/>
                  </a:lnTo>
                  <a:lnTo>
                    <a:pt x="451" y="264"/>
                  </a:lnTo>
                  <a:lnTo>
                    <a:pt x="446" y="269"/>
                  </a:lnTo>
                  <a:lnTo>
                    <a:pt x="441" y="275"/>
                  </a:lnTo>
                  <a:lnTo>
                    <a:pt x="438" y="282"/>
                  </a:lnTo>
                  <a:lnTo>
                    <a:pt x="434" y="288"/>
                  </a:lnTo>
                  <a:lnTo>
                    <a:pt x="433" y="296"/>
                  </a:lnTo>
                  <a:lnTo>
                    <a:pt x="433" y="304"/>
                  </a:lnTo>
                  <a:lnTo>
                    <a:pt x="434" y="313"/>
                  </a:lnTo>
                  <a:lnTo>
                    <a:pt x="439" y="323"/>
                  </a:lnTo>
                  <a:lnTo>
                    <a:pt x="446" y="329"/>
                  </a:lnTo>
                  <a:lnTo>
                    <a:pt x="456" y="335"/>
                  </a:lnTo>
                  <a:lnTo>
                    <a:pt x="467" y="339"/>
                  </a:lnTo>
                  <a:lnTo>
                    <a:pt x="478" y="343"/>
                  </a:lnTo>
                  <a:lnTo>
                    <a:pt x="488" y="348"/>
                  </a:lnTo>
                  <a:lnTo>
                    <a:pt x="497" y="354"/>
                  </a:lnTo>
                  <a:lnTo>
                    <a:pt x="505" y="362"/>
                  </a:lnTo>
                  <a:lnTo>
                    <a:pt x="442" y="445"/>
                  </a:lnTo>
                  <a:lnTo>
                    <a:pt x="343" y="362"/>
                  </a:lnTo>
                  <a:lnTo>
                    <a:pt x="336" y="366"/>
                  </a:lnTo>
                  <a:lnTo>
                    <a:pt x="329" y="370"/>
                  </a:lnTo>
                  <a:lnTo>
                    <a:pt x="323" y="377"/>
                  </a:lnTo>
                  <a:lnTo>
                    <a:pt x="317" y="382"/>
                  </a:lnTo>
                  <a:lnTo>
                    <a:pt x="312" y="388"/>
                  </a:lnTo>
                  <a:lnTo>
                    <a:pt x="306" y="395"/>
                  </a:lnTo>
                  <a:lnTo>
                    <a:pt x="302" y="401"/>
                  </a:lnTo>
                  <a:lnTo>
                    <a:pt x="296" y="408"/>
                  </a:lnTo>
                  <a:lnTo>
                    <a:pt x="292" y="415"/>
                  </a:lnTo>
                  <a:lnTo>
                    <a:pt x="287" y="423"/>
                  </a:lnTo>
                  <a:lnTo>
                    <a:pt x="283" y="430"/>
                  </a:lnTo>
                  <a:lnTo>
                    <a:pt x="278" y="437"/>
                  </a:lnTo>
                  <a:lnTo>
                    <a:pt x="272" y="445"/>
                  </a:lnTo>
                  <a:lnTo>
                    <a:pt x="267" y="452"/>
                  </a:lnTo>
                  <a:lnTo>
                    <a:pt x="262" y="459"/>
                  </a:lnTo>
                  <a:lnTo>
                    <a:pt x="256" y="465"/>
                  </a:lnTo>
                  <a:lnTo>
                    <a:pt x="252" y="46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4" name="Freeform 10"/>
            <p:cNvSpPr>
              <a:spLocks/>
            </p:cNvSpPr>
            <p:nvPr/>
          </p:nvSpPr>
          <p:spPr bwMode="grayWhite">
            <a:xfrm>
              <a:off x="477" y="2884"/>
              <a:ext cx="447" cy="520"/>
            </a:xfrm>
            <a:custGeom>
              <a:avLst/>
              <a:gdLst>
                <a:gd name="T0" fmla="*/ 254 w 447"/>
                <a:gd name="T1" fmla="*/ 495 h 520"/>
                <a:gd name="T2" fmla="*/ 245 w 447"/>
                <a:gd name="T3" fmla="*/ 454 h 520"/>
                <a:gd name="T4" fmla="*/ 230 w 447"/>
                <a:gd name="T5" fmla="*/ 417 h 520"/>
                <a:gd name="T6" fmla="*/ 193 w 447"/>
                <a:gd name="T7" fmla="*/ 402 h 520"/>
                <a:gd name="T8" fmla="*/ 150 w 447"/>
                <a:gd name="T9" fmla="*/ 412 h 520"/>
                <a:gd name="T10" fmla="*/ 112 w 447"/>
                <a:gd name="T11" fmla="*/ 417 h 520"/>
                <a:gd name="T12" fmla="*/ 93 w 447"/>
                <a:gd name="T13" fmla="*/ 399 h 520"/>
                <a:gd name="T14" fmla="*/ 81 w 447"/>
                <a:gd name="T15" fmla="*/ 370 h 520"/>
                <a:gd name="T16" fmla="*/ 75 w 447"/>
                <a:gd name="T17" fmla="*/ 339 h 520"/>
                <a:gd name="T18" fmla="*/ 76 w 447"/>
                <a:gd name="T19" fmla="*/ 309 h 520"/>
                <a:gd name="T20" fmla="*/ 106 w 447"/>
                <a:gd name="T21" fmla="*/ 300 h 520"/>
                <a:gd name="T22" fmla="*/ 146 w 447"/>
                <a:gd name="T23" fmla="*/ 307 h 520"/>
                <a:gd name="T24" fmla="*/ 175 w 447"/>
                <a:gd name="T25" fmla="*/ 294 h 520"/>
                <a:gd name="T26" fmla="*/ 186 w 447"/>
                <a:gd name="T27" fmla="*/ 273 h 520"/>
                <a:gd name="T28" fmla="*/ 189 w 447"/>
                <a:gd name="T29" fmla="*/ 246 h 520"/>
                <a:gd name="T30" fmla="*/ 188 w 447"/>
                <a:gd name="T31" fmla="*/ 219 h 520"/>
                <a:gd name="T32" fmla="*/ 178 w 447"/>
                <a:gd name="T33" fmla="*/ 191 h 520"/>
                <a:gd name="T34" fmla="*/ 153 w 447"/>
                <a:gd name="T35" fmla="*/ 171 h 520"/>
                <a:gd name="T36" fmla="*/ 123 w 447"/>
                <a:gd name="T37" fmla="*/ 172 h 520"/>
                <a:gd name="T38" fmla="*/ 93 w 447"/>
                <a:gd name="T39" fmla="*/ 185 h 520"/>
                <a:gd name="T40" fmla="*/ 64 w 447"/>
                <a:gd name="T41" fmla="*/ 194 h 520"/>
                <a:gd name="T42" fmla="*/ 34 w 447"/>
                <a:gd name="T43" fmla="*/ 185 h 520"/>
                <a:gd name="T44" fmla="*/ 19 w 447"/>
                <a:gd name="T45" fmla="*/ 166 h 520"/>
                <a:gd name="T46" fmla="*/ 9 w 447"/>
                <a:gd name="T47" fmla="*/ 146 h 520"/>
                <a:gd name="T48" fmla="*/ 2 w 447"/>
                <a:gd name="T49" fmla="*/ 122 h 520"/>
                <a:gd name="T50" fmla="*/ 0 w 447"/>
                <a:gd name="T51" fmla="*/ 98 h 520"/>
                <a:gd name="T52" fmla="*/ 387 w 447"/>
                <a:gd name="T53" fmla="*/ 12 h 520"/>
                <a:gd name="T54" fmla="*/ 399 w 447"/>
                <a:gd name="T55" fmla="*/ 41 h 520"/>
                <a:gd name="T56" fmla="*/ 406 w 447"/>
                <a:gd name="T57" fmla="*/ 74 h 520"/>
                <a:gd name="T58" fmla="*/ 411 w 447"/>
                <a:gd name="T59" fmla="*/ 107 h 520"/>
                <a:gd name="T60" fmla="*/ 396 w 447"/>
                <a:gd name="T61" fmla="*/ 141 h 520"/>
                <a:gd name="T62" fmla="*/ 375 w 447"/>
                <a:gd name="T63" fmla="*/ 144 h 520"/>
                <a:gd name="T64" fmla="*/ 354 w 447"/>
                <a:gd name="T65" fmla="*/ 141 h 520"/>
                <a:gd name="T66" fmla="*/ 332 w 447"/>
                <a:gd name="T67" fmla="*/ 137 h 520"/>
                <a:gd name="T68" fmla="*/ 307 w 447"/>
                <a:gd name="T69" fmla="*/ 141 h 520"/>
                <a:gd name="T70" fmla="*/ 286 w 447"/>
                <a:gd name="T71" fmla="*/ 166 h 520"/>
                <a:gd name="T72" fmla="*/ 285 w 447"/>
                <a:gd name="T73" fmla="*/ 199 h 520"/>
                <a:gd name="T74" fmla="*/ 289 w 447"/>
                <a:gd name="T75" fmla="*/ 222 h 520"/>
                <a:gd name="T76" fmla="*/ 295 w 447"/>
                <a:gd name="T77" fmla="*/ 247 h 520"/>
                <a:gd name="T78" fmla="*/ 308 w 447"/>
                <a:gd name="T79" fmla="*/ 268 h 520"/>
                <a:gd name="T80" fmla="*/ 332 w 447"/>
                <a:gd name="T81" fmla="*/ 282 h 520"/>
                <a:gd name="T82" fmla="*/ 357 w 447"/>
                <a:gd name="T83" fmla="*/ 282 h 520"/>
                <a:gd name="T84" fmla="*/ 379 w 447"/>
                <a:gd name="T85" fmla="*/ 272 h 520"/>
                <a:gd name="T86" fmla="*/ 402 w 447"/>
                <a:gd name="T87" fmla="*/ 262 h 520"/>
                <a:gd name="T88" fmla="*/ 426 w 447"/>
                <a:gd name="T89" fmla="*/ 265 h 520"/>
                <a:gd name="T90" fmla="*/ 436 w 447"/>
                <a:gd name="T91" fmla="*/ 287 h 520"/>
                <a:gd name="T92" fmla="*/ 442 w 447"/>
                <a:gd name="T93" fmla="*/ 312 h 520"/>
                <a:gd name="T94" fmla="*/ 444 w 447"/>
                <a:gd name="T95" fmla="*/ 338 h 520"/>
                <a:gd name="T96" fmla="*/ 436 w 447"/>
                <a:gd name="T97" fmla="*/ 358 h 520"/>
                <a:gd name="T98" fmla="*/ 397 w 447"/>
                <a:gd name="T99" fmla="*/ 366 h 520"/>
                <a:gd name="T100" fmla="*/ 363 w 447"/>
                <a:gd name="T101" fmla="*/ 380 h 520"/>
                <a:gd name="T102" fmla="*/ 347 w 447"/>
                <a:gd name="T103" fmla="*/ 406 h 520"/>
                <a:gd name="T104" fmla="*/ 353 w 447"/>
                <a:gd name="T105" fmla="*/ 437 h 520"/>
                <a:gd name="T106" fmla="*/ 372 w 447"/>
                <a:gd name="T107" fmla="*/ 464 h 520"/>
                <a:gd name="T108" fmla="*/ 369 w 447"/>
                <a:gd name="T109" fmla="*/ 492 h 520"/>
                <a:gd name="T110" fmla="*/ 347 w 447"/>
                <a:gd name="T111" fmla="*/ 503 h 520"/>
                <a:gd name="T112" fmla="*/ 323 w 447"/>
                <a:gd name="T113" fmla="*/ 511 h 520"/>
                <a:gd name="T114" fmla="*/ 298 w 447"/>
                <a:gd name="T115" fmla="*/ 516 h 520"/>
                <a:gd name="T116" fmla="*/ 272 w 447"/>
                <a:gd name="T117" fmla="*/ 519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7" h="520">
                  <a:moveTo>
                    <a:pt x="272" y="519"/>
                  </a:moveTo>
                  <a:lnTo>
                    <a:pt x="265" y="512"/>
                  </a:lnTo>
                  <a:lnTo>
                    <a:pt x="259" y="505"/>
                  </a:lnTo>
                  <a:lnTo>
                    <a:pt x="254" y="495"/>
                  </a:lnTo>
                  <a:lnTo>
                    <a:pt x="252" y="486"/>
                  </a:lnTo>
                  <a:lnTo>
                    <a:pt x="248" y="475"/>
                  </a:lnTo>
                  <a:lnTo>
                    <a:pt x="246" y="465"/>
                  </a:lnTo>
                  <a:lnTo>
                    <a:pt x="245" y="454"/>
                  </a:lnTo>
                  <a:lnTo>
                    <a:pt x="242" y="444"/>
                  </a:lnTo>
                  <a:lnTo>
                    <a:pt x="239" y="434"/>
                  </a:lnTo>
                  <a:lnTo>
                    <a:pt x="235" y="425"/>
                  </a:lnTo>
                  <a:lnTo>
                    <a:pt x="230" y="417"/>
                  </a:lnTo>
                  <a:lnTo>
                    <a:pt x="223" y="411"/>
                  </a:lnTo>
                  <a:lnTo>
                    <a:pt x="215" y="406"/>
                  </a:lnTo>
                  <a:lnTo>
                    <a:pt x="205" y="403"/>
                  </a:lnTo>
                  <a:lnTo>
                    <a:pt x="193" y="402"/>
                  </a:lnTo>
                  <a:lnTo>
                    <a:pt x="177" y="403"/>
                  </a:lnTo>
                  <a:lnTo>
                    <a:pt x="168" y="407"/>
                  </a:lnTo>
                  <a:lnTo>
                    <a:pt x="159" y="410"/>
                  </a:lnTo>
                  <a:lnTo>
                    <a:pt x="150" y="412"/>
                  </a:lnTo>
                  <a:lnTo>
                    <a:pt x="140" y="415"/>
                  </a:lnTo>
                  <a:lnTo>
                    <a:pt x="131" y="416"/>
                  </a:lnTo>
                  <a:lnTo>
                    <a:pt x="122" y="417"/>
                  </a:lnTo>
                  <a:lnTo>
                    <a:pt x="112" y="417"/>
                  </a:lnTo>
                  <a:lnTo>
                    <a:pt x="102" y="417"/>
                  </a:lnTo>
                  <a:lnTo>
                    <a:pt x="99" y="412"/>
                  </a:lnTo>
                  <a:lnTo>
                    <a:pt x="96" y="406"/>
                  </a:lnTo>
                  <a:lnTo>
                    <a:pt x="93" y="399"/>
                  </a:lnTo>
                  <a:lnTo>
                    <a:pt x="90" y="393"/>
                  </a:lnTo>
                  <a:lnTo>
                    <a:pt x="87" y="385"/>
                  </a:lnTo>
                  <a:lnTo>
                    <a:pt x="84" y="378"/>
                  </a:lnTo>
                  <a:lnTo>
                    <a:pt x="81" y="370"/>
                  </a:lnTo>
                  <a:lnTo>
                    <a:pt x="79" y="362"/>
                  </a:lnTo>
                  <a:lnTo>
                    <a:pt x="78" y="355"/>
                  </a:lnTo>
                  <a:lnTo>
                    <a:pt x="76" y="347"/>
                  </a:lnTo>
                  <a:lnTo>
                    <a:pt x="75" y="339"/>
                  </a:lnTo>
                  <a:lnTo>
                    <a:pt x="74" y="332"/>
                  </a:lnTo>
                  <a:lnTo>
                    <a:pt x="74" y="324"/>
                  </a:lnTo>
                  <a:lnTo>
                    <a:pt x="75" y="316"/>
                  </a:lnTo>
                  <a:lnTo>
                    <a:pt x="76" y="309"/>
                  </a:lnTo>
                  <a:lnTo>
                    <a:pt x="78" y="302"/>
                  </a:lnTo>
                  <a:lnTo>
                    <a:pt x="87" y="299"/>
                  </a:lnTo>
                  <a:lnTo>
                    <a:pt x="97" y="298"/>
                  </a:lnTo>
                  <a:lnTo>
                    <a:pt x="106" y="300"/>
                  </a:lnTo>
                  <a:lnTo>
                    <a:pt x="116" y="302"/>
                  </a:lnTo>
                  <a:lnTo>
                    <a:pt x="126" y="305"/>
                  </a:lnTo>
                  <a:lnTo>
                    <a:pt x="136" y="306"/>
                  </a:lnTo>
                  <a:lnTo>
                    <a:pt x="146" y="307"/>
                  </a:lnTo>
                  <a:lnTo>
                    <a:pt x="157" y="305"/>
                  </a:lnTo>
                  <a:lnTo>
                    <a:pt x="165" y="302"/>
                  </a:lnTo>
                  <a:lnTo>
                    <a:pt x="170" y="298"/>
                  </a:lnTo>
                  <a:lnTo>
                    <a:pt x="175" y="294"/>
                  </a:lnTo>
                  <a:lnTo>
                    <a:pt x="179" y="290"/>
                  </a:lnTo>
                  <a:lnTo>
                    <a:pt x="182" y="284"/>
                  </a:lnTo>
                  <a:lnTo>
                    <a:pt x="185" y="278"/>
                  </a:lnTo>
                  <a:lnTo>
                    <a:pt x="186" y="273"/>
                  </a:lnTo>
                  <a:lnTo>
                    <a:pt x="187" y="266"/>
                  </a:lnTo>
                  <a:lnTo>
                    <a:pt x="188" y="259"/>
                  </a:lnTo>
                  <a:lnTo>
                    <a:pt x="189" y="253"/>
                  </a:lnTo>
                  <a:lnTo>
                    <a:pt x="189" y="246"/>
                  </a:lnTo>
                  <a:lnTo>
                    <a:pt x="189" y="239"/>
                  </a:lnTo>
                  <a:lnTo>
                    <a:pt x="189" y="232"/>
                  </a:lnTo>
                  <a:lnTo>
                    <a:pt x="189" y="226"/>
                  </a:lnTo>
                  <a:lnTo>
                    <a:pt x="188" y="219"/>
                  </a:lnTo>
                  <a:lnTo>
                    <a:pt x="188" y="213"/>
                  </a:lnTo>
                  <a:lnTo>
                    <a:pt x="186" y="204"/>
                  </a:lnTo>
                  <a:lnTo>
                    <a:pt x="182" y="198"/>
                  </a:lnTo>
                  <a:lnTo>
                    <a:pt x="178" y="191"/>
                  </a:lnTo>
                  <a:lnTo>
                    <a:pt x="173" y="185"/>
                  </a:lnTo>
                  <a:lnTo>
                    <a:pt x="167" y="180"/>
                  </a:lnTo>
                  <a:lnTo>
                    <a:pt x="161" y="176"/>
                  </a:lnTo>
                  <a:lnTo>
                    <a:pt x="153" y="171"/>
                  </a:lnTo>
                  <a:lnTo>
                    <a:pt x="146" y="167"/>
                  </a:lnTo>
                  <a:lnTo>
                    <a:pt x="138" y="167"/>
                  </a:lnTo>
                  <a:lnTo>
                    <a:pt x="130" y="170"/>
                  </a:lnTo>
                  <a:lnTo>
                    <a:pt x="123" y="172"/>
                  </a:lnTo>
                  <a:lnTo>
                    <a:pt x="116" y="175"/>
                  </a:lnTo>
                  <a:lnTo>
                    <a:pt x="108" y="178"/>
                  </a:lnTo>
                  <a:lnTo>
                    <a:pt x="100" y="182"/>
                  </a:lnTo>
                  <a:lnTo>
                    <a:pt x="93" y="185"/>
                  </a:lnTo>
                  <a:lnTo>
                    <a:pt x="86" y="189"/>
                  </a:lnTo>
                  <a:lnTo>
                    <a:pt x="79" y="191"/>
                  </a:lnTo>
                  <a:lnTo>
                    <a:pt x="71" y="194"/>
                  </a:lnTo>
                  <a:lnTo>
                    <a:pt x="64" y="194"/>
                  </a:lnTo>
                  <a:lnTo>
                    <a:pt x="56" y="194"/>
                  </a:lnTo>
                  <a:lnTo>
                    <a:pt x="48" y="193"/>
                  </a:lnTo>
                  <a:lnTo>
                    <a:pt x="41" y="190"/>
                  </a:lnTo>
                  <a:lnTo>
                    <a:pt x="34" y="185"/>
                  </a:lnTo>
                  <a:lnTo>
                    <a:pt x="26" y="179"/>
                  </a:lnTo>
                  <a:lnTo>
                    <a:pt x="24" y="175"/>
                  </a:lnTo>
                  <a:lnTo>
                    <a:pt x="21" y="171"/>
                  </a:lnTo>
                  <a:lnTo>
                    <a:pt x="19" y="166"/>
                  </a:lnTo>
                  <a:lnTo>
                    <a:pt x="15" y="162"/>
                  </a:lnTo>
                  <a:lnTo>
                    <a:pt x="13" y="157"/>
                  </a:lnTo>
                  <a:lnTo>
                    <a:pt x="11" y="151"/>
                  </a:lnTo>
                  <a:lnTo>
                    <a:pt x="9" y="146"/>
                  </a:lnTo>
                  <a:lnTo>
                    <a:pt x="7" y="139"/>
                  </a:lnTo>
                  <a:lnTo>
                    <a:pt x="6" y="134"/>
                  </a:lnTo>
                  <a:lnTo>
                    <a:pt x="4" y="129"/>
                  </a:lnTo>
                  <a:lnTo>
                    <a:pt x="2" y="122"/>
                  </a:lnTo>
                  <a:lnTo>
                    <a:pt x="1" y="116"/>
                  </a:lnTo>
                  <a:lnTo>
                    <a:pt x="0" y="111"/>
                  </a:lnTo>
                  <a:lnTo>
                    <a:pt x="0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378" y="0"/>
                  </a:lnTo>
                  <a:lnTo>
                    <a:pt x="383" y="5"/>
                  </a:lnTo>
                  <a:lnTo>
                    <a:pt x="387" y="12"/>
                  </a:lnTo>
                  <a:lnTo>
                    <a:pt x="391" y="18"/>
                  </a:lnTo>
                  <a:lnTo>
                    <a:pt x="394" y="26"/>
                  </a:lnTo>
                  <a:lnTo>
                    <a:pt x="397" y="33"/>
                  </a:lnTo>
                  <a:lnTo>
                    <a:pt x="399" y="41"/>
                  </a:lnTo>
                  <a:lnTo>
                    <a:pt x="401" y="49"/>
                  </a:lnTo>
                  <a:lnTo>
                    <a:pt x="403" y="57"/>
                  </a:lnTo>
                  <a:lnTo>
                    <a:pt x="405" y="65"/>
                  </a:lnTo>
                  <a:lnTo>
                    <a:pt x="406" y="74"/>
                  </a:lnTo>
                  <a:lnTo>
                    <a:pt x="407" y="82"/>
                  </a:lnTo>
                  <a:lnTo>
                    <a:pt x="408" y="91"/>
                  </a:lnTo>
                  <a:lnTo>
                    <a:pt x="410" y="99"/>
                  </a:lnTo>
                  <a:lnTo>
                    <a:pt x="411" y="107"/>
                  </a:lnTo>
                  <a:lnTo>
                    <a:pt x="412" y="115"/>
                  </a:lnTo>
                  <a:lnTo>
                    <a:pt x="413" y="123"/>
                  </a:lnTo>
                  <a:lnTo>
                    <a:pt x="401" y="138"/>
                  </a:lnTo>
                  <a:lnTo>
                    <a:pt x="396" y="141"/>
                  </a:lnTo>
                  <a:lnTo>
                    <a:pt x="391" y="143"/>
                  </a:lnTo>
                  <a:lnTo>
                    <a:pt x="386" y="144"/>
                  </a:lnTo>
                  <a:lnTo>
                    <a:pt x="380" y="144"/>
                  </a:lnTo>
                  <a:lnTo>
                    <a:pt x="375" y="144"/>
                  </a:lnTo>
                  <a:lnTo>
                    <a:pt x="370" y="144"/>
                  </a:lnTo>
                  <a:lnTo>
                    <a:pt x="365" y="143"/>
                  </a:lnTo>
                  <a:lnTo>
                    <a:pt x="359" y="142"/>
                  </a:lnTo>
                  <a:lnTo>
                    <a:pt x="354" y="141"/>
                  </a:lnTo>
                  <a:lnTo>
                    <a:pt x="348" y="139"/>
                  </a:lnTo>
                  <a:lnTo>
                    <a:pt x="343" y="139"/>
                  </a:lnTo>
                  <a:lnTo>
                    <a:pt x="338" y="138"/>
                  </a:lnTo>
                  <a:lnTo>
                    <a:pt x="332" y="137"/>
                  </a:lnTo>
                  <a:lnTo>
                    <a:pt x="326" y="136"/>
                  </a:lnTo>
                  <a:lnTo>
                    <a:pt x="320" y="137"/>
                  </a:lnTo>
                  <a:lnTo>
                    <a:pt x="314" y="138"/>
                  </a:lnTo>
                  <a:lnTo>
                    <a:pt x="307" y="141"/>
                  </a:lnTo>
                  <a:lnTo>
                    <a:pt x="301" y="146"/>
                  </a:lnTo>
                  <a:lnTo>
                    <a:pt x="295" y="152"/>
                  </a:lnTo>
                  <a:lnTo>
                    <a:pt x="290" y="159"/>
                  </a:lnTo>
                  <a:lnTo>
                    <a:pt x="286" y="166"/>
                  </a:lnTo>
                  <a:lnTo>
                    <a:pt x="284" y="175"/>
                  </a:lnTo>
                  <a:lnTo>
                    <a:pt x="282" y="184"/>
                  </a:lnTo>
                  <a:lnTo>
                    <a:pt x="283" y="194"/>
                  </a:lnTo>
                  <a:lnTo>
                    <a:pt x="285" y="199"/>
                  </a:lnTo>
                  <a:lnTo>
                    <a:pt x="286" y="204"/>
                  </a:lnTo>
                  <a:lnTo>
                    <a:pt x="286" y="210"/>
                  </a:lnTo>
                  <a:lnTo>
                    <a:pt x="287" y="217"/>
                  </a:lnTo>
                  <a:lnTo>
                    <a:pt x="289" y="222"/>
                  </a:lnTo>
                  <a:lnTo>
                    <a:pt x="290" y="229"/>
                  </a:lnTo>
                  <a:lnTo>
                    <a:pt x="292" y="235"/>
                  </a:lnTo>
                  <a:lnTo>
                    <a:pt x="293" y="241"/>
                  </a:lnTo>
                  <a:lnTo>
                    <a:pt x="295" y="247"/>
                  </a:lnTo>
                  <a:lnTo>
                    <a:pt x="298" y="253"/>
                  </a:lnTo>
                  <a:lnTo>
                    <a:pt x="300" y="259"/>
                  </a:lnTo>
                  <a:lnTo>
                    <a:pt x="304" y="264"/>
                  </a:lnTo>
                  <a:lnTo>
                    <a:pt x="308" y="268"/>
                  </a:lnTo>
                  <a:lnTo>
                    <a:pt x="313" y="273"/>
                  </a:lnTo>
                  <a:lnTo>
                    <a:pt x="319" y="276"/>
                  </a:lnTo>
                  <a:lnTo>
                    <a:pt x="326" y="279"/>
                  </a:lnTo>
                  <a:lnTo>
                    <a:pt x="332" y="282"/>
                  </a:lnTo>
                  <a:lnTo>
                    <a:pt x="339" y="284"/>
                  </a:lnTo>
                  <a:lnTo>
                    <a:pt x="345" y="284"/>
                  </a:lnTo>
                  <a:lnTo>
                    <a:pt x="351" y="284"/>
                  </a:lnTo>
                  <a:lnTo>
                    <a:pt x="357" y="282"/>
                  </a:lnTo>
                  <a:lnTo>
                    <a:pt x="362" y="280"/>
                  </a:lnTo>
                  <a:lnTo>
                    <a:pt x="367" y="278"/>
                  </a:lnTo>
                  <a:lnTo>
                    <a:pt x="373" y="274"/>
                  </a:lnTo>
                  <a:lnTo>
                    <a:pt x="379" y="272"/>
                  </a:lnTo>
                  <a:lnTo>
                    <a:pt x="385" y="268"/>
                  </a:lnTo>
                  <a:lnTo>
                    <a:pt x="390" y="266"/>
                  </a:lnTo>
                  <a:lnTo>
                    <a:pt x="396" y="264"/>
                  </a:lnTo>
                  <a:lnTo>
                    <a:pt x="402" y="262"/>
                  </a:lnTo>
                  <a:lnTo>
                    <a:pt x="407" y="260"/>
                  </a:lnTo>
                  <a:lnTo>
                    <a:pt x="414" y="260"/>
                  </a:lnTo>
                  <a:lnTo>
                    <a:pt x="420" y="261"/>
                  </a:lnTo>
                  <a:lnTo>
                    <a:pt x="426" y="265"/>
                  </a:lnTo>
                  <a:lnTo>
                    <a:pt x="429" y="270"/>
                  </a:lnTo>
                  <a:lnTo>
                    <a:pt x="432" y="275"/>
                  </a:lnTo>
                  <a:lnTo>
                    <a:pt x="434" y="281"/>
                  </a:lnTo>
                  <a:lnTo>
                    <a:pt x="436" y="287"/>
                  </a:lnTo>
                  <a:lnTo>
                    <a:pt x="439" y="292"/>
                  </a:lnTo>
                  <a:lnTo>
                    <a:pt x="439" y="299"/>
                  </a:lnTo>
                  <a:lnTo>
                    <a:pt x="440" y="305"/>
                  </a:lnTo>
                  <a:lnTo>
                    <a:pt x="442" y="312"/>
                  </a:lnTo>
                  <a:lnTo>
                    <a:pt x="442" y="319"/>
                  </a:lnTo>
                  <a:lnTo>
                    <a:pt x="443" y="325"/>
                  </a:lnTo>
                  <a:lnTo>
                    <a:pt x="443" y="332"/>
                  </a:lnTo>
                  <a:lnTo>
                    <a:pt x="444" y="338"/>
                  </a:lnTo>
                  <a:lnTo>
                    <a:pt x="445" y="345"/>
                  </a:lnTo>
                  <a:lnTo>
                    <a:pt x="445" y="352"/>
                  </a:lnTo>
                  <a:lnTo>
                    <a:pt x="446" y="358"/>
                  </a:lnTo>
                  <a:lnTo>
                    <a:pt x="436" y="358"/>
                  </a:lnTo>
                  <a:lnTo>
                    <a:pt x="426" y="359"/>
                  </a:lnTo>
                  <a:lnTo>
                    <a:pt x="417" y="361"/>
                  </a:lnTo>
                  <a:lnTo>
                    <a:pt x="406" y="363"/>
                  </a:lnTo>
                  <a:lnTo>
                    <a:pt x="397" y="366"/>
                  </a:lnTo>
                  <a:lnTo>
                    <a:pt x="386" y="369"/>
                  </a:lnTo>
                  <a:lnTo>
                    <a:pt x="377" y="372"/>
                  </a:lnTo>
                  <a:lnTo>
                    <a:pt x="366" y="377"/>
                  </a:lnTo>
                  <a:lnTo>
                    <a:pt x="363" y="380"/>
                  </a:lnTo>
                  <a:lnTo>
                    <a:pt x="359" y="385"/>
                  </a:lnTo>
                  <a:lnTo>
                    <a:pt x="354" y="391"/>
                  </a:lnTo>
                  <a:lnTo>
                    <a:pt x="351" y="398"/>
                  </a:lnTo>
                  <a:lnTo>
                    <a:pt x="347" y="406"/>
                  </a:lnTo>
                  <a:lnTo>
                    <a:pt x="346" y="414"/>
                  </a:lnTo>
                  <a:lnTo>
                    <a:pt x="347" y="421"/>
                  </a:lnTo>
                  <a:lnTo>
                    <a:pt x="350" y="429"/>
                  </a:lnTo>
                  <a:lnTo>
                    <a:pt x="353" y="437"/>
                  </a:lnTo>
                  <a:lnTo>
                    <a:pt x="358" y="444"/>
                  </a:lnTo>
                  <a:lnTo>
                    <a:pt x="363" y="450"/>
                  </a:lnTo>
                  <a:lnTo>
                    <a:pt x="368" y="458"/>
                  </a:lnTo>
                  <a:lnTo>
                    <a:pt x="372" y="464"/>
                  </a:lnTo>
                  <a:lnTo>
                    <a:pt x="374" y="472"/>
                  </a:lnTo>
                  <a:lnTo>
                    <a:pt x="375" y="480"/>
                  </a:lnTo>
                  <a:lnTo>
                    <a:pt x="373" y="489"/>
                  </a:lnTo>
                  <a:lnTo>
                    <a:pt x="369" y="492"/>
                  </a:lnTo>
                  <a:lnTo>
                    <a:pt x="364" y="495"/>
                  </a:lnTo>
                  <a:lnTo>
                    <a:pt x="359" y="498"/>
                  </a:lnTo>
                  <a:lnTo>
                    <a:pt x="353" y="500"/>
                  </a:lnTo>
                  <a:lnTo>
                    <a:pt x="347" y="503"/>
                  </a:lnTo>
                  <a:lnTo>
                    <a:pt x="341" y="505"/>
                  </a:lnTo>
                  <a:lnTo>
                    <a:pt x="336" y="508"/>
                  </a:lnTo>
                  <a:lnTo>
                    <a:pt x="330" y="509"/>
                  </a:lnTo>
                  <a:lnTo>
                    <a:pt x="323" y="511"/>
                  </a:lnTo>
                  <a:lnTo>
                    <a:pt x="317" y="512"/>
                  </a:lnTo>
                  <a:lnTo>
                    <a:pt x="311" y="514"/>
                  </a:lnTo>
                  <a:lnTo>
                    <a:pt x="304" y="515"/>
                  </a:lnTo>
                  <a:lnTo>
                    <a:pt x="298" y="516"/>
                  </a:lnTo>
                  <a:lnTo>
                    <a:pt x="292" y="517"/>
                  </a:lnTo>
                  <a:lnTo>
                    <a:pt x="285" y="518"/>
                  </a:lnTo>
                  <a:lnTo>
                    <a:pt x="279" y="519"/>
                  </a:lnTo>
                  <a:lnTo>
                    <a:pt x="272" y="519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grayWhite">
            <a:xfrm>
              <a:off x="49" y="2440"/>
              <a:ext cx="409" cy="621"/>
            </a:xfrm>
            <a:custGeom>
              <a:avLst/>
              <a:gdLst>
                <a:gd name="T0" fmla="*/ 232 w 409"/>
                <a:gd name="T1" fmla="*/ 620 h 621"/>
                <a:gd name="T2" fmla="*/ 189 w 409"/>
                <a:gd name="T3" fmla="*/ 605 h 621"/>
                <a:gd name="T4" fmla="*/ 182 w 409"/>
                <a:gd name="T5" fmla="*/ 565 h 621"/>
                <a:gd name="T6" fmla="*/ 193 w 409"/>
                <a:gd name="T7" fmla="*/ 519 h 621"/>
                <a:gd name="T8" fmla="*/ 165 w 409"/>
                <a:gd name="T9" fmla="*/ 492 h 621"/>
                <a:gd name="T10" fmla="*/ 126 w 409"/>
                <a:gd name="T11" fmla="*/ 490 h 621"/>
                <a:gd name="T12" fmla="*/ 87 w 409"/>
                <a:gd name="T13" fmla="*/ 497 h 621"/>
                <a:gd name="T14" fmla="*/ 44 w 409"/>
                <a:gd name="T15" fmla="*/ 505 h 621"/>
                <a:gd name="T16" fmla="*/ 25 w 409"/>
                <a:gd name="T17" fmla="*/ 493 h 621"/>
                <a:gd name="T18" fmla="*/ 21 w 409"/>
                <a:gd name="T19" fmla="*/ 472 h 621"/>
                <a:gd name="T20" fmla="*/ 19 w 409"/>
                <a:gd name="T21" fmla="*/ 448 h 621"/>
                <a:gd name="T22" fmla="*/ 17 w 409"/>
                <a:gd name="T23" fmla="*/ 423 h 621"/>
                <a:gd name="T24" fmla="*/ 21 w 409"/>
                <a:gd name="T25" fmla="*/ 396 h 621"/>
                <a:gd name="T26" fmla="*/ 52 w 409"/>
                <a:gd name="T27" fmla="*/ 377 h 621"/>
                <a:gd name="T28" fmla="*/ 82 w 409"/>
                <a:gd name="T29" fmla="*/ 375 h 621"/>
                <a:gd name="T30" fmla="*/ 116 w 409"/>
                <a:gd name="T31" fmla="*/ 373 h 621"/>
                <a:gd name="T32" fmla="*/ 137 w 409"/>
                <a:gd name="T33" fmla="*/ 354 h 621"/>
                <a:gd name="T34" fmla="*/ 151 w 409"/>
                <a:gd name="T35" fmla="*/ 327 h 621"/>
                <a:gd name="T36" fmla="*/ 151 w 409"/>
                <a:gd name="T37" fmla="*/ 294 h 621"/>
                <a:gd name="T38" fmla="*/ 137 w 409"/>
                <a:gd name="T39" fmla="*/ 262 h 621"/>
                <a:gd name="T40" fmla="*/ 111 w 409"/>
                <a:gd name="T41" fmla="*/ 256 h 621"/>
                <a:gd name="T42" fmla="*/ 86 w 409"/>
                <a:gd name="T43" fmla="*/ 264 h 621"/>
                <a:gd name="T44" fmla="*/ 60 w 409"/>
                <a:gd name="T45" fmla="*/ 275 h 621"/>
                <a:gd name="T46" fmla="*/ 35 w 409"/>
                <a:gd name="T47" fmla="*/ 282 h 621"/>
                <a:gd name="T48" fmla="*/ 6 w 409"/>
                <a:gd name="T49" fmla="*/ 268 h 621"/>
                <a:gd name="T50" fmla="*/ 1 w 409"/>
                <a:gd name="T51" fmla="*/ 231 h 621"/>
                <a:gd name="T52" fmla="*/ 9 w 409"/>
                <a:gd name="T53" fmla="*/ 205 h 621"/>
                <a:gd name="T54" fmla="*/ 15 w 409"/>
                <a:gd name="T55" fmla="*/ 175 h 621"/>
                <a:gd name="T56" fmla="*/ 44 w 409"/>
                <a:gd name="T57" fmla="*/ 161 h 621"/>
                <a:gd name="T58" fmla="*/ 87 w 409"/>
                <a:gd name="T59" fmla="*/ 156 h 621"/>
                <a:gd name="T60" fmla="*/ 127 w 409"/>
                <a:gd name="T61" fmla="*/ 145 h 621"/>
                <a:gd name="T62" fmla="*/ 154 w 409"/>
                <a:gd name="T63" fmla="*/ 113 h 621"/>
                <a:gd name="T64" fmla="*/ 152 w 409"/>
                <a:gd name="T65" fmla="*/ 72 h 621"/>
                <a:gd name="T66" fmla="*/ 150 w 409"/>
                <a:gd name="T67" fmla="*/ 29 h 621"/>
                <a:gd name="T68" fmla="*/ 186 w 409"/>
                <a:gd name="T69" fmla="*/ 4 h 621"/>
                <a:gd name="T70" fmla="*/ 228 w 409"/>
                <a:gd name="T71" fmla="*/ 1 h 621"/>
                <a:gd name="T72" fmla="*/ 252 w 409"/>
                <a:gd name="T73" fmla="*/ 22 h 621"/>
                <a:gd name="T74" fmla="*/ 248 w 409"/>
                <a:gd name="T75" fmla="*/ 53 h 621"/>
                <a:gd name="T76" fmla="*/ 241 w 409"/>
                <a:gd name="T77" fmla="*/ 86 h 621"/>
                <a:gd name="T78" fmla="*/ 247 w 409"/>
                <a:gd name="T79" fmla="*/ 116 h 621"/>
                <a:gd name="T80" fmla="*/ 371 w 409"/>
                <a:gd name="T81" fmla="*/ 252 h 621"/>
                <a:gd name="T82" fmla="*/ 338 w 409"/>
                <a:gd name="T83" fmla="*/ 262 h 621"/>
                <a:gd name="T84" fmla="*/ 301 w 409"/>
                <a:gd name="T85" fmla="*/ 257 h 621"/>
                <a:gd name="T86" fmla="*/ 264 w 409"/>
                <a:gd name="T87" fmla="*/ 260 h 621"/>
                <a:gd name="T88" fmla="*/ 237 w 409"/>
                <a:gd name="T89" fmla="*/ 286 h 621"/>
                <a:gd name="T90" fmla="*/ 233 w 409"/>
                <a:gd name="T91" fmla="*/ 316 h 621"/>
                <a:gd name="T92" fmla="*/ 234 w 409"/>
                <a:gd name="T93" fmla="*/ 348 h 621"/>
                <a:gd name="T94" fmla="*/ 245 w 409"/>
                <a:gd name="T95" fmla="*/ 377 h 621"/>
                <a:gd name="T96" fmla="*/ 265 w 409"/>
                <a:gd name="T97" fmla="*/ 400 h 621"/>
                <a:gd name="T98" fmla="*/ 284 w 409"/>
                <a:gd name="T99" fmla="*/ 397 h 621"/>
                <a:gd name="T100" fmla="*/ 303 w 409"/>
                <a:gd name="T101" fmla="*/ 385 h 621"/>
                <a:gd name="T102" fmla="*/ 322 w 409"/>
                <a:gd name="T103" fmla="*/ 370 h 621"/>
                <a:gd name="T104" fmla="*/ 345 w 409"/>
                <a:gd name="T105" fmla="*/ 356 h 621"/>
                <a:gd name="T106" fmla="*/ 383 w 409"/>
                <a:gd name="T107" fmla="*/ 363 h 621"/>
                <a:gd name="T108" fmla="*/ 407 w 409"/>
                <a:gd name="T109" fmla="*/ 390 h 621"/>
                <a:gd name="T110" fmla="*/ 407 w 409"/>
                <a:gd name="T111" fmla="*/ 416 h 621"/>
                <a:gd name="T112" fmla="*/ 402 w 409"/>
                <a:gd name="T113" fmla="*/ 444 h 621"/>
                <a:gd name="T114" fmla="*/ 368 w 409"/>
                <a:gd name="T115" fmla="*/ 456 h 621"/>
                <a:gd name="T116" fmla="*/ 327 w 409"/>
                <a:gd name="T117" fmla="*/ 467 h 621"/>
                <a:gd name="T118" fmla="*/ 291 w 409"/>
                <a:gd name="T119" fmla="*/ 485 h 621"/>
                <a:gd name="T120" fmla="*/ 266 w 409"/>
                <a:gd name="T121" fmla="*/ 611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9" h="621">
                  <a:moveTo>
                    <a:pt x="266" y="611"/>
                  </a:moveTo>
                  <a:lnTo>
                    <a:pt x="254" y="616"/>
                  </a:lnTo>
                  <a:lnTo>
                    <a:pt x="243" y="618"/>
                  </a:lnTo>
                  <a:lnTo>
                    <a:pt x="232" y="620"/>
                  </a:lnTo>
                  <a:lnTo>
                    <a:pt x="221" y="619"/>
                  </a:lnTo>
                  <a:lnTo>
                    <a:pt x="210" y="617"/>
                  </a:lnTo>
                  <a:lnTo>
                    <a:pt x="199" y="611"/>
                  </a:lnTo>
                  <a:lnTo>
                    <a:pt x="189" y="605"/>
                  </a:lnTo>
                  <a:lnTo>
                    <a:pt x="179" y="598"/>
                  </a:lnTo>
                  <a:lnTo>
                    <a:pt x="179" y="588"/>
                  </a:lnTo>
                  <a:lnTo>
                    <a:pt x="180" y="577"/>
                  </a:lnTo>
                  <a:lnTo>
                    <a:pt x="182" y="565"/>
                  </a:lnTo>
                  <a:lnTo>
                    <a:pt x="186" y="555"/>
                  </a:lnTo>
                  <a:lnTo>
                    <a:pt x="190" y="543"/>
                  </a:lnTo>
                  <a:lnTo>
                    <a:pt x="192" y="531"/>
                  </a:lnTo>
                  <a:lnTo>
                    <a:pt x="193" y="519"/>
                  </a:lnTo>
                  <a:lnTo>
                    <a:pt x="189" y="506"/>
                  </a:lnTo>
                  <a:lnTo>
                    <a:pt x="182" y="500"/>
                  </a:lnTo>
                  <a:lnTo>
                    <a:pt x="173" y="495"/>
                  </a:lnTo>
                  <a:lnTo>
                    <a:pt x="165" y="492"/>
                  </a:lnTo>
                  <a:lnTo>
                    <a:pt x="155" y="489"/>
                  </a:lnTo>
                  <a:lnTo>
                    <a:pt x="146" y="489"/>
                  </a:lnTo>
                  <a:lnTo>
                    <a:pt x="136" y="488"/>
                  </a:lnTo>
                  <a:lnTo>
                    <a:pt x="126" y="490"/>
                  </a:lnTo>
                  <a:lnTo>
                    <a:pt x="117" y="490"/>
                  </a:lnTo>
                  <a:lnTo>
                    <a:pt x="107" y="493"/>
                  </a:lnTo>
                  <a:lnTo>
                    <a:pt x="97" y="495"/>
                  </a:lnTo>
                  <a:lnTo>
                    <a:pt x="87" y="497"/>
                  </a:lnTo>
                  <a:lnTo>
                    <a:pt x="76" y="499"/>
                  </a:lnTo>
                  <a:lnTo>
                    <a:pt x="65" y="502"/>
                  </a:lnTo>
                  <a:lnTo>
                    <a:pt x="55" y="503"/>
                  </a:lnTo>
                  <a:lnTo>
                    <a:pt x="44" y="505"/>
                  </a:lnTo>
                  <a:lnTo>
                    <a:pt x="34" y="506"/>
                  </a:lnTo>
                  <a:lnTo>
                    <a:pt x="30" y="502"/>
                  </a:lnTo>
                  <a:lnTo>
                    <a:pt x="28" y="498"/>
                  </a:lnTo>
                  <a:lnTo>
                    <a:pt x="25" y="493"/>
                  </a:lnTo>
                  <a:lnTo>
                    <a:pt x="23" y="489"/>
                  </a:lnTo>
                  <a:lnTo>
                    <a:pt x="23" y="483"/>
                  </a:lnTo>
                  <a:lnTo>
                    <a:pt x="21" y="478"/>
                  </a:lnTo>
                  <a:lnTo>
                    <a:pt x="21" y="472"/>
                  </a:lnTo>
                  <a:lnTo>
                    <a:pt x="20" y="466"/>
                  </a:lnTo>
                  <a:lnTo>
                    <a:pt x="19" y="460"/>
                  </a:lnTo>
                  <a:lnTo>
                    <a:pt x="19" y="454"/>
                  </a:lnTo>
                  <a:lnTo>
                    <a:pt x="19" y="448"/>
                  </a:lnTo>
                  <a:lnTo>
                    <a:pt x="19" y="442"/>
                  </a:lnTo>
                  <a:lnTo>
                    <a:pt x="18" y="435"/>
                  </a:lnTo>
                  <a:lnTo>
                    <a:pt x="17" y="429"/>
                  </a:lnTo>
                  <a:lnTo>
                    <a:pt x="17" y="423"/>
                  </a:lnTo>
                  <a:lnTo>
                    <a:pt x="15" y="417"/>
                  </a:lnTo>
                  <a:lnTo>
                    <a:pt x="14" y="410"/>
                  </a:lnTo>
                  <a:lnTo>
                    <a:pt x="17" y="402"/>
                  </a:lnTo>
                  <a:lnTo>
                    <a:pt x="21" y="396"/>
                  </a:lnTo>
                  <a:lnTo>
                    <a:pt x="26" y="391"/>
                  </a:lnTo>
                  <a:lnTo>
                    <a:pt x="35" y="386"/>
                  </a:lnTo>
                  <a:lnTo>
                    <a:pt x="42" y="381"/>
                  </a:lnTo>
                  <a:lnTo>
                    <a:pt x="52" y="377"/>
                  </a:lnTo>
                  <a:lnTo>
                    <a:pt x="61" y="374"/>
                  </a:lnTo>
                  <a:lnTo>
                    <a:pt x="67" y="373"/>
                  </a:lnTo>
                  <a:lnTo>
                    <a:pt x="75" y="374"/>
                  </a:lnTo>
                  <a:lnTo>
                    <a:pt x="82" y="375"/>
                  </a:lnTo>
                  <a:lnTo>
                    <a:pt x="91" y="375"/>
                  </a:lnTo>
                  <a:lnTo>
                    <a:pt x="98" y="376"/>
                  </a:lnTo>
                  <a:lnTo>
                    <a:pt x="107" y="375"/>
                  </a:lnTo>
                  <a:lnTo>
                    <a:pt x="116" y="373"/>
                  </a:lnTo>
                  <a:lnTo>
                    <a:pt x="127" y="371"/>
                  </a:lnTo>
                  <a:lnTo>
                    <a:pt x="130" y="366"/>
                  </a:lnTo>
                  <a:lnTo>
                    <a:pt x="134" y="359"/>
                  </a:lnTo>
                  <a:lnTo>
                    <a:pt x="137" y="354"/>
                  </a:lnTo>
                  <a:lnTo>
                    <a:pt x="140" y="348"/>
                  </a:lnTo>
                  <a:lnTo>
                    <a:pt x="144" y="341"/>
                  </a:lnTo>
                  <a:lnTo>
                    <a:pt x="148" y="334"/>
                  </a:lnTo>
                  <a:lnTo>
                    <a:pt x="151" y="327"/>
                  </a:lnTo>
                  <a:lnTo>
                    <a:pt x="156" y="321"/>
                  </a:lnTo>
                  <a:lnTo>
                    <a:pt x="153" y="313"/>
                  </a:lnTo>
                  <a:lnTo>
                    <a:pt x="151" y="304"/>
                  </a:lnTo>
                  <a:lnTo>
                    <a:pt x="151" y="294"/>
                  </a:lnTo>
                  <a:lnTo>
                    <a:pt x="149" y="285"/>
                  </a:lnTo>
                  <a:lnTo>
                    <a:pt x="147" y="275"/>
                  </a:lnTo>
                  <a:lnTo>
                    <a:pt x="143" y="269"/>
                  </a:lnTo>
                  <a:lnTo>
                    <a:pt x="137" y="262"/>
                  </a:lnTo>
                  <a:lnTo>
                    <a:pt x="129" y="257"/>
                  </a:lnTo>
                  <a:lnTo>
                    <a:pt x="123" y="257"/>
                  </a:lnTo>
                  <a:lnTo>
                    <a:pt x="117" y="257"/>
                  </a:lnTo>
                  <a:lnTo>
                    <a:pt x="111" y="256"/>
                  </a:lnTo>
                  <a:lnTo>
                    <a:pt x="104" y="258"/>
                  </a:lnTo>
                  <a:lnTo>
                    <a:pt x="98" y="259"/>
                  </a:lnTo>
                  <a:lnTo>
                    <a:pt x="92" y="261"/>
                  </a:lnTo>
                  <a:lnTo>
                    <a:pt x="86" y="264"/>
                  </a:lnTo>
                  <a:lnTo>
                    <a:pt x="80" y="266"/>
                  </a:lnTo>
                  <a:lnTo>
                    <a:pt x="73" y="270"/>
                  </a:lnTo>
                  <a:lnTo>
                    <a:pt x="67" y="273"/>
                  </a:lnTo>
                  <a:lnTo>
                    <a:pt x="60" y="275"/>
                  </a:lnTo>
                  <a:lnTo>
                    <a:pt x="55" y="278"/>
                  </a:lnTo>
                  <a:lnTo>
                    <a:pt x="48" y="280"/>
                  </a:lnTo>
                  <a:lnTo>
                    <a:pt x="41" y="282"/>
                  </a:lnTo>
                  <a:lnTo>
                    <a:pt x="35" y="282"/>
                  </a:lnTo>
                  <a:lnTo>
                    <a:pt x="28" y="283"/>
                  </a:lnTo>
                  <a:lnTo>
                    <a:pt x="20" y="280"/>
                  </a:lnTo>
                  <a:lnTo>
                    <a:pt x="12" y="275"/>
                  </a:lnTo>
                  <a:lnTo>
                    <a:pt x="6" y="268"/>
                  </a:lnTo>
                  <a:lnTo>
                    <a:pt x="2" y="259"/>
                  </a:lnTo>
                  <a:lnTo>
                    <a:pt x="2" y="252"/>
                  </a:lnTo>
                  <a:lnTo>
                    <a:pt x="0" y="241"/>
                  </a:lnTo>
                  <a:lnTo>
                    <a:pt x="1" y="231"/>
                  </a:lnTo>
                  <a:lnTo>
                    <a:pt x="5" y="222"/>
                  </a:lnTo>
                  <a:lnTo>
                    <a:pt x="6" y="217"/>
                  </a:lnTo>
                  <a:lnTo>
                    <a:pt x="8" y="210"/>
                  </a:lnTo>
                  <a:lnTo>
                    <a:pt x="9" y="205"/>
                  </a:lnTo>
                  <a:lnTo>
                    <a:pt x="10" y="196"/>
                  </a:lnTo>
                  <a:lnTo>
                    <a:pt x="12" y="190"/>
                  </a:lnTo>
                  <a:lnTo>
                    <a:pt x="13" y="183"/>
                  </a:lnTo>
                  <a:lnTo>
                    <a:pt x="15" y="175"/>
                  </a:lnTo>
                  <a:lnTo>
                    <a:pt x="17" y="167"/>
                  </a:lnTo>
                  <a:lnTo>
                    <a:pt x="26" y="165"/>
                  </a:lnTo>
                  <a:lnTo>
                    <a:pt x="34" y="163"/>
                  </a:lnTo>
                  <a:lnTo>
                    <a:pt x="44" y="161"/>
                  </a:lnTo>
                  <a:lnTo>
                    <a:pt x="54" y="160"/>
                  </a:lnTo>
                  <a:lnTo>
                    <a:pt x="64" y="158"/>
                  </a:lnTo>
                  <a:lnTo>
                    <a:pt x="75" y="158"/>
                  </a:lnTo>
                  <a:lnTo>
                    <a:pt x="87" y="156"/>
                  </a:lnTo>
                  <a:lnTo>
                    <a:pt x="97" y="155"/>
                  </a:lnTo>
                  <a:lnTo>
                    <a:pt x="108" y="153"/>
                  </a:lnTo>
                  <a:lnTo>
                    <a:pt x="118" y="150"/>
                  </a:lnTo>
                  <a:lnTo>
                    <a:pt x="127" y="145"/>
                  </a:lnTo>
                  <a:lnTo>
                    <a:pt x="136" y="140"/>
                  </a:lnTo>
                  <a:lnTo>
                    <a:pt x="142" y="132"/>
                  </a:lnTo>
                  <a:lnTo>
                    <a:pt x="148" y="124"/>
                  </a:lnTo>
                  <a:lnTo>
                    <a:pt x="154" y="113"/>
                  </a:lnTo>
                  <a:lnTo>
                    <a:pt x="157" y="99"/>
                  </a:lnTo>
                  <a:lnTo>
                    <a:pt x="157" y="91"/>
                  </a:lnTo>
                  <a:lnTo>
                    <a:pt x="156" y="81"/>
                  </a:lnTo>
                  <a:lnTo>
                    <a:pt x="152" y="72"/>
                  </a:lnTo>
                  <a:lnTo>
                    <a:pt x="149" y="61"/>
                  </a:lnTo>
                  <a:lnTo>
                    <a:pt x="147" y="51"/>
                  </a:lnTo>
                  <a:lnTo>
                    <a:pt x="147" y="39"/>
                  </a:lnTo>
                  <a:lnTo>
                    <a:pt x="150" y="29"/>
                  </a:lnTo>
                  <a:lnTo>
                    <a:pt x="156" y="18"/>
                  </a:lnTo>
                  <a:lnTo>
                    <a:pt x="166" y="13"/>
                  </a:lnTo>
                  <a:lnTo>
                    <a:pt x="175" y="8"/>
                  </a:lnTo>
                  <a:lnTo>
                    <a:pt x="186" y="4"/>
                  </a:lnTo>
                  <a:lnTo>
                    <a:pt x="196" y="1"/>
                  </a:lnTo>
                  <a:lnTo>
                    <a:pt x="207" y="0"/>
                  </a:lnTo>
                  <a:lnTo>
                    <a:pt x="217" y="0"/>
                  </a:lnTo>
                  <a:lnTo>
                    <a:pt x="228" y="1"/>
                  </a:lnTo>
                  <a:lnTo>
                    <a:pt x="239" y="3"/>
                  </a:lnTo>
                  <a:lnTo>
                    <a:pt x="246" y="9"/>
                  </a:lnTo>
                  <a:lnTo>
                    <a:pt x="249" y="14"/>
                  </a:lnTo>
                  <a:lnTo>
                    <a:pt x="252" y="22"/>
                  </a:lnTo>
                  <a:lnTo>
                    <a:pt x="252" y="29"/>
                  </a:lnTo>
                  <a:lnTo>
                    <a:pt x="252" y="36"/>
                  </a:lnTo>
                  <a:lnTo>
                    <a:pt x="250" y="44"/>
                  </a:lnTo>
                  <a:lnTo>
                    <a:pt x="248" y="53"/>
                  </a:lnTo>
                  <a:lnTo>
                    <a:pt x="246" y="61"/>
                  </a:lnTo>
                  <a:lnTo>
                    <a:pt x="244" y="69"/>
                  </a:lnTo>
                  <a:lnTo>
                    <a:pt x="241" y="78"/>
                  </a:lnTo>
                  <a:lnTo>
                    <a:pt x="241" y="86"/>
                  </a:lnTo>
                  <a:lnTo>
                    <a:pt x="239" y="94"/>
                  </a:lnTo>
                  <a:lnTo>
                    <a:pt x="241" y="102"/>
                  </a:lnTo>
                  <a:lnTo>
                    <a:pt x="242" y="109"/>
                  </a:lnTo>
                  <a:lnTo>
                    <a:pt x="247" y="116"/>
                  </a:lnTo>
                  <a:lnTo>
                    <a:pt x="253" y="122"/>
                  </a:lnTo>
                  <a:lnTo>
                    <a:pt x="376" y="124"/>
                  </a:lnTo>
                  <a:lnTo>
                    <a:pt x="377" y="244"/>
                  </a:lnTo>
                  <a:lnTo>
                    <a:pt x="371" y="252"/>
                  </a:lnTo>
                  <a:lnTo>
                    <a:pt x="363" y="257"/>
                  </a:lnTo>
                  <a:lnTo>
                    <a:pt x="354" y="260"/>
                  </a:lnTo>
                  <a:lnTo>
                    <a:pt x="347" y="262"/>
                  </a:lnTo>
                  <a:lnTo>
                    <a:pt x="338" y="262"/>
                  </a:lnTo>
                  <a:lnTo>
                    <a:pt x="328" y="261"/>
                  </a:lnTo>
                  <a:lnTo>
                    <a:pt x="319" y="260"/>
                  </a:lnTo>
                  <a:lnTo>
                    <a:pt x="310" y="259"/>
                  </a:lnTo>
                  <a:lnTo>
                    <a:pt x="301" y="257"/>
                  </a:lnTo>
                  <a:lnTo>
                    <a:pt x="292" y="256"/>
                  </a:lnTo>
                  <a:lnTo>
                    <a:pt x="282" y="257"/>
                  </a:lnTo>
                  <a:lnTo>
                    <a:pt x="274" y="257"/>
                  </a:lnTo>
                  <a:lnTo>
                    <a:pt x="264" y="260"/>
                  </a:lnTo>
                  <a:lnTo>
                    <a:pt x="256" y="264"/>
                  </a:lnTo>
                  <a:lnTo>
                    <a:pt x="248" y="271"/>
                  </a:lnTo>
                  <a:lnTo>
                    <a:pt x="240" y="280"/>
                  </a:lnTo>
                  <a:lnTo>
                    <a:pt x="237" y="286"/>
                  </a:lnTo>
                  <a:lnTo>
                    <a:pt x="236" y="293"/>
                  </a:lnTo>
                  <a:lnTo>
                    <a:pt x="235" y="300"/>
                  </a:lnTo>
                  <a:lnTo>
                    <a:pt x="234" y="308"/>
                  </a:lnTo>
                  <a:lnTo>
                    <a:pt x="233" y="316"/>
                  </a:lnTo>
                  <a:lnTo>
                    <a:pt x="233" y="323"/>
                  </a:lnTo>
                  <a:lnTo>
                    <a:pt x="233" y="331"/>
                  </a:lnTo>
                  <a:lnTo>
                    <a:pt x="234" y="339"/>
                  </a:lnTo>
                  <a:lnTo>
                    <a:pt x="234" y="348"/>
                  </a:lnTo>
                  <a:lnTo>
                    <a:pt x="237" y="355"/>
                  </a:lnTo>
                  <a:lnTo>
                    <a:pt x="238" y="362"/>
                  </a:lnTo>
                  <a:lnTo>
                    <a:pt x="241" y="370"/>
                  </a:lnTo>
                  <a:lnTo>
                    <a:pt x="245" y="377"/>
                  </a:lnTo>
                  <a:lnTo>
                    <a:pt x="249" y="385"/>
                  </a:lnTo>
                  <a:lnTo>
                    <a:pt x="254" y="392"/>
                  </a:lnTo>
                  <a:lnTo>
                    <a:pt x="259" y="397"/>
                  </a:lnTo>
                  <a:lnTo>
                    <a:pt x="265" y="400"/>
                  </a:lnTo>
                  <a:lnTo>
                    <a:pt x="270" y="400"/>
                  </a:lnTo>
                  <a:lnTo>
                    <a:pt x="275" y="400"/>
                  </a:lnTo>
                  <a:lnTo>
                    <a:pt x="278" y="398"/>
                  </a:lnTo>
                  <a:lnTo>
                    <a:pt x="284" y="397"/>
                  </a:lnTo>
                  <a:lnTo>
                    <a:pt x="289" y="394"/>
                  </a:lnTo>
                  <a:lnTo>
                    <a:pt x="294" y="392"/>
                  </a:lnTo>
                  <a:lnTo>
                    <a:pt x="298" y="388"/>
                  </a:lnTo>
                  <a:lnTo>
                    <a:pt x="303" y="385"/>
                  </a:lnTo>
                  <a:lnTo>
                    <a:pt x="308" y="381"/>
                  </a:lnTo>
                  <a:lnTo>
                    <a:pt x="313" y="378"/>
                  </a:lnTo>
                  <a:lnTo>
                    <a:pt x="318" y="373"/>
                  </a:lnTo>
                  <a:lnTo>
                    <a:pt x="322" y="370"/>
                  </a:lnTo>
                  <a:lnTo>
                    <a:pt x="326" y="366"/>
                  </a:lnTo>
                  <a:lnTo>
                    <a:pt x="331" y="363"/>
                  </a:lnTo>
                  <a:lnTo>
                    <a:pt x="336" y="360"/>
                  </a:lnTo>
                  <a:lnTo>
                    <a:pt x="345" y="356"/>
                  </a:lnTo>
                  <a:lnTo>
                    <a:pt x="355" y="355"/>
                  </a:lnTo>
                  <a:lnTo>
                    <a:pt x="365" y="356"/>
                  </a:lnTo>
                  <a:lnTo>
                    <a:pt x="375" y="359"/>
                  </a:lnTo>
                  <a:lnTo>
                    <a:pt x="383" y="363"/>
                  </a:lnTo>
                  <a:lnTo>
                    <a:pt x="392" y="369"/>
                  </a:lnTo>
                  <a:lnTo>
                    <a:pt x="400" y="376"/>
                  </a:lnTo>
                  <a:lnTo>
                    <a:pt x="406" y="383"/>
                  </a:lnTo>
                  <a:lnTo>
                    <a:pt x="407" y="390"/>
                  </a:lnTo>
                  <a:lnTo>
                    <a:pt x="408" y="396"/>
                  </a:lnTo>
                  <a:lnTo>
                    <a:pt x="408" y="403"/>
                  </a:lnTo>
                  <a:lnTo>
                    <a:pt x="408" y="410"/>
                  </a:lnTo>
                  <a:lnTo>
                    <a:pt x="407" y="416"/>
                  </a:lnTo>
                  <a:lnTo>
                    <a:pt x="408" y="423"/>
                  </a:lnTo>
                  <a:lnTo>
                    <a:pt x="408" y="431"/>
                  </a:lnTo>
                  <a:lnTo>
                    <a:pt x="408" y="438"/>
                  </a:lnTo>
                  <a:lnTo>
                    <a:pt x="402" y="444"/>
                  </a:lnTo>
                  <a:lnTo>
                    <a:pt x="395" y="447"/>
                  </a:lnTo>
                  <a:lnTo>
                    <a:pt x="387" y="451"/>
                  </a:lnTo>
                  <a:lnTo>
                    <a:pt x="378" y="454"/>
                  </a:lnTo>
                  <a:lnTo>
                    <a:pt x="368" y="456"/>
                  </a:lnTo>
                  <a:lnTo>
                    <a:pt x="358" y="459"/>
                  </a:lnTo>
                  <a:lnTo>
                    <a:pt x="348" y="463"/>
                  </a:lnTo>
                  <a:lnTo>
                    <a:pt x="338" y="465"/>
                  </a:lnTo>
                  <a:lnTo>
                    <a:pt x="327" y="467"/>
                  </a:lnTo>
                  <a:lnTo>
                    <a:pt x="317" y="471"/>
                  </a:lnTo>
                  <a:lnTo>
                    <a:pt x="309" y="475"/>
                  </a:lnTo>
                  <a:lnTo>
                    <a:pt x="299" y="480"/>
                  </a:lnTo>
                  <a:lnTo>
                    <a:pt x="291" y="485"/>
                  </a:lnTo>
                  <a:lnTo>
                    <a:pt x="283" y="490"/>
                  </a:lnTo>
                  <a:lnTo>
                    <a:pt x="277" y="498"/>
                  </a:lnTo>
                  <a:lnTo>
                    <a:pt x="271" y="508"/>
                  </a:lnTo>
                  <a:lnTo>
                    <a:pt x="266" y="611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grayWhite">
            <a:xfrm>
              <a:off x="548" y="-13"/>
              <a:ext cx="439" cy="396"/>
            </a:xfrm>
            <a:custGeom>
              <a:avLst/>
              <a:gdLst>
                <a:gd name="T0" fmla="*/ 246 w 439"/>
                <a:gd name="T1" fmla="*/ 372 h 396"/>
                <a:gd name="T2" fmla="*/ 237 w 439"/>
                <a:gd name="T3" fmla="*/ 330 h 396"/>
                <a:gd name="T4" fmla="*/ 222 w 439"/>
                <a:gd name="T5" fmla="*/ 293 h 396"/>
                <a:gd name="T6" fmla="*/ 185 w 439"/>
                <a:gd name="T7" fmla="*/ 278 h 396"/>
                <a:gd name="T8" fmla="*/ 142 w 439"/>
                <a:gd name="T9" fmla="*/ 289 h 396"/>
                <a:gd name="T10" fmla="*/ 104 w 439"/>
                <a:gd name="T11" fmla="*/ 293 h 396"/>
                <a:gd name="T12" fmla="*/ 85 w 439"/>
                <a:gd name="T13" fmla="*/ 275 h 396"/>
                <a:gd name="T14" fmla="*/ 73 w 439"/>
                <a:gd name="T15" fmla="*/ 247 h 396"/>
                <a:gd name="T16" fmla="*/ 67 w 439"/>
                <a:gd name="T17" fmla="*/ 215 h 396"/>
                <a:gd name="T18" fmla="*/ 68 w 439"/>
                <a:gd name="T19" fmla="*/ 185 h 396"/>
                <a:gd name="T20" fmla="*/ 99 w 439"/>
                <a:gd name="T21" fmla="*/ 176 h 396"/>
                <a:gd name="T22" fmla="*/ 139 w 439"/>
                <a:gd name="T23" fmla="*/ 183 h 396"/>
                <a:gd name="T24" fmla="*/ 167 w 439"/>
                <a:gd name="T25" fmla="*/ 170 h 396"/>
                <a:gd name="T26" fmla="*/ 179 w 439"/>
                <a:gd name="T27" fmla="*/ 149 h 396"/>
                <a:gd name="T28" fmla="*/ 181 w 439"/>
                <a:gd name="T29" fmla="*/ 123 h 396"/>
                <a:gd name="T30" fmla="*/ 180 w 439"/>
                <a:gd name="T31" fmla="*/ 96 h 396"/>
                <a:gd name="T32" fmla="*/ 170 w 439"/>
                <a:gd name="T33" fmla="*/ 68 h 396"/>
                <a:gd name="T34" fmla="*/ 146 w 439"/>
                <a:gd name="T35" fmla="*/ 48 h 396"/>
                <a:gd name="T36" fmla="*/ 115 w 439"/>
                <a:gd name="T37" fmla="*/ 49 h 396"/>
                <a:gd name="T38" fmla="*/ 86 w 439"/>
                <a:gd name="T39" fmla="*/ 62 h 396"/>
                <a:gd name="T40" fmla="*/ 56 w 439"/>
                <a:gd name="T41" fmla="*/ 71 h 396"/>
                <a:gd name="T42" fmla="*/ 26 w 439"/>
                <a:gd name="T43" fmla="*/ 62 h 396"/>
                <a:gd name="T44" fmla="*/ 11 w 439"/>
                <a:gd name="T45" fmla="*/ 43 h 396"/>
                <a:gd name="T46" fmla="*/ 1 w 439"/>
                <a:gd name="T47" fmla="*/ 22 h 396"/>
                <a:gd name="T48" fmla="*/ 388 w 439"/>
                <a:gd name="T49" fmla="*/ 18 h 396"/>
                <a:gd name="T50" fmla="*/ 367 w 439"/>
                <a:gd name="T51" fmla="*/ 21 h 396"/>
                <a:gd name="T52" fmla="*/ 346 w 439"/>
                <a:gd name="T53" fmla="*/ 18 h 396"/>
                <a:gd name="T54" fmla="*/ 324 w 439"/>
                <a:gd name="T55" fmla="*/ 13 h 396"/>
                <a:gd name="T56" fmla="*/ 299 w 439"/>
                <a:gd name="T57" fmla="*/ 18 h 396"/>
                <a:gd name="T58" fmla="*/ 278 w 439"/>
                <a:gd name="T59" fmla="*/ 43 h 396"/>
                <a:gd name="T60" fmla="*/ 277 w 439"/>
                <a:gd name="T61" fmla="*/ 75 h 396"/>
                <a:gd name="T62" fmla="*/ 281 w 439"/>
                <a:gd name="T63" fmla="*/ 99 h 396"/>
                <a:gd name="T64" fmla="*/ 287 w 439"/>
                <a:gd name="T65" fmla="*/ 124 h 396"/>
                <a:gd name="T66" fmla="*/ 300 w 439"/>
                <a:gd name="T67" fmla="*/ 145 h 396"/>
                <a:gd name="T68" fmla="*/ 325 w 439"/>
                <a:gd name="T69" fmla="*/ 159 h 396"/>
                <a:gd name="T70" fmla="*/ 349 w 439"/>
                <a:gd name="T71" fmla="*/ 158 h 396"/>
                <a:gd name="T72" fmla="*/ 371 w 439"/>
                <a:gd name="T73" fmla="*/ 148 h 396"/>
                <a:gd name="T74" fmla="*/ 394 w 439"/>
                <a:gd name="T75" fmla="*/ 138 h 396"/>
                <a:gd name="T76" fmla="*/ 418 w 439"/>
                <a:gd name="T77" fmla="*/ 142 h 396"/>
                <a:gd name="T78" fmla="*/ 428 w 439"/>
                <a:gd name="T79" fmla="*/ 163 h 396"/>
                <a:gd name="T80" fmla="*/ 434 w 439"/>
                <a:gd name="T81" fmla="*/ 188 h 396"/>
                <a:gd name="T82" fmla="*/ 436 w 439"/>
                <a:gd name="T83" fmla="*/ 215 h 396"/>
                <a:gd name="T84" fmla="*/ 428 w 439"/>
                <a:gd name="T85" fmla="*/ 234 h 396"/>
                <a:gd name="T86" fmla="*/ 389 w 439"/>
                <a:gd name="T87" fmla="*/ 242 h 396"/>
                <a:gd name="T88" fmla="*/ 355 w 439"/>
                <a:gd name="T89" fmla="*/ 257 h 396"/>
                <a:gd name="T90" fmla="*/ 339 w 439"/>
                <a:gd name="T91" fmla="*/ 282 h 396"/>
                <a:gd name="T92" fmla="*/ 345 w 439"/>
                <a:gd name="T93" fmla="*/ 313 h 396"/>
                <a:gd name="T94" fmla="*/ 364 w 439"/>
                <a:gd name="T95" fmla="*/ 340 h 396"/>
                <a:gd name="T96" fmla="*/ 361 w 439"/>
                <a:gd name="T97" fmla="*/ 368 h 396"/>
                <a:gd name="T98" fmla="*/ 339 w 439"/>
                <a:gd name="T99" fmla="*/ 379 h 396"/>
                <a:gd name="T100" fmla="*/ 315 w 439"/>
                <a:gd name="T101" fmla="*/ 387 h 396"/>
                <a:gd name="T102" fmla="*/ 290 w 439"/>
                <a:gd name="T103" fmla="*/ 392 h 396"/>
                <a:gd name="T104" fmla="*/ 264 w 439"/>
                <a:gd name="T105" fmla="*/ 395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9" h="396">
                  <a:moveTo>
                    <a:pt x="264" y="395"/>
                  </a:moveTo>
                  <a:lnTo>
                    <a:pt x="257" y="388"/>
                  </a:lnTo>
                  <a:lnTo>
                    <a:pt x="251" y="381"/>
                  </a:lnTo>
                  <a:lnTo>
                    <a:pt x="246" y="372"/>
                  </a:lnTo>
                  <a:lnTo>
                    <a:pt x="244" y="362"/>
                  </a:lnTo>
                  <a:lnTo>
                    <a:pt x="240" y="351"/>
                  </a:lnTo>
                  <a:lnTo>
                    <a:pt x="238" y="341"/>
                  </a:lnTo>
                  <a:lnTo>
                    <a:pt x="237" y="330"/>
                  </a:lnTo>
                  <a:lnTo>
                    <a:pt x="234" y="320"/>
                  </a:lnTo>
                  <a:lnTo>
                    <a:pt x="231" y="310"/>
                  </a:lnTo>
                  <a:lnTo>
                    <a:pt x="227" y="301"/>
                  </a:lnTo>
                  <a:lnTo>
                    <a:pt x="222" y="293"/>
                  </a:lnTo>
                  <a:lnTo>
                    <a:pt x="215" y="287"/>
                  </a:lnTo>
                  <a:lnTo>
                    <a:pt x="207" y="282"/>
                  </a:lnTo>
                  <a:lnTo>
                    <a:pt x="197" y="279"/>
                  </a:lnTo>
                  <a:lnTo>
                    <a:pt x="185" y="278"/>
                  </a:lnTo>
                  <a:lnTo>
                    <a:pt x="169" y="280"/>
                  </a:lnTo>
                  <a:lnTo>
                    <a:pt x="160" y="283"/>
                  </a:lnTo>
                  <a:lnTo>
                    <a:pt x="151" y="286"/>
                  </a:lnTo>
                  <a:lnTo>
                    <a:pt x="142" y="289"/>
                  </a:lnTo>
                  <a:lnTo>
                    <a:pt x="132" y="291"/>
                  </a:lnTo>
                  <a:lnTo>
                    <a:pt x="123" y="292"/>
                  </a:lnTo>
                  <a:lnTo>
                    <a:pt x="114" y="293"/>
                  </a:lnTo>
                  <a:lnTo>
                    <a:pt x="104" y="293"/>
                  </a:lnTo>
                  <a:lnTo>
                    <a:pt x="94" y="293"/>
                  </a:lnTo>
                  <a:lnTo>
                    <a:pt x="91" y="288"/>
                  </a:lnTo>
                  <a:lnTo>
                    <a:pt x="88" y="282"/>
                  </a:lnTo>
                  <a:lnTo>
                    <a:pt x="85" y="275"/>
                  </a:lnTo>
                  <a:lnTo>
                    <a:pt x="82" y="269"/>
                  </a:lnTo>
                  <a:lnTo>
                    <a:pt x="79" y="261"/>
                  </a:lnTo>
                  <a:lnTo>
                    <a:pt x="76" y="254"/>
                  </a:lnTo>
                  <a:lnTo>
                    <a:pt x="73" y="247"/>
                  </a:lnTo>
                  <a:lnTo>
                    <a:pt x="72" y="238"/>
                  </a:lnTo>
                  <a:lnTo>
                    <a:pt x="70" y="231"/>
                  </a:lnTo>
                  <a:lnTo>
                    <a:pt x="68" y="224"/>
                  </a:lnTo>
                  <a:lnTo>
                    <a:pt x="67" y="215"/>
                  </a:lnTo>
                  <a:lnTo>
                    <a:pt x="66" y="208"/>
                  </a:lnTo>
                  <a:lnTo>
                    <a:pt x="66" y="201"/>
                  </a:lnTo>
                  <a:lnTo>
                    <a:pt x="67" y="192"/>
                  </a:lnTo>
                  <a:lnTo>
                    <a:pt x="68" y="185"/>
                  </a:lnTo>
                  <a:lnTo>
                    <a:pt x="70" y="179"/>
                  </a:lnTo>
                  <a:lnTo>
                    <a:pt x="79" y="175"/>
                  </a:lnTo>
                  <a:lnTo>
                    <a:pt x="89" y="174"/>
                  </a:lnTo>
                  <a:lnTo>
                    <a:pt x="99" y="176"/>
                  </a:lnTo>
                  <a:lnTo>
                    <a:pt x="108" y="179"/>
                  </a:lnTo>
                  <a:lnTo>
                    <a:pt x="119" y="181"/>
                  </a:lnTo>
                  <a:lnTo>
                    <a:pt x="128" y="183"/>
                  </a:lnTo>
                  <a:lnTo>
                    <a:pt x="139" y="183"/>
                  </a:lnTo>
                  <a:lnTo>
                    <a:pt x="149" y="182"/>
                  </a:lnTo>
                  <a:lnTo>
                    <a:pt x="157" y="179"/>
                  </a:lnTo>
                  <a:lnTo>
                    <a:pt x="162" y="174"/>
                  </a:lnTo>
                  <a:lnTo>
                    <a:pt x="167" y="170"/>
                  </a:lnTo>
                  <a:lnTo>
                    <a:pt x="171" y="166"/>
                  </a:lnTo>
                  <a:lnTo>
                    <a:pt x="174" y="160"/>
                  </a:lnTo>
                  <a:lnTo>
                    <a:pt x="177" y="155"/>
                  </a:lnTo>
                  <a:lnTo>
                    <a:pt x="179" y="149"/>
                  </a:lnTo>
                  <a:lnTo>
                    <a:pt x="179" y="142"/>
                  </a:lnTo>
                  <a:lnTo>
                    <a:pt x="180" y="136"/>
                  </a:lnTo>
                  <a:lnTo>
                    <a:pt x="181" y="129"/>
                  </a:lnTo>
                  <a:lnTo>
                    <a:pt x="181" y="123"/>
                  </a:lnTo>
                  <a:lnTo>
                    <a:pt x="181" y="115"/>
                  </a:lnTo>
                  <a:lnTo>
                    <a:pt x="181" y="109"/>
                  </a:lnTo>
                  <a:lnTo>
                    <a:pt x="181" y="102"/>
                  </a:lnTo>
                  <a:lnTo>
                    <a:pt x="180" y="96"/>
                  </a:lnTo>
                  <a:lnTo>
                    <a:pt x="180" y="89"/>
                  </a:lnTo>
                  <a:lnTo>
                    <a:pt x="178" y="81"/>
                  </a:lnTo>
                  <a:lnTo>
                    <a:pt x="174" y="74"/>
                  </a:lnTo>
                  <a:lnTo>
                    <a:pt x="170" y="68"/>
                  </a:lnTo>
                  <a:lnTo>
                    <a:pt x="165" y="62"/>
                  </a:lnTo>
                  <a:lnTo>
                    <a:pt x="159" y="57"/>
                  </a:lnTo>
                  <a:lnTo>
                    <a:pt x="153" y="52"/>
                  </a:lnTo>
                  <a:lnTo>
                    <a:pt x="146" y="48"/>
                  </a:lnTo>
                  <a:lnTo>
                    <a:pt x="138" y="44"/>
                  </a:lnTo>
                  <a:lnTo>
                    <a:pt x="130" y="44"/>
                  </a:lnTo>
                  <a:lnTo>
                    <a:pt x="122" y="46"/>
                  </a:lnTo>
                  <a:lnTo>
                    <a:pt x="115" y="49"/>
                  </a:lnTo>
                  <a:lnTo>
                    <a:pt x="108" y="51"/>
                  </a:lnTo>
                  <a:lnTo>
                    <a:pt x="100" y="55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79" y="65"/>
                  </a:lnTo>
                  <a:lnTo>
                    <a:pt x="71" y="68"/>
                  </a:lnTo>
                  <a:lnTo>
                    <a:pt x="63" y="70"/>
                  </a:lnTo>
                  <a:lnTo>
                    <a:pt x="56" y="71"/>
                  </a:lnTo>
                  <a:lnTo>
                    <a:pt x="48" y="71"/>
                  </a:lnTo>
                  <a:lnTo>
                    <a:pt x="40" y="69"/>
                  </a:lnTo>
                  <a:lnTo>
                    <a:pt x="33" y="67"/>
                  </a:lnTo>
                  <a:lnTo>
                    <a:pt x="26" y="62"/>
                  </a:lnTo>
                  <a:lnTo>
                    <a:pt x="19" y="55"/>
                  </a:lnTo>
                  <a:lnTo>
                    <a:pt x="16" y="51"/>
                  </a:lnTo>
                  <a:lnTo>
                    <a:pt x="13" y="48"/>
                  </a:lnTo>
                  <a:lnTo>
                    <a:pt x="11" y="43"/>
                  </a:lnTo>
                  <a:lnTo>
                    <a:pt x="7" y="38"/>
                  </a:lnTo>
                  <a:lnTo>
                    <a:pt x="6" y="33"/>
                  </a:lnTo>
                  <a:lnTo>
                    <a:pt x="3" y="27"/>
                  </a:lnTo>
                  <a:lnTo>
                    <a:pt x="1" y="22"/>
                  </a:lnTo>
                  <a:lnTo>
                    <a:pt x="0" y="16"/>
                  </a:lnTo>
                  <a:lnTo>
                    <a:pt x="405" y="0"/>
                  </a:lnTo>
                  <a:lnTo>
                    <a:pt x="393" y="14"/>
                  </a:lnTo>
                  <a:lnTo>
                    <a:pt x="388" y="18"/>
                  </a:lnTo>
                  <a:lnTo>
                    <a:pt x="383" y="20"/>
                  </a:lnTo>
                  <a:lnTo>
                    <a:pt x="378" y="21"/>
                  </a:lnTo>
                  <a:lnTo>
                    <a:pt x="372" y="21"/>
                  </a:lnTo>
                  <a:lnTo>
                    <a:pt x="367" y="21"/>
                  </a:lnTo>
                  <a:lnTo>
                    <a:pt x="362" y="21"/>
                  </a:lnTo>
                  <a:lnTo>
                    <a:pt x="357" y="20"/>
                  </a:lnTo>
                  <a:lnTo>
                    <a:pt x="351" y="18"/>
                  </a:lnTo>
                  <a:lnTo>
                    <a:pt x="346" y="18"/>
                  </a:lnTo>
                  <a:lnTo>
                    <a:pt x="340" y="16"/>
                  </a:lnTo>
                  <a:lnTo>
                    <a:pt x="335" y="15"/>
                  </a:lnTo>
                  <a:lnTo>
                    <a:pt x="330" y="14"/>
                  </a:lnTo>
                  <a:lnTo>
                    <a:pt x="324" y="13"/>
                  </a:lnTo>
                  <a:lnTo>
                    <a:pt x="318" y="13"/>
                  </a:lnTo>
                  <a:lnTo>
                    <a:pt x="312" y="13"/>
                  </a:lnTo>
                  <a:lnTo>
                    <a:pt x="306" y="14"/>
                  </a:lnTo>
                  <a:lnTo>
                    <a:pt x="299" y="18"/>
                  </a:lnTo>
                  <a:lnTo>
                    <a:pt x="293" y="22"/>
                  </a:lnTo>
                  <a:lnTo>
                    <a:pt x="287" y="28"/>
                  </a:lnTo>
                  <a:lnTo>
                    <a:pt x="282" y="36"/>
                  </a:lnTo>
                  <a:lnTo>
                    <a:pt x="278" y="43"/>
                  </a:lnTo>
                  <a:lnTo>
                    <a:pt x="276" y="51"/>
                  </a:lnTo>
                  <a:lnTo>
                    <a:pt x="274" y="60"/>
                  </a:lnTo>
                  <a:lnTo>
                    <a:pt x="275" y="70"/>
                  </a:lnTo>
                  <a:lnTo>
                    <a:pt x="277" y="75"/>
                  </a:lnTo>
                  <a:lnTo>
                    <a:pt x="278" y="81"/>
                  </a:lnTo>
                  <a:lnTo>
                    <a:pt x="278" y="87"/>
                  </a:lnTo>
                  <a:lnTo>
                    <a:pt x="279" y="93"/>
                  </a:lnTo>
                  <a:lnTo>
                    <a:pt x="281" y="99"/>
                  </a:lnTo>
                  <a:lnTo>
                    <a:pt x="282" y="105"/>
                  </a:lnTo>
                  <a:lnTo>
                    <a:pt x="284" y="111"/>
                  </a:lnTo>
                  <a:lnTo>
                    <a:pt x="285" y="118"/>
                  </a:lnTo>
                  <a:lnTo>
                    <a:pt x="287" y="124"/>
                  </a:lnTo>
                  <a:lnTo>
                    <a:pt x="290" y="129"/>
                  </a:lnTo>
                  <a:lnTo>
                    <a:pt x="292" y="135"/>
                  </a:lnTo>
                  <a:lnTo>
                    <a:pt x="296" y="140"/>
                  </a:lnTo>
                  <a:lnTo>
                    <a:pt x="300" y="145"/>
                  </a:lnTo>
                  <a:lnTo>
                    <a:pt x="305" y="149"/>
                  </a:lnTo>
                  <a:lnTo>
                    <a:pt x="311" y="152"/>
                  </a:lnTo>
                  <a:lnTo>
                    <a:pt x="318" y="156"/>
                  </a:lnTo>
                  <a:lnTo>
                    <a:pt x="325" y="159"/>
                  </a:lnTo>
                  <a:lnTo>
                    <a:pt x="331" y="160"/>
                  </a:lnTo>
                  <a:lnTo>
                    <a:pt x="337" y="160"/>
                  </a:lnTo>
                  <a:lnTo>
                    <a:pt x="343" y="160"/>
                  </a:lnTo>
                  <a:lnTo>
                    <a:pt x="349" y="158"/>
                  </a:lnTo>
                  <a:lnTo>
                    <a:pt x="354" y="156"/>
                  </a:lnTo>
                  <a:lnTo>
                    <a:pt x="359" y="154"/>
                  </a:lnTo>
                  <a:lnTo>
                    <a:pt x="365" y="151"/>
                  </a:lnTo>
                  <a:lnTo>
                    <a:pt x="371" y="148"/>
                  </a:lnTo>
                  <a:lnTo>
                    <a:pt x="377" y="145"/>
                  </a:lnTo>
                  <a:lnTo>
                    <a:pt x="382" y="142"/>
                  </a:lnTo>
                  <a:lnTo>
                    <a:pt x="388" y="140"/>
                  </a:lnTo>
                  <a:lnTo>
                    <a:pt x="394" y="138"/>
                  </a:lnTo>
                  <a:lnTo>
                    <a:pt x="399" y="137"/>
                  </a:lnTo>
                  <a:lnTo>
                    <a:pt x="406" y="137"/>
                  </a:lnTo>
                  <a:lnTo>
                    <a:pt x="412" y="137"/>
                  </a:lnTo>
                  <a:lnTo>
                    <a:pt x="418" y="142"/>
                  </a:lnTo>
                  <a:lnTo>
                    <a:pt x="421" y="146"/>
                  </a:lnTo>
                  <a:lnTo>
                    <a:pt x="424" y="151"/>
                  </a:lnTo>
                  <a:lnTo>
                    <a:pt x="426" y="157"/>
                  </a:lnTo>
                  <a:lnTo>
                    <a:pt x="428" y="163"/>
                  </a:lnTo>
                  <a:lnTo>
                    <a:pt x="431" y="169"/>
                  </a:lnTo>
                  <a:lnTo>
                    <a:pt x="431" y="175"/>
                  </a:lnTo>
                  <a:lnTo>
                    <a:pt x="432" y="182"/>
                  </a:lnTo>
                  <a:lnTo>
                    <a:pt x="434" y="188"/>
                  </a:lnTo>
                  <a:lnTo>
                    <a:pt x="434" y="195"/>
                  </a:lnTo>
                  <a:lnTo>
                    <a:pt x="435" y="202"/>
                  </a:lnTo>
                  <a:lnTo>
                    <a:pt x="435" y="208"/>
                  </a:lnTo>
                  <a:lnTo>
                    <a:pt x="436" y="215"/>
                  </a:lnTo>
                  <a:lnTo>
                    <a:pt x="437" y="221"/>
                  </a:lnTo>
                  <a:lnTo>
                    <a:pt x="437" y="228"/>
                  </a:lnTo>
                  <a:lnTo>
                    <a:pt x="438" y="234"/>
                  </a:lnTo>
                  <a:lnTo>
                    <a:pt x="428" y="234"/>
                  </a:lnTo>
                  <a:lnTo>
                    <a:pt x="418" y="235"/>
                  </a:lnTo>
                  <a:lnTo>
                    <a:pt x="409" y="237"/>
                  </a:lnTo>
                  <a:lnTo>
                    <a:pt x="398" y="239"/>
                  </a:lnTo>
                  <a:lnTo>
                    <a:pt x="389" y="242"/>
                  </a:lnTo>
                  <a:lnTo>
                    <a:pt x="378" y="245"/>
                  </a:lnTo>
                  <a:lnTo>
                    <a:pt x="369" y="248"/>
                  </a:lnTo>
                  <a:lnTo>
                    <a:pt x="358" y="253"/>
                  </a:lnTo>
                  <a:lnTo>
                    <a:pt x="355" y="257"/>
                  </a:lnTo>
                  <a:lnTo>
                    <a:pt x="351" y="261"/>
                  </a:lnTo>
                  <a:lnTo>
                    <a:pt x="346" y="267"/>
                  </a:lnTo>
                  <a:lnTo>
                    <a:pt x="343" y="275"/>
                  </a:lnTo>
                  <a:lnTo>
                    <a:pt x="339" y="282"/>
                  </a:lnTo>
                  <a:lnTo>
                    <a:pt x="338" y="290"/>
                  </a:lnTo>
                  <a:lnTo>
                    <a:pt x="339" y="298"/>
                  </a:lnTo>
                  <a:lnTo>
                    <a:pt x="342" y="305"/>
                  </a:lnTo>
                  <a:lnTo>
                    <a:pt x="345" y="313"/>
                  </a:lnTo>
                  <a:lnTo>
                    <a:pt x="350" y="320"/>
                  </a:lnTo>
                  <a:lnTo>
                    <a:pt x="355" y="326"/>
                  </a:lnTo>
                  <a:lnTo>
                    <a:pt x="360" y="334"/>
                  </a:lnTo>
                  <a:lnTo>
                    <a:pt x="364" y="340"/>
                  </a:lnTo>
                  <a:lnTo>
                    <a:pt x="366" y="348"/>
                  </a:lnTo>
                  <a:lnTo>
                    <a:pt x="367" y="356"/>
                  </a:lnTo>
                  <a:lnTo>
                    <a:pt x="365" y="365"/>
                  </a:lnTo>
                  <a:lnTo>
                    <a:pt x="361" y="368"/>
                  </a:lnTo>
                  <a:lnTo>
                    <a:pt x="356" y="372"/>
                  </a:lnTo>
                  <a:lnTo>
                    <a:pt x="351" y="374"/>
                  </a:lnTo>
                  <a:lnTo>
                    <a:pt x="345" y="376"/>
                  </a:lnTo>
                  <a:lnTo>
                    <a:pt x="339" y="379"/>
                  </a:lnTo>
                  <a:lnTo>
                    <a:pt x="333" y="381"/>
                  </a:lnTo>
                  <a:lnTo>
                    <a:pt x="328" y="384"/>
                  </a:lnTo>
                  <a:lnTo>
                    <a:pt x="322" y="385"/>
                  </a:lnTo>
                  <a:lnTo>
                    <a:pt x="315" y="387"/>
                  </a:lnTo>
                  <a:lnTo>
                    <a:pt x="309" y="388"/>
                  </a:lnTo>
                  <a:lnTo>
                    <a:pt x="303" y="390"/>
                  </a:lnTo>
                  <a:lnTo>
                    <a:pt x="296" y="391"/>
                  </a:lnTo>
                  <a:lnTo>
                    <a:pt x="290" y="392"/>
                  </a:lnTo>
                  <a:lnTo>
                    <a:pt x="284" y="393"/>
                  </a:lnTo>
                  <a:lnTo>
                    <a:pt x="277" y="394"/>
                  </a:lnTo>
                  <a:lnTo>
                    <a:pt x="271" y="395"/>
                  </a:lnTo>
                  <a:lnTo>
                    <a:pt x="264" y="395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grayWhite">
            <a:xfrm>
              <a:off x="-11" y="3121"/>
              <a:ext cx="513" cy="493"/>
            </a:xfrm>
            <a:custGeom>
              <a:avLst/>
              <a:gdLst>
                <a:gd name="T0" fmla="*/ 111 w 513"/>
                <a:gd name="T1" fmla="*/ 481 h 493"/>
                <a:gd name="T2" fmla="*/ 85 w 513"/>
                <a:gd name="T3" fmla="*/ 463 h 493"/>
                <a:gd name="T4" fmla="*/ 64 w 513"/>
                <a:gd name="T5" fmla="*/ 433 h 493"/>
                <a:gd name="T6" fmla="*/ 0 w 513"/>
                <a:gd name="T7" fmla="*/ 275 h 493"/>
                <a:gd name="T8" fmla="*/ 3 w 513"/>
                <a:gd name="T9" fmla="*/ 259 h 493"/>
                <a:gd name="T10" fmla="*/ 10 w 513"/>
                <a:gd name="T11" fmla="*/ 240 h 493"/>
                <a:gd name="T12" fmla="*/ 21 w 513"/>
                <a:gd name="T13" fmla="*/ 222 h 493"/>
                <a:gd name="T14" fmla="*/ 35 w 513"/>
                <a:gd name="T15" fmla="*/ 205 h 493"/>
                <a:gd name="T16" fmla="*/ 49 w 513"/>
                <a:gd name="T17" fmla="*/ 193 h 493"/>
                <a:gd name="T18" fmla="*/ 81 w 513"/>
                <a:gd name="T19" fmla="*/ 193 h 493"/>
                <a:gd name="T20" fmla="*/ 112 w 513"/>
                <a:gd name="T21" fmla="*/ 205 h 493"/>
                <a:gd name="T22" fmla="*/ 142 w 513"/>
                <a:gd name="T23" fmla="*/ 220 h 493"/>
                <a:gd name="T24" fmla="*/ 169 w 513"/>
                <a:gd name="T25" fmla="*/ 226 h 493"/>
                <a:gd name="T26" fmla="*/ 194 w 513"/>
                <a:gd name="T27" fmla="*/ 211 h 493"/>
                <a:gd name="T28" fmla="*/ 212 w 513"/>
                <a:gd name="T29" fmla="*/ 183 h 493"/>
                <a:gd name="T30" fmla="*/ 222 w 513"/>
                <a:gd name="T31" fmla="*/ 156 h 493"/>
                <a:gd name="T32" fmla="*/ 213 w 513"/>
                <a:gd name="T33" fmla="*/ 128 h 493"/>
                <a:gd name="T34" fmla="*/ 198 w 513"/>
                <a:gd name="T35" fmla="*/ 115 h 493"/>
                <a:gd name="T36" fmla="*/ 178 w 513"/>
                <a:gd name="T37" fmla="*/ 105 h 493"/>
                <a:gd name="T38" fmla="*/ 158 w 513"/>
                <a:gd name="T39" fmla="*/ 95 h 493"/>
                <a:gd name="T40" fmla="*/ 142 w 513"/>
                <a:gd name="T41" fmla="*/ 81 h 493"/>
                <a:gd name="T42" fmla="*/ 137 w 513"/>
                <a:gd name="T43" fmla="*/ 60 h 493"/>
                <a:gd name="T44" fmla="*/ 146 w 513"/>
                <a:gd name="T45" fmla="*/ 38 h 493"/>
                <a:gd name="T46" fmla="*/ 160 w 513"/>
                <a:gd name="T47" fmla="*/ 20 h 493"/>
                <a:gd name="T48" fmla="*/ 176 w 513"/>
                <a:gd name="T49" fmla="*/ 0 h 493"/>
                <a:gd name="T50" fmla="*/ 198 w 513"/>
                <a:gd name="T51" fmla="*/ 15 h 493"/>
                <a:gd name="T52" fmla="*/ 224 w 513"/>
                <a:gd name="T53" fmla="*/ 26 h 493"/>
                <a:gd name="T54" fmla="*/ 251 w 513"/>
                <a:gd name="T55" fmla="*/ 34 h 493"/>
                <a:gd name="T56" fmla="*/ 279 w 513"/>
                <a:gd name="T57" fmla="*/ 38 h 493"/>
                <a:gd name="T58" fmla="*/ 307 w 513"/>
                <a:gd name="T59" fmla="*/ 37 h 493"/>
                <a:gd name="T60" fmla="*/ 285 w 513"/>
                <a:gd name="T61" fmla="*/ 123 h 493"/>
                <a:gd name="T62" fmla="*/ 295 w 513"/>
                <a:gd name="T63" fmla="*/ 131 h 493"/>
                <a:gd name="T64" fmla="*/ 308 w 513"/>
                <a:gd name="T65" fmla="*/ 140 h 493"/>
                <a:gd name="T66" fmla="*/ 337 w 513"/>
                <a:gd name="T67" fmla="*/ 134 h 493"/>
                <a:gd name="T68" fmla="*/ 357 w 513"/>
                <a:gd name="T69" fmla="*/ 101 h 493"/>
                <a:gd name="T70" fmla="*/ 382 w 513"/>
                <a:gd name="T71" fmla="*/ 69 h 493"/>
                <a:gd name="T72" fmla="*/ 395 w 513"/>
                <a:gd name="T73" fmla="*/ 94 h 493"/>
                <a:gd name="T74" fmla="*/ 416 w 513"/>
                <a:gd name="T75" fmla="*/ 117 h 493"/>
                <a:gd name="T76" fmla="*/ 441 w 513"/>
                <a:gd name="T77" fmla="*/ 137 h 493"/>
                <a:gd name="T78" fmla="*/ 469 w 513"/>
                <a:gd name="T79" fmla="*/ 154 h 493"/>
                <a:gd name="T80" fmla="*/ 501 w 513"/>
                <a:gd name="T81" fmla="*/ 170 h 493"/>
                <a:gd name="T82" fmla="*/ 431 w 513"/>
                <a:gd name="T83" fmla="*/ 287 h 493"/>
                <a:gd name="T84" fmla="*/ 316 w 513"/>
                <a:gd name="T85" fmla="*/ 222 h 493"/>
                <a:gd name="T86" fmla="*/ 299 w 513"/>
                <a:gd name="T87" fmla="*/ 240 h 493"/>
                <a:gd name="T88" fmla="*/ 283 w 513"/>
                <a:gd name="T89" fmla="*/ 261 h 493"/>
                <a:gd name="T90" fmla="*/ 271 w 513"/>
                <a:gd name="T91" fmla="*/ 284 h 493"/>
                <a:gd name="T92" fmla="*/ 262 w 513"/>
                <a:gd name="T93" fmla="*/ 308 h 493"/>
                <a:gd name="T94" fmla="*/ 265 w 513"/>
                <a:gd name="T95" fmla="*/ 334 h 493"/>
                <a:gd name="T96" fmla="*/ 290 w 513"/>
                <a:gd name="T97" fmla="*/ 351 h 493"/>
                <a:gd name="T98" fmla="*/ 325 w 513"/>
                <a:gd name="T99" fmla="*/ 356 h 493"/>
                <a:gd name="T100" fmla="*/ 360 w 513"/>
                <a:gd name="T101" fmla="*/ 359 h 493"/>
                <a:gd name="T102" fmla="*/ 388 w 513"/>
                <a:gd name="T103" fmla="*/ 370 h 493"/>
                <a:gd name="T104" fmla="*/ 400 w 513"/>
                <a:gd name="T105" fmla="*/ 401 h 493"/>
                <a:gd name="T106" fmla="*/ 202 w 513"/>
                <a:gd name="T107" fmla="*/ 404 h 493"/>
                <a:gd name="T108" fmla="*/ 162 w 513"/>
                <a:gd name="T109" fmla="*/ 479 h 493"/>
                <a:gd name="T110" fmla="*/ 150 w 513"/>
                <a:gd name="T111" fmla="*/ 484 h 493"/>
                <a:gd name="T112" fmla="*/ 138 w 513"/>
                <a:gd name="T113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3" h="493">
                  <a:moveTo>
                    <a:pt x="130" y="492"/>
                  </a:moveTo>
                  <a:lnTo>
                    <a:pt x="120" y="486"/>
                  </a:lnTo>
                  <a:lnTo>
                    <a:pt x="111" y="481"/>
                  </a:lnTo>
                  <a:lnTo>
                    <a:pt x="101" y="475"/>
                  </a:lnTo>
                  <a:lnTo>
                    <a:pt x="93" y="469"/>
                  </a:lnTo>
                  <a:lnTo>
                    <a:pt x="85" y="463"/>
                  </a:lnTo>
                  <a:lnTo>
                    <a:pt x="78" y="454"/>
                  </a:lnTo>
                  <a:lnTo>
                    <a:pt x="71" y="444"/>
                  </a:lnTo>
                  <a:lnTo>
                    <a:pt x="64" y="433"/>
                  </a:lnTo>
                  <a:lnTo>
                    <a:pt x="111" y="353"/>
                  </a:lnTo>
                  <a:lnTo>
                    <a:pt x="0" y="280"/>
                  </a:lnTo>
                  <a:lnTo>
                    <a:pt x="0" y="275"/>
                  </a:lnTo>
                  <a:lnTo>
                    <a:pt x="0" y="270"/>
                  </a:lnTo>
                  <a:lnTo>
                    <a:pt x="1" y="264"/>
                  </a:lnTo>
                  <a:lnTo>
                    <a:pt x="3" y="259"/>
                  </a:lnTo>
                  <a:lnTo>
                    <a:pt x="5" y="252"/>
                  </a:lnTo>
                  <a:lnTo>
                    <a:pt x="7" y="246"/>
                  </a:lnTo>
                  <a:lnTo>
                    <a:pt x="10" y="240"/>
                  </a:lnTo>
                  <a:lnTo>
                    <a:pt x="13" y="234"/>
                  </a:lnTo>
                  <a:lnTo>
                    <a:pt x="17" y="227"/>
                  </a:lnTo>
                  <a:lnTo>
                    <a:pt x="21" y="222"/>
                  </a:lnTo>
                  <a:lnTo>
                    <a:pt x="26" y="216"/>
                  </a:lnTo>
                  <a:lnTo>
                    <a:pt x="30" y="211"/>
                  </a:lnTo>
                  <a:lnTo>
                    <a:pt x="35" y="205"/>
                  </a:lnTo>
                  <a:lnTo>
                    <a:pt x="40" y="201"/>
                  </a:lnTo>
                  <a:lnTo>
                    <a:pt x="44" y="196"/>
                  </a:lnTo>
                  <a:lnTo>
                    <a:pt x="49" y="193"/>
                  </a:lnTo>
                  <a:lnTo>
                    <a:pt x="60" y="191"/>
                  </a:lnTo>
                  <a:lnTo>
                    <a:pt x="70" y="191"/>
                  </a:lnTo>
                  <a:lnTo>
                    <a:pt x="81" y="193"/>
                  </a:lnTo>
                  <a:lnTo>
                    <a:pt x="92" y="196"/>
                  </a:lnTo>
                  <a:lnTo>
                    <a:pt x="102" y="201"/>
                  </a:lnTo>
                  <a:lnTo>
                    <a:pt x="112" y="205"/>
                  </a:lnTo>
                  <a:lnTo>
                    <a:pt x="122" y="211"/>
                  </a:lnTo>
                  <a:lnTo>
                    <a:pt x="132" y="216"/>
                  </a:lnTo>
                  <a:lnTo>
                    <a:pt x="142" y="220"/>
                  </a:lnTo>
                  <a:lnTo>
                    <a:pt x="150" y="223"/>
                  </a:lnTo>
                  <a:lnTo>
                    <a:pt x="160" y="226"/>
                  </a:lnTo>
                  <a:lnTo>
                    <a:pt x="169" y="226"/>
                  </a:lnTo>
                  <a:lnTo>
                    <a:pt x="178" y="223"/>
                  </a:lnTo>
                  <a:lnTo>
                    <a:pt x="186" y="219"/>
                  </a:lnTo>
                  <a:lnTo>
                    <a:pt x="194" y="211"/>
                  </a:lnTo>
                  <a:lnTo>
                    <a:pt x="202" y="200"/>
                  </a:lnTo>
                  <a:lnTo>
                    <a:pt x="207" y="192"/>
                  </a:lnTo>
                  <a:lnTo>
                    <a:pt x="212" y="183"/>
                  </a:lnTo>
                  <a:lnTo>
                    <a:pt x="216" y="174"/>
                  </a:lnTo>
                  <a:lnTo>
                    <a:pt x="219" y="165"/>
                  </a:lnTo>
                  <a:lnTo>
                    <a:pt x="222" y="156"/>
                  </a:lnTo>
                  <a:lnTo>
                    <a:pt x="222" y="146"/>
                  </a:lnTo>
                  <a:lnTo>
                    <a:pt x="219" y="138"/>
                  </a:lnTo>
                  <a:lnTo>
                    <a:pt x="213" y="128"/>
                  </a:lnTo>
                  <a:lnTo>
                    <a:pt x="210" y="123"/>
                  </a:lnTo>
                  <a:lnTo>
                    <a:pt x="204" y="119"/>
                  </a:lnTo>
                  <a:lnTo>
                    <a:pt x="198" y="115"/>
                  </a:lnTo>
                  <a:lnTo>
                    <a:pt x="192" y="112"/>
                  </a:lnTo>
                  <a:lnTo>
                    <a:pt x="186" y="109"/>
                  </a:lnTo>
                  <a:lnTo>
                    <a:pt x="178" y="105"/>
                  </a:lnTo>
                  <a:lnTo>
                    <a:pt x="171" y="102"/>
                  </a:lnTo>
                  <a:lnTo>
                    <a:pt x="165" y="98"/>
                  </a:lnTo>
                  <a:lnTo>
                    <a:pt x="158" y="95"/>
                  </a:lnTo>
                  <a:lnTo>
                    <a:pt x="152" y="91"/>
                  </a:lnTo>
                  <a:lnTo>
                    <a:pt x="146" y="86"/>
                  </a:lnTo>
                  <a:lnTo>
                    <a:pt x="142" y="81"/>
                  </a:lnTo>
                  <a:lnTo>
                    <a:pt x="139" y="74"/>
                  </a:lnTo>
                  <a:lnTo>
                    <a:pt x="137" y="68"/>
                  </a:lnTo>
                  <a:lnTo>
                    <a:pt x="137" y="60"/>
                  </a:lnTo>
                  <a:lnTo>
                    <a:pt x="138" y="51"/>
                  </a:lnTo>
                  <a:lnTo>
                    <a:pt x="142" y="44"/>
                  </a:lnTo>
                  <a:lnTo>
                    <a:pt x="146" y="38"/>
                  </a:lnTo>
                  <a:lnTo>
                    <a:pt x="150" y="32"/>
                  </a:lnTo>
                  <a:lnTo>
                    <a:pt x="155" y="26"/>
                  </a:lnTo>
                  <a:lnTo>
                    <a:pt x="160" y="20"/>
                  </a:lnTo>
                  <a:lnTo>
                    <a:pt x="165" y="14"/>
                  </a:lnTo>
                  <a:lnTo>
                    <a:pt x="170" y="8"/>
                  </a:lnTo>
                  <a:lnTo>
                    <a:pt x="176" y="0"/>
                  </a:lnTo>
                  <a:lnTo>
                    <a:pt x="183" y="5"/>
                  </a:lnTo>
                  <a:lnTo>
                    <a:pt x="191" y="10"/>
                  </a:lnTo>
                  <a:lnTo>
                    <a:pt x="198" y="15"/>
                  </a:lnTo>
                  <a:lnTo>
                    <a:pt x="207" y="19"/>
                  </a:lnTo>
                  <a:lnTo>
                    <a:pt x="215" y="23"/>
                  </a:lnTo>
                  <a:lnTo>
                    <a:pt x="224" y="26"/>
                  </a:lnTo>
                  <a:lnTo>
                    <a:pt x="233" y="29"/>
                  </a:lnTo>
                  <a:lnTo>
                    <a:pt x="242" y="32"/>
                  </a:lnTo>
                  <a:lnTo>
                    <a:pt x="251" y="34"/>
                  </a:lnTo>
                  <a:lnTo>
                    <a:pt x="261" y="36"/>
                  </a:lnTo>
                  <a:lnTo>
                    <a:pt x="270" y="37"/>
                  </a:lnTo>
                  <a:lnTo>
                    <a:pt x="279" y="38"/>
                  </a:lnTo>
                  <a:lnTo>
                    <a:pt x="288" y="38"/>
                  </a:lnTo>
                  <a:lnTo>
                    <a:pt x="298" y="38"/>
                  </a:lnTo>
                  <a:lnTo>
                    <a:pt x="307" y="37"/>
                  </a:lnTo>
                  <a:lnTo>
                    <a:pt x="316" y="36"/>
                  </a:lnTo>
                  <a:lnTo>
                    <a:pt x="282" y="120"/>
                  </a:lnTo>
                  <a:lnTo>
                    <a:pt x="285" y="123"/>
                  </a:lnTo>
                  <a:lnTo>
                    <a:pt x="288" y="126"/>
                  </a:lnTo>
                  <a:lnTo>
                    <a:pt x="291" y="129"/>
                  </a:lnTo>
                  <a:lnTo>
                    <a:pt x="295" y="131"/>
                  </a:lnTo>
                  <a:lnTo>
                    <a:pt x="298" y="134"/>
                  </a:lnTo>
                  <a:lnTo>
                    <a:pt x="303" y="137"/>
                  </a:lnTo>
                  <a:lnTo>
                    <a:pt x="308" y="140"/>
                  </a:lnTo>
                  <a:lnTo>
                    <a:pt x="313" y="142"/>
                  </a:lnTo>
                  <a:lnTo>
                    <a:pt x="327" y="140"/>
                  </a:lnTo>
                  <a:lnTo>
                    <a:pt x="337" y="134"/>
                  </a:lnTo>
                  <a:lnTo>
                    <a:pt x="345" y="125"/>
                  </a:lnTo>
                  <a:lnTo>
                    <a:pt x="352" y="113"/>
                  </a:lnTo>
                  <a:lnTo>
                    <a:pt x="357" y="101"/>
                  </a:lnTo>
                  <a:lnTo>
                    <a:pt x="363" y="89"/>
                  </a:lnTo>
                  <a:lnTo>
                    <a:pt x="372" y="78"/>
                  </a:lnTo>
                  <a:lnTo>
                    <a:pt x="382" y="69"/>
                  </a:lnTo>
                  <a:lnTo>
                    <a:pt x="385" y="77"/>
                  </a:lnTo>
                  <a:lnTo>
                    <a:pt x="390" y="86"/>
                  </a:lnTo>
                  <a:lnTo>
                    <a:pt x="395" y="94"/>
                  </a:lnTo>
                  <a:lnTo>
                    <a:pt x="402" y="101"/>
                  </a:lnTo>
                  <a:lnTo>
                    <a:pt x="409" y="109"/>
                  </a:lnTo>
                  <a:lnTo>
                    <a:pt x="416" y="117"/>
                  </a:lnTo>
                  <a:lnTo>
                    <a:pt x="424" y="123"/>
                  </a:lnTo>
                  <a:lnTo>
                    <a:pt x="432" y="130"/>
                  </a:lnTo>
                  <a:lnTo>
                    <a:pt x="441" y="137"/>
                  </a:lnTo>
                  <a:lnTo>
                    <a:pt x="450" y="143"/>
                  </a:lnTo>
                  <a:lnTo>
                    <a:pt x="459" y="149"/>
                  </a:lnTo>
                  <a:lnTo>
                    <a:pt x="469" y="154"/>
                  </a:lnTo>
                  <a:lnTo>
                    <a:pt x="480" y="159"/>
                  </a:lnTo>
                  <a:lnTo>
                    <a:pt x="490" y="165"/>
                  </a:lnTo>
                  <a:lnTo>
                    <a:pt x="501" y="170"/>
                  </a:lnTo>
                  <a:lnTo>
                    <a:pt x="512" y="174"/>
                  </a:lnTo>
                  <a:lnTo>
                    <a:pt x="447" y="287"/>
                  </a:lnTo>
                  <a:lnTo>
                    <a:pt x="431" y="287"/>
                  </a:lnTo>
                  <a:lnTo>
                    <a:pt x="328" y="211"/>
                  </a:lnTo>
                  <a:lnTo>
                    <a:pt x="322" y="216"/>
                  </a:lnTo>
                  <a:lnTo>
                    <a:pt x="316" y="222"/>
                  </a:lnTo>
                  <a:lnTo>
                    <a:pt x="311" y="227"/>
                  </a:lnTo>
                  <a:lnTo>
                    <a:pt x="305" y="234"/>
                  </a:lnTo>
                  <a:lnTo>
                    <a:pt x="299" y="240"/>
                  </a:lnTo>
                  <a:lnTo>
                    <a:pt x="293" y="247"/>
                  </a:lnTo>
                  <a:lnTo>
                    <a:pt x="288" y="253"/>
                  </a:lnTo>
                  <a:lnTo>
                    <a:pt x="283" y="261"/>
                  </a:lnTo>
                  <a:lnTo>
                    <a:pt x="279" y="268"/>
                  </a:lnTo>
                  <a:lnTo>
                    <a:pt x="275" y="276"/>
                  </a:lnTo>
                  <a:lnTo>
                    <a:pt x="271" y="284"/>
                  </a:lnTo>
                  <a:lnTo>
                    <a:pt x="267" y="292"/>
                  </a:lnTo>
                  <a:lnTo>
                    <a:pt x="265" y="300"/>
                  </a:lnTo>
                  <a:lnTo>
                    <a:pt x="262" y="308"/>
                  </a:lnTo>
                  <a:lnTo>
                    <a:pt x="261" y="316"/>
                  </a:lnTo>
                  <a:lnTo>
                    <a:pt x="259" y="324"/>
                  </a:lnTo>
                  <a:lnTo>
                    <a:pt x="265" y="334"/>
                  </a:lnTo>
                  <a:lnTo>
                    <a:pt x="272" y="342"/>
                  </a:lnTo>
                  <a:lnTo>
                    <a:pt x="281" y="347"/>
                  </a:lnTo>
                  <a:lnTo>
                    <a:pt x="290" y="351"/>
                  </a:lnTo>
                  <a:lnTo>
                    <a:pt x="302" y="353"/>
                  </a:lnTo>
                  <a:lnTo>
                    <a:pt x="313" y="355"/>
                  </a:lnTo>
                  <a:lnTo>
                    <a:pt x="325" y="356"/>
                  </a:lnTo>
                  <a:lnTo>
                    <a:pt x="337" y="357"/>
                  </a:lnTo>
                  <a:lnTo>
                    <a:pt x="348" y="357"/>
                  </a:lnTo>
                  <a:lnTo>
                    <a:pt x="360" y="359"/>
                  </a:lnTo>
                  <a:lnTo>
                    <a:pt x="370" y="361"/>
                  </a:lnTo>
                  <a:lnTo>
                    <a:pt x="380" y="365"/>
                  </a:lnTo>
                  <a:lnTo>
                    <a:pt x="388" y="370"/>
                  </a:lnTo>
                  <a:lnTo>
                    <a:pt x="394" y="378"/>
                  </a:lnTo>
                  <a:lnTo>
                    <a:pt x="399" y="387"/>
                  </a:lnTo>
                  <a:lnTo>
                    <a:pt x="400" y="401"/>
                  </a:lnTo>
                  <a:lnTo>
                    <a:pt x="347" y="480"/>
                  </a:lnTo>
                  <a:lnTo>
                    <a:pt x="225" y="398"/>
                  </a:lnTo>
                  <a:lnTo>
                    <a:pt x="202" y="404"/>
                  </a:lnTo>
                  <a:lnTo>
                    <a:pt x="168" y="477"/>
                  </a:lnTo>
                  <a:lnTo>
                    <a:pt x="165" y="478"/>
                  </a:lnTo>
                  <a:lnTo>
                    <a:pt x="162" y="479"/>
                  </a:lnTo>
                  <a:lnTo>
                    <a:pt x="158" y="481"/>
                  </a:lnTo>
                  <a:lnTo>
                    <a:pt x="154" y="483"/>
                  </a:lnTo>
                  <a:lnTo>
                    <a:pt x="150" y="484"/>
                  </a:lnTo>
                  <a:lnTo>
                    <a:pt x="146" y="487"/>
                  </a:lnTo>
                  <a:lnTo>
                    <a:pt x="142" y="489"/>
                  </a:lnTo>
                  <a:lnTo>
                    <a:pt x="138" y="492"/>
                  </a:lnTo>
                  <a:lnTo>
                    <a:pt x="130" y="49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grayWhite">
            <a:xfrm>
              <a:off x="380" y="3463"/>
              <a:ext cx="512" cy="509"/>
            </a:xfrm>
            <a:custGeom>
              <a:avLst/>
              <a:gdLst>
                <a:gd name="T0" fmla="*/ 67 w 512"/>
                <a:gd name="T1" fmla="*/ 492 h 509"/>
                <a:gd name="T2" fmla="*/ 45 w 512"/>
                <a:gd name="T3" fmla="*/ 451 h 509"/>
                <a:gd name="T4" fmla="*/ 68 w 512"/>
                <a:gd name="T5" fmla="*/ 418 h 509"/>
                <a:gd name="T6" fmla="*/ 106 w 512"/>
                <a:gd name="T7" fmla="*/ 391 h 509"/>
                <a:gd name="T8" fmla="*/ 105 w 512"/>
                <a:gd name="T9" fmla="*/ 352 h 509"/>
                <a:gd name="T10" fmla="*/ 79 w 512"/>
                <a:gd name="T11" fmla="*/ 324 h 509"/>
                <a:gd name="T12" fmla="*/ 44 w 512"/>
                <a:gd name="T13" fmla="*/ 302 h 509"/>
                <a:gd name="T14" fmla="*/ 7 w 512"/>
                <a:gd name="T15" fmla="*/ 280 h 509"/>
                <a:gd name="T16" fmla="*/ 2 w 512"/>
                <a:gd name="T17" fmla="*/ 258 h 509"/>
                <a:gd name="T18" fmla="*/ 13 w 512"/>
                <a:gd name="T19" fmla="*/ 239 h 509"/>
                <a:gd name="T20" fmla="*/ 29 w 512"/>
                <a:gd name="T21" fmla="*/ 220 h 509"/>
                <a:gd name="T22" fmla="*/ 43 w 512"/>
                <a:gd name="T23" fmla="*/ 201 h 509"/>
                <a:gd name="T24" fmla="*/ 65 w 512"/>
                <a:gd name="T25" fmla="*/ 184 h 509"/>
                <a:gd name="T26" fmla="*/ 100 w 512"/>
                <a:gd name="T27" fmla="*/ 191 h 509"/>
                <a:gd name="T28" fmla="*/ 124 w 512"/>
                <a:gd name="T29" fmla="*/ 210 h 509"/>
                <a:gd name="T30" fmla="*/ 150 w 512"/>
                <a:gd name="T31" fmla="*/ 233 h 509"/>
                <a:gd name="T32" fmla="*/ 179 w 512"/>
                <a:gd name="T33" fmla="*/ 232 h 509"/>
                <a:gd name="T34" fmla="*/ 207 w 512"/>
                <a:gd name="T35" fmla="*/ 223 h 509"/>
                <a:gd name="T36" fmla="*/ 230 w 512"/>
                <a:gd name="T37" fmla="*/ 198 h 509"/>
                <a:gd name="T38" fmla="*/ 242 w 512"/>
                <a:gd name="T39" fmla="*/ 165 h 509"/>
                <a:gd name="T40" fmla="*/ 226 w 512"/>
                <a:gd name="T41" fmla="*/ 143 h 509"/>
                <a:gd name="T42" fmla="*/ 203 w 512"/>
                <a:gd name="T43" fmla="*/ 132 h 509"/>
                <a:gd name="T44" fmla="*/ 176 w 512"/>
                <a:gd name="T45" fmla="*/ 122 h 509"/>
                <a:gd name="T46" fmla="*/ 153 w 512"/>
                <a:gd name="T47" fmla="*/ 111 h 509"/>
                <a:gd name="T48" fmla="*/ 142 w 512"/>
                <a:gd name="T49" fmla="*/ 80 h 509"/>
                <a:gd name="T50" fmla="*/ 163 w 512"/>
                <a:gd name="T51" fmla="*/ 50 h 509"/>
                <a:gd name="T52" fmla="*/ 187 w 512"/>
                <a:gd name="T53" fmla="*/ 36 h 509"/>
                <a:gd name="T54" fmla="*/ 211 w 512"/>
                <a:gd name="T55" fmla="*/ 18 h 509"/>
                <a:gd name="T56" fmla="*/ 243 w 512"/>
                <a:gd name="T57" fmla="*/ 28 h 509"/>
                <a:gd name="T58" fmla="*/ 277 w 512"/>
                <a:gd name="T59" fmla="*/ 54 h 509"/>
                <a:gd name="T60" fmla="*/ 314 w 512"/>
                <a:gd name="T61" fmla="*/ 72 h 509"/>
                <a:gd name="T62" fmla="*/ 355 w 512"/>
                <a:gd name="T63" fmla="*/ 68 h 509"/>
                <a:gd name="T64" fmla="*/ 382 w 512"/>
                <a:gd name="T65" fmla="*/ 36 h 509"/>
                <a:gd name="T66" fmla="*/ 411 w 512"/>
                <a:gd name="T67" fmla="*/ 3 h 509"/>
                <a:gd name="T68" fmla="*/ 453 w 512"/>
                <a:gd name="T69" fmla="*/ 10 h 509"/>
                <a:gd name="T70" fmla="*/ 486 w 512"/>
                <a:gd name="T71" fmla="*/ 36 h 509"/>
                <a:gd name="T72" fmla="*/ 489 w 512"/>
                <a:gd name="T73" fmla="*/ 68 h 509"/>
                <a:gd name="T74" fmla="*/ 466 w 512"/>
                <a:gd name="T75" fmla="*/ 88 h 509"/>
                <a:gd name="T76" fmla="*/ 437 w 512"/>
                <a:gd name="T77" fmla="*/ 107 h 509"/>
                <a:gd name="T78" fmla="*/ 422 w 512"/>
                <a:gd name="T79" fmla="*/ 133 h 509"/>
                <a:gd name="T80" fmla="*/ 419 w 512"/>
                <a:gd name="T81" fmla="*/ 317 h 509"/>
                <a:gd name="T82" fmla="*/ 388 w 512"/>
                <a:gd name="T83" fmla="*/ 302 h 509"/>
                <a:gd name="T84" fmla="*/ 364 w 512"/>
                <a:gd name="T85" fmla="*/ 273 h 509"/>
                <a:gd name="T86" fmla="*/ 336 w 512"/>
                <a:gd name="T87" fmla="*/ 250 h 509"/>
                <a:gd name="T88" fmla="*/ 299 w 512"/>
                <a:gd name="T89" fmla="*/ 252 h 509"/>
                <a:gd name="T90" fmla="*/ 275 w 512"/>
                <a:gd name="T91" fmla="*/ 270 h 509"/>
                <a:gd name="T92" fmla="*/ 255 w 512"/>
                <a:gd name="T93" fmla="*/ 294 h 509"/>
                <a:gd name="T94" fmla="*/ 242 w 512"/>
                <a:gd name="T95" fmla="*/ 323 h 509"/>
                <a:gd name="T96" fmla="*/ 241 w 512"/>
                <a:gd name="T97" fmla="*/ 353 h 509"/>
                <a:gd name="T98" fmla="*/ 257 w 512"/>
                <a:gd name="T99" fmla="*/ 364 h 509"/>
                <a:gd name="T100" fmla="*/ 279 w 512"/>
                <a:gd name="T101" fmla="*/ 368 h 509"/>
                <a:gd name="T102" fmla="*/ 304 w 512"/>
                <a:gd name="T103" fmla="*/ 370 h 509"/>
                <a:gd name="T104" fmla="*/ 330 w 512"/>
                <a:gd name="T105" fmla="*/ 376 h 509"/>
                <a:gd name="T106" fmla="*/ 353 w 512"/>
                <a:gd name="T107" fmla="*/ 407 h 509"/>
                <a:gd name="T108" fmla="*/ 352 w 512"/>
                <a:gd name="T109" fmla="*/ 443 h 509"/>
                <a:gd name="T110" fmla="*/ 334 w 512"/>
                <a:gd name="T111" fmla="*/ 462 h 509"/>
                <a:gd name="T112" fmla="*/ 311 w 512"/>
                <a:gd name="T113" fmla="*/ 479 h 509"/>
                <a:gd name="T114" fmla="*/ 278 w 512"/>
                <a:gd name="T115" fmla="*/ 465 h 509"/>
                <a:gd name="T116" fmla="*/ 241 w 512"/>
                <a:gd name="T117" fmla="*/ 445 h 509"/>
                <a:gd name="T118" fmla="*/ 202 w 512"/>
                <a:gd name="T119" fmla="*/ 432 h 509"/>
                <a:gd name="T120" fmla="*/ 98 w 512"/>
                <a:gd name="T121" fmla="*/ 50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2" h="509">
                  <a:moveTo>
                    <a:pt x="98" y="508"/>
                  </a:moveTo>
                  <a:lnTo>
                    <a:pt x="86" y="504"/>
                  </a:lnTo>
                  <a:lnTo>
                    <a:pt x="76" y="498"/>
                  </a:lnTo>
                  <a:lnTo>
                    <a:pt x="67" y="492"/>
                  </a:lnTo>
                  <a:lnTo>
                    <a:pt x="60" y="483"/>
                  </a:lnTo>
                  <a:lnTo>
                    <a:pt x="53" y="474"/>
                  </a:lnTo>
                  <a:lnTo>
                    <a:pt x="49" y="463"/>
                  </a:lnTo>
                  <a:lnTo>
                    <a:pt x="45" y="451"/>
                  </a:lnTo>
                  <a:lnTo>
                    <a:pt x="43" y="439"/>
                  </a:lnTo>
                  <a:lnTo>
                    <a:pt x="49" y="432"/>
                  </a:lnTo>
                  <a:lnTo>
                    <a:pt x="58" y="425"/>
                  </a:lnTo>
                  <a:lnTo>
                    <a:pt x="68" y="418"/>
                  </a:lnTo>
                  <a:lnTo>
                    <a:pt x="78" y="413"/>
                  </a:lnTo>
                  <a:lnTo>
                    <a:pt x="88" y="407"/>
                  </a:lnTo>
                  <a:lnTo>
                    <a:pt x="98" y="399"/>
                  </a:lnTo>
                  <a:lnTo>
                    <a:pt x="106" y="391"/>
                  </a:lnTo>
                  <a:lnTo>
                    <a:pt x="113" y="380"/>
                  </a:lnTo>
                  <a:lnTo>
                    <a:pt x="112" y="370"/>
                  </a:lnTo>
                  <a:lnTo>
                    <a:pt x="109" y="360"/>
                  </a:lnTo>
                  <a:lnTo>
                    <a:pt x="105" y="352"/>
                  </a:lnTo>
                  <a:lnTo>
                    <a:pt x="100" y="344"/>
                  </a:lnTo>
                  <a:lnTo>
                    <a:pt x="93" y="337"/>
                  </a:lnTo>
                  <a:lnTo>
                    <a:pt x="87" y="330"/>
                  </a:lnTo>
                  <a:lnTo>
                    <a:pt x="79" y="324"/>
                  </a:lnTo>
                  <a:lnTo>
                    <a:pt x="71" y="318"/>
                  </a:lnTo>
                  <a:lnTo>
                    <a:pt x="62" y="313"/>
                  </a:lnTo>
                  <a:lnTo>
                    <a:pt x="53" y="308"/>
                  </a:lnTo>
                  <a:lnTo>
                    <a:pt x="44" y="302"/>
                  </a:lnTo>
                  <a:lnTo>
                    <a:pt x="35" y="297"/>
                  </a:lnTo>
                  <a:lnTo>
                    <a:pt x="25" y="291"/>
                  </a:lnTo>
                  <a:lnTo>
                    <a:pt x="17" y="286"/>
                  </a:lnTo>
                  <a:lnTo>
                    <a:pt x="7" y="280"/>
                  </a:lnTo>
                  <a:lnTo>
                    <a:pt x="0" y="273"/>
                  </a:lnTo>
                  <a:lnTo>
                    <a:pt x="0" y="268"/>
                  </a:lnTo>
                  <a:lnTo>
                    <a:pt x="0" y="263"/>
                  </a:lnTo>
                  <a:lnTo>
                    <a:pt x="2" y="258"/>
                  </a:lnTo>
                  <a:lnTo>
                    <a:pt x="4" y="253"/>
                  </a:lnTo>
                  <a:lnTo>
                    <a:pt x="7" y="248"/>
                  </a:lnTo>
                  <a:lnTo>
                    <a:pt x="10" y="244"/>
                  </a:lnTo>
                  <a:lnTo>
                    <a:pt x="13" y="239"/>
                  </a:lnTo>
                  <a:lnTo>
                    <a:pt x="17" y="234"/>
                  </a:lnTo>
                  <a:lnTo>
                    <a:pt x="20" y="230"/>
                  </a:lnTo>
                  <a:lnTo>
                    <a:pt x="24" y="225"/>
                  </a:lnTo>
                  <a:lnTo>
                    <a:pt x="29" y="220"/>
                  </a:lnTo>
                  <a:lnTo>
                    <a:pt x="32" y="216"/>
                  </a:lnTo>
                  <a:lnTo>
                    <a:pt x="37" y="210"/>
                  </a:lnTo>
                  <a:lnTo>
                    <a:pt x="40" y="205"/>
                  </a:lnTo>
                  <a:lnTo>
                    <a:pt x="43" y="201"/>
                  </a:lnTo>
                  <a:lnTo>
                    <a:pt x="46" y="195"/>
                  </a:lnTo>
                  <a:lnTo>
                    <a:pt x="51" y="190"/>
                  </a:lnTo>
                  <a:lnTo>
                    <a:pt x="58" y="186"/>
                  </a:lnTo>
                  <a:lnTo>
                    <a:pt x="65" y="184"/>
                  </a:lnTo>
                  <a:lnTo>
                    <a:pt x="73" y="184"/>
                  </a:lnTo>
                  <a:lnTo>
                    <a:pt x="82" y="186"/>
                  </a:lnTo>
                  <a:lnTo>
                    <a:pt x="91" y="187"/>
                  </a:lnTo>
                  <a:lnTo>
                    <a:pt x="100" y="191"/>
                  </a:lnTo>
                  <a:lnTo>
                    <a:pt x="109" y="195"/>
                  </a:lnTo>
                  <a:lnTo>
                    <a:pt x="114" y="199"/>
                  </a:lnTo>
                  <a:lnTo>
                    <a:pt x="120" y="205"/>
                  </a:lnTo>
                  <a:lnTo>
                    <a:pt x="124" y="210"/>
                  </a:lnTo>
                  <a:lnTo>
                    <a:pt x="130" y="216"/>
                  </a:lnTo>
                  <a:lnTo>
                    <a:pt x="136" y="222"/>
                  </a:lnTo>
                  <a:lnTo>
                    <a:pt x="143" y="228"/>
                  </a:lnTo>
                  <a:lnTo>
                    <a:pt x="150" y="233"/>
                  </a:lnTo>
                  <a:lnTo>
                    <a:pt x="160" y="237"/>
                  </a:lnTo>
                  <a:lnTo>
                    <a:pt x="166" y="236"/>
                  </a:lnTo>
                  <a:lnTo>
                    <a:pt x="173" y="234"/>
                  </a:lnTo>
                  <a:lnTo>
                    <a:pt x="179" y="232"/>
                  </a:lnTo>
                  <a:lnTo>
                    <a:pt x="186" y="230"/>
                  </a:lnTo>
                  <a:lnTo>
                    <a:pt x="193" y="228"/>
                  </a:lnTo>
                  <a:lnTo>
                    <a:pt x="200" y="225"/>
                  </a:lnTo>
                  <a:lnTo>
                    <a:pt x="207" y="223"/>
                  </a:lnTo>
                  <a:lnTo>
                    <a:pt x="215" y="220"/>
                  </a:lnTo>
                  <a:lnTo>
                    <a:pt x="218" y="213"/>
                  </a:lnTo>
                  <a:lnTo>
                    <a:pt x="224" y="205"/>
                  </a:lnTo>
                  <a:lnTo>
                    <a:pt x="230" y="198"/>
                  </a:lnTo>
                  <a:lnTo>
                    <a:pt x="235" y="190"/>
                  </a:lnTo>
                  <a:lnTo>
                    <a:pt x="239" y="182"/>
                  </a:lnTo>
                  <a:lnTo>
                    <a:pt x="242" y="174"/>
                  </a:lnTo>
                  <a:lnTo>
                    <a:pt x="242" y="165"/>
                  </a:lnTo>
                  <a:lnTo>
                    <a:pt x="238" y="156"/>
                  </a:lnTo>
                  <a:lnTo>
                    <a:pt x="235" y="151"/>
                  </a:lnTo>
                  <a:lnTo>
                    <a:pt x="230" y="147"/>
                  </a:lnTo>
                  <a:lnTo>
                    <a:pt x="226" y="143"/>
                  </a:lnTo>
                  <a:lnTo>
                    <a:pt x="220" y="140"/>
                  </a:lnTo>
                  <a:lnTo>
                    <a:pt x="215" y="136"/>
                  </a:lnTo>
                  <a:lnTo>
                    <a:pt x="209" y="134"/>
                  </a:lnTo>
                  <a:lnTo>
                    <a:pt x="203" y="132"/>
                  </a:lnTo>
                  <a:lnTo>
                    <a:pt x="196" y="129"/>
                  </a:lnTo>
                  <a:lnTo>
                    <a:pt x="189" y="127"/>
                  </a:lnTo>
                  <a:lnTo>
                    <a:pt x="183" y="125"/>
                  </a:lnTo>
                  <a:lnTo>
                    <a:pt x="176" y="122"/>
                  </a:lnTo>
                  <a:lnTo>
                    <a:pt x="170" y="121"/>
                  </a:lnTo>
                  <a:lnTo>
                    <a:pt x="164" y="117"/>
                  </a:lnTo>
                  <a:lnTo>
                    <a:pt x="158" y="114"/>
                  </a:lnTo>
                  <a:lnTo>
                    <a:pt x="153" y="111"/>
                  </a:lnTo>
                  <a:lnTo>
                    <a:pt x="148" y="106"/>
                  </a:lnTo>
                  <a:lnTo>
                    <a:pt x="143" y="98"/>
                  </a:lnTo>
                  <a:lnTo>
                    <a:pt x="142" y="90"/>
                  </a:lnTo>
                  <a:lnTo>
                    <a:pt x="142" y="80"/>
                  </a:lnTo>
                  <a:lnTo>
                    <a:pt x="145" y="72"/>
                  </a:lnTo>
                  <a:lnTo>
                    <a:pt x="149" y="64"/>
                  </a:lnTo>
                  <a:lnTo>
                    <a:pt x="156" y="57"/>
                  </a:lnTo>
                  <a:lnTo>
                    <a:pt x="163" y="50"/>
                  </a:lnTo>
                  <a:lnTo>
                    <a:pt x="172" y="46"/>
                  </a:lnTo>
                  <a:lnTo>
                    <a:pt x="177" y="43"/>
                  </a:lnTo>
                  <a:lnTo>
                    <a:pt x="183" y="39"/>
                  </a:lnTo>
                  <a:lnTo>
                    <a:pt x="187" y="36"/>
                  </a:lnTo>
                  <a:lnTo>
                    <a:pt x="193" y="31"/>
                  </a:lnTo>
                  <a:lnTo>
                    <a:pt x="199" y="27"/>
                  </a:lnTo>
                  <a:lnTo>
                    <a:pt x="205" y="23"/>
                  </a:lnTo>
                  <a:lnTo>
                    <a:pt x="211" y="18"/>
                  </a:lnTo>
                  <a:lnTo>
                    <a:pt x="218" y="14"/>
                  </a:lnTo>
                  <a:lnTo>
                    <a:pt x="226" y="18"/>
                  </a:lnTo>
                  <a:lnTo>
                    <a:pt x="235" y="22"/>
                  </a:lnTo>
                  <a:lnTo>
                    <a:pt x="243" y="28"/>
                  </a:lnTo>
                  <a:lnTo>
                    <a:pt x="251" y="34"/>
                  </a:lnTo>
                  <a:lnTo>
                    <a:pt x="259" y="40"/>
                  </a:lnTo>
                  <a:lnTo>
                    <a:pt x="267" y="47"/>
                  </a:lnTo>
                  <a:lnTo>
                    <a:pt x="277" y="54"/>
                  </a:lnTo>
                  <a:lnTo>
                    <a:pt x="286" y="60"/>
                  </a:lnTo>
                  <a:lnTo>
                    <a:pt x="294" y="65"/>
                  </a:lnTo>
                  <a:lnTo>
                    <a:pt x="304" y="69"/>
                  </a:lnTo>
                  <a:lnTo>
                    <a:pt x="314" y="72"/>
                  </a:lnTo>
                  <a:lnTo>
                    <a:pt x="324" y="75"/>
                  </a:lnTo>
                  <a:lnTo>
                    <a:pt x="334" y="74"/>
                  </a:lnTo>
                  <a:lnTo>
                    <a:pt x="344" y="72"/>
                  </a:lnTo>
                  <a:lnTo>
                    <a:pt x="355" y="68"/>
                  </a:lnTo>
                  <a:lnTo>
                    <a:pt x="367" y="60"/>
                  </a:lnTo>
                  <a:lnTo>
                    <a:pt x="373" y="54"/>
                  </a:lnTo>
                  <a:lnTo>
                    <a:pt x="378" y="46"/>
                  </a:lnTo>
                  <a:lnTo>
                    <a:pt x="382" y="36"/>
                  </a:lnTo>
                  <a:lnTo>
                    <a:pt x="387" y="27"/>
                  </a:lnTo>
                  <a:lnTo>
                    <a:pt x="393" y="18"/>
                  </a:lnTo>
                  <a:lnTo>
                    <a:pt x="401" y="10"/>
                  </a:lnTo>
                  <a:lnTo>
                    <a:pt x="411" y="3"/>
                  </a:lnTo>
                  <a:lnTo>
                    <a:pt x="422" y="0"/>
                  </a:lnTo>
                  <a:lnTo>
                    <a:pt x="432" y="3"/>
                  </a:lnTo>
                  <a:lnTo>
                    <a:pt x="442" y="6"/>
                  </a:lnTo>
                  <a:lnTo>
                    <a:pt x="453" y="10"/>
                  </a:lnTo>
                  <a:lnTo>
                    <a:pt x="463" y="15"/>
                  </a:lnTo>
                  <a:lnTo>
                    <a:pt x="472" y="21"/>
                  </a:lnTo>
                  <a:lnTo>
                    <a:pt x="479" y="28"/>
                  </a:lnTo>
                  <a:lnTo>
                    <a:pt x="486" y="36"/>
                  </a:lnTo>
                  <a:lnTo>
                    <a:pt x="492" y="46"/>
                  </a:lnTo>
                  <a:lnTo>
                    <a:pt x="493" y="54"/>
                  </a:lnTo>
                  <a:lnTo>
                    <a:pt x="492" y="61"/>
                  </a:lnTo>
                  <a:lnTo>
                    <a:pt x="489" y="68"/>
                  </a:lnTo>
                  <a:lnTo>
                    <a:pt x="485" y="73"/>
                  </a:lnTo>
                  <a:lnTo>
                    <a:pt x="479" y="79"/>
                  </a:lnTo>
                  <a:lnTo>
                    <a:pt x="473" y="83"/>
                  </a:lnTo>
                  <a:lnTo>
                    <a:pt x="466" y="88"/>
                  </a:lnTo>
                  <a:lnTo>
                    <a:pt x="458" y="93"/>
                  </a:lnTo>
                  <a:lnTo>
                    <a:pt x="451" y="97"/>
                  </a:lnTo>
                  <a:lnTo>
                    <a:pt x="443" y="101"/>
                  </a:lnTo>
                  <a:lnTo>
                    <a:pt x="437" y="107"/>
                  </a:lnTo>
                  <a:lnTo>
                    <a:pt x="431" y="112"/>
                  </a:lnTo>
                  <a:lnTo>
                    <a:pt x="427" y="118"/>
                  </a:lnTo>
                  <a:lnTo>
                    <a:pt x="423" y="125"/>
                  </a:lnTo>
                  <a:lnTo>
                    <a:pt x="422" y="133"/>
                  </a:lnTo>
                  <a:lnTo>
                    <a:pt x="422" y="142"/>
                  </a:lnTo>
                  <a:lnTo>
                    <a:pt x="511" y="227"/>
                  </a:lnTo>
                  <a:lnTo>
                    <a:pt x="429" y="316"/>
                  </a:lnTo>
                  <a:lnTo>
                    <a:pt x="419" y="317"/>
                  </a:lnTo>
                  <a:lnTo>
                    <a:pt x="411" y="315"/>
                  </a:lnTo>
                  <a:lnTo>
                    <a:pt x="402" y="312"/>
                  </a:lnTo>
                  <a:lnTo>
                    <a:pt x="395" y="308"/>
                  </a:lnTo>
                  <a:lnTo>
                    <a:pt x="388" y="302"/>
                  </a:lnTo>
                  <a:lnTo>
                    <a:pt x="382" y="295"/>
                  </a:lnTo>
                  <a:lnTo>
                    <a:pt x="376" y="288"/>
                  </a:lnTo>
                  <a:lnTo>
                    <a:pt x="370" y="281"/>
                  </a:lnTo>
                  <a:lnTo>
                    <a:pt x="364" y="273"/>
                  </a:lnTo>
                  <a:lnTo>
                    <a:pt x="358" y="266"/>
                  </a:lnTo>
                  <a:lnTo>
                    <a:pt x="351" y="260"/>
                  </a:lnTo>
                  <a:lnTo>
                    <a:pt x="344" y="255"/>
                  </a:lnTo>
                  <a:lnTo>
                    <a:pt x="336" y="250"/>
                  </a:lnTo>
                  <a:lnTo>
                    <a:pt x="327" y="248"/>
                  </a:lnTo>
                  <a:lnTo>
                    <a:pt x="317" y="247"/>
                  </a:lnTo>
                  <a:lnTo>
                    <a:pt x="305" y="248"/>
                  </a:lnTo>
                  <a:lnTo>
                    <a:pt x="299" y="252"/>
                  </a:lnTo>
                  <a:lnTo>
                    <a:pt x="293" y="255"/>
                  </a:lnTo>
                  <a:lnTo>
                    <a:pt x="287" y="260"/>
                  </a:lnTo>
                  <a:lnTo>
                    <a:pt x="281" y="265"/>
                  </a:lnTo>
                  <a:lnTo>
                    <a:pt x="275" y="270"/>
                  </a:lnTo>
                  <a:lnTo>
                    <a:pt x="270" y="275"/>
                  </a:lnTo>
                  <a:lnTo>
                    <a:pt x="265" y="281"/>
                  </a:lnTo>
                  <a:lnTo>
                    <a:pt x="260" y="288"/>
                  </a:lnTo>
                  <a:lnTo>
                    <a:pt x="255" y="294"/>
                  </a:lnTo>
                  <a:lnTo>
                    <a:pt x="251" y="300"/>
                  </a:lnTo>
                  <a:lnTo>
                    <a:pt x="247" y="308"/>
                  </a:lnTo>
                  <a:lnTo>
                    <a:pt x="244" y="315"/>
                  </a:lnTo>
                  <a:lnTo>
                    <a:pt x="242" y="323"/>
                  </a:lnTo>
                  <a:lnTo>
                    <a:pt x="239" y="331"/>
                  </a:lnTo>
                  <a:lnTo>
                    <a:pt x="238" y="339"/>
                  </a:lnTo>
                  <a:lnTo>
                    <a:pt x="238" y="348"/>
                  </a:lnTo>
                  <a:lnTo>
                    <a:pt x="241" y="353"/>
                  </a:lnTo>
                  <a:lnTo>
                    <a:pt x="244" y="356"/>
                  </a:lnTo>
                  <a:lnTo>
                    <a:pt x="248" y="360"/>
                  </a:lnTo>
                  <a:lnTo>
                    <a:pt x="252" y="362"/>
                  </a:lnTo>
                  <a:lnTo>
                    <a:pt x="257" y="364"/>
                  </a:lnTo>
                  <a:lnTo>
                    <a:pt x="262" y="366"/>
                  </a:lnTo>
                  <a:lnTo>
                    <a:pt x="267" y="367"/>
                  </a:lnTo>
                  <a:lnTo>
                    <a:pt x="274" y="368"/>
                  </a:lnTo>
                  <a:lnTo>
                    <a:pt x="279" y="368"/>
                  </a:lnTo>
                  <a:lnTo>
                    <a:pt x="285" y="369"/>
                  </a:lnTo>
                  <a:lnTo>
                    <a:pt x="292" y="370"/>
                  </a:lnTo>
                  <a:lnTo>
                    <a:pt x="298" y="370"/>
                  </a:lnTo>
                  <a:lnTo>
                    <a:pt x="304" y="370"/>
                  </a:lnTo>
                  <a:lnTo>
                    <a:pt x="309" y="371"/>
                  </a:lnTo>
                  <a:lnTo>
                    <a:pt x="315" y="371"/>
                  </a:lnTo>
                  <a:lnTo>
                    <a:pt x="320" y="373"/>
                  </a:lnTo>
                  <a:lnTo>
                    <a:pt x="330" y="376"/>
                  </a:lnTo>
                  <a:lnTo>
                    <a:pt x="337" y="382"/>
                  </a:lnTo>
                  <a:lnTo>
                    <a:pt x="344" y="389"/>
                  </a:lnTo>
                  <a:lnTo>
                    <a:pt x="349" y="398"/>
                  </a:lnTo>
                  <a:lnTo>
                    <a:pt x="353" y="407"/>
                  </a:lnTo>
                  <a:lnTo>
                    <a:pt x="355" y="417"/>
                  </a:lnTo>
                  <a:lnTo>
                    <a:pt x="356" y="427"/>
                  </a:lnTo>
                  <a:lnTo>
                    <a:pt x="355" y="436"/>
                  </a:lnTo>
                  <a:lnTo>
                    <a:pt x="352" y="443"/>
                  </a:lnTo>
                  <a:lnTo>
                    <a:pt x="348" y="448"/>
                  </a:lnTo>
                  <a:lnTo>
                    <a:pt x="343" y="453"/>
                  </a:lnTo>
                  <a:lnTo>
                    <a:pt x="339" y="458"/>
                  </a:lnTo>
                  <a:lnTo>
                    <a:pt x="334" y="462"/>
                  </a:lnTo>
                  <a:lnTo>
                    <a:pt x="330" y="468"/>
                  </a:lnTo>
                  <a:lnTo>
                    <a:pt x="324" y="473"/>
                  </a:lnTo>
                  <a:lnTo>
                    <a:pt x="320" y="479"/>
                  </a:lnTo>
                  <a:lnTo>
                    <a:pt x="311" y="479"/>
                  </a:lnTo>
                  <a:lnTo>
                    <a:pt x="304" y="477"/>
                  </a:lnTo>
                  <a:lnTo>
                    <a:pt x="295" y="474"/>
                  </a:lnTo>
                  <a:lnTo>
                    <a:pt x="286" y="470"/>
                  </a:lnTo>
                  <a:lnTo>
                    <a:pt x="278" y="465"/>
                  </a:lnTo>
                  <a:lnTo>
                    <a:pt x="268" y="461"/>
                  </a:lnTo>
                  <a:lnTo>
                    <a:pt x="259" y="455"/>
                  </a:lnTo>
                  <a:lnTo>
                    <a:pt x="250" y="450"/>
                  </a:lnTo>
                  <a:lnTo>
                    <a:pt x="241" y="445"/>
                  </a:lnTo>
                  <a:lnTo>
                    <a:pt x="231" y="441"/>
                  </a:lnTo>
                  <a:lnTo>
                    <a:pt x="222" y="437"/>
                  </a:lnTo>
                  <a:lnTo>
                    <a:pt x="211" y="435"/>
                  </a:lnTo>
                  <a:lnTo>
                    <a:pt x="202" y="432"/>
                  </a:lnTo>
                  <a:lnTo>
                    <a:pt x="193" y="432"/>
                  </a:lnTo>
                  <a:lnTo>
                    <a:pt x="182" y="433"/>
                  </a:lnTo>
                  <a:lnTo>
                    <a:pt x="172" y="436"/>
                  </a:lnTo>
                  <a:lnTo>
                    <a:pt x="98" y="508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grayWhite">
            <a:xfrm>
              <a:off x="705" y="3827"/>
              <a:ext cx="513" cy="493"/>
            </a:xfrm>
            <a:custGeom>
              <a:avLst/>
              <a:gdLst>
                <a:gd name="T0" fmla="*/ 111 w 513"/>
                <a:gd name="T1" fmla="*/ 481 h 493"/>
                <a:gd name="T2" fmla="*/ 85 w 513"/>
                <a:gd name="T3" fmla="*/ 463 h 493"/>
                <a:gd name="T4" fmla="*/ 64 w 513"/>
                <a:gd name="T5" fmla="*/ 433 h 493"/>
                <a:gd name="T6" fmla="*/ 0 w 513"/>
                <a:gd name="T7" fmla="*/ 275 h 493"/>
                <a:gd name="T8" fmla="*/ 3 w 513"/>
                <a:gd name="T9" fmla="*/ 259 h 493"/>
                <a:gd name="T10" fmla="*/ 10 w 513"/>
                <a:gd name="T11" fmla="*/ 240 h 493"/>
                <a:gd name="T12" fmla="*/ 21 w 513"/>
                <a:gd name="T13" fmla="*/ 222 h 493"/>
                <a:gd name="T14" fmla="*/ 35 w 513"/>
                <a:gd name="T15" fmla="*/ 205 h 493"/>
                <a:gd name="T16" fmla="*/ 49 w 513"/>
                <a:gd name="T17" fmla="*/ 193 h 493"/>
                <a:gd name="T18" fmla="*/ 81 w 513"/>
                <a:gd name="T19" fmla="*/ 193 h 493"/>
                <a:gd name="T20" fmla="*/ 112 w 513"/>
                <a:gd name="T21" fmla="*/ 205 h 493"/>
                <a:gd name="T22" fmla="*/ 142 w 513"/>
                <a:gd name="T23" fmla="*/ 220 h 493"/>
                <a:gd name="T24" fmla="*/ 169 w 513"/>
                <a:gd name="T25" fmla="*/ 226 h 493"/>
                <a:gd name="T26" fmla="*/ 194 w 513"/>
                <a:gd name="T27" fmla="*/ 211 h 493"/>
                <a:gd name="T28" fmla="*/ 212 w 513"/>
                <a:gd name="T29" fmla="*/ 183 h 493"/>
                <a:gd name="T30" fmla="*/ 222 w 513"/>
                <a:gd name="T31" fmla="*/ 156 h 493"/>
                <a:gd name="T32" fmla="*/ 213 w 513"/>
                <a:gd name="T33" fmla="*/ 128 h 493"/>
                <a:gd name="T34" fmla="*/ 198 w 513"/>
                <a:gd name="T35" fmla="*/ 115 h 493"/>
                <a:gd name="T36" fmla="*/ 178 w 513"/>
                <a:gd name="T37" fmla="*/ 105 h 493"/>
                <a:gd name="T38" fmla="*/ 158 w 513"/>
                <a:gd name="T39" fmla="*/ 95 h 493"/>
                <a:gd name="T40" fmla="*/ 142 w 513"/>
                <a:gd name="T41" fmla="*/ 81 h 493"/>
                <a:gd name="T42" fmla="*/ 137 w 513"/>
                <a:gd name="T43" fmla="*/ 60 h 493"/>
                <a:gd name="T44" fmla="*/ 146 w 513"/>
                <a:gd name="T45" fmla="*/ 38 h 493"/>
                <a:gd name="T46" fmla="*/ 160 w 513"/>
                <a:gd name="T47" fmla="*/ 20 h 493"/>
                <a:gd name="T48" fmla="*/ 176 w 513"/>
                <a:gd name="T49" fmla="*/ 0 h 493"/>
                <a:gd name="T50" fmla="*/ 198 w 513"/>
                <a:gd name="T51" fmla="*/ 15 h 493"/>
                <a:gd name="T52" fmla="*/ 224 w 513"/>
                <a:gd name="T53" fmla="*/ 26 h 493"/>
                <a:gd name="T54" fmla="*/ 251 w 513"/>
                <a:gd name="T55" fmla="*/ 34 h 493"/>
                <a:gd name="T56" fmla="*/ 279 w 513"/>
                <a:gd name="T57" fmla="*/ 38 h 493"/>
                <a:gd name="T58" fmla="*/ 307 w 513"/>
                <a:gd name="T59" fmla="*/ 37 h 493"/>
                <a:gd name="T60" fmla="*/ 285 w 513"/>
                <a:gd name="T61" fmla="*/ 123 h 493"/>
                <a:gd name="T62" fmla="*/ 295 w 513"/>
                <a:gd name="T63" fmla="*/ 131 h 493"/>
                <a:gd name="T64" fmla="*/ 308 w 513"/>
                <a:gd name="T65" fmla="*/ 140 h 493"/>
                <a:gd name="T66" fmla="*/ 337 w 513"/>
                <a:gd name="T67" fmla="*/ 134 h 493"/>
                <a:gd name="T68" fmla="*/ 357 w 513"/>
                <a:gd name="T69" fmla="*/ 101 h 493"/>
                <a:gd name="T70" fmla="*/ 382 w 513"/>
                <a:gd name="T71" fmla="*/ 69 h 493"/>
                <a:gd name="T72" fmla="*/ 395 w 513"/>
                <a:gd name="T73" fmla="*/ 94 h 493"/>
                <a:gd name="T74" fmla="*/ 416 w 513"/>
                <a:gd name="T75" fmla="*/ 117 h 493"/>
                <a:gd name="T76" fmla="*/ 441 w 513"/>
                <a:gd name="T77" fmla="*/ 137 h 493"/>
                <a:gd name="T78" fmla="*/ 469 w 513"/>
                <a:gd name="T79" fmla="*/ 154 h 493"/>
                <a:gd name="T80" fmla="*/ 501 w 513"/>
                <a:gd name="T81" fmla="*/ 170 h 493"/>
                <a:gd name="T82" fmla="*/ 431 w 513"/>
                <a:gd name="T83" fmla="*/ 287 h 493"/>
                <a:gd name="T84" fmla="*/ 316 w 513"/>
                <a:gd name="T85" fmla="*/ 222 h 493"/>
                <a:gd name="T86" fmla="*/ 299 w 513"/>
                <a:gd name="T87" fmla="*/ 240 h 493"/>
                <a:gd name="T88" fmla="*/ 283 w 513"/>
                <a:gd name="T89" fmla="*/ 261 h 493"/>
                <a:gd name="T90" fmla="*/ 271 w 513"/>
                <a:gd name="T91" fmla="*/ 284 h 493"/>
                <a:gd name="T92" fmla="*/ 262 w 513"/>
                <a:gd name="T93" fmla="*/ 308 h 493"/>
                <a:gd name="T94" fmla="*/ 265 w 513"/>
                <a:gd name="T95" fmla="*/ 334 h 493"/>
                <a:gd name="T96" fmla="*/ 290 w 513"/>
                <a:gd name="T97" fmla="*/ 351 h 493"/>
                <a:gd name="T98" fmla="*/ 325 w 513"/>
                <a:gd name="T99" fmla="*/ 356 h 493"/>
                <a:gd name="T100" fmla="*/ 360 w 513"/>
                <a:gd name="T101" fmla="*/ 359 h 493"/>
                <a:gd name="T102" fmla="*/ 388 w 513"/>
                <a:gd name="T103" fmla="*/ 370 h 493"/>
                <a:gd name="T104" fmla="*/ 400 w 513"/>
                <a:gd name="T105" fmla="*/ 401 h 493"/>
                <a:gd name="T106" fmla="*/ 202 w 513"/>
                <a:gd name="T107" fmla="*/ 404 h 493"/>
                <a:gd name="T108" fmla="*/ 162 w 513"/>
                <a:gd name="T109" fmla="*/ 479 h 493"/>
                <a:gd name="T110" fmla="*/ 150 w 513"/>
                <a:gd name="T111" fmla="*/ 484 h 493"/>
                <a:gd name="T112" fmla="*/ 138 w 513"/>
                <a:gd name="T113" fmla="*/ 4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3" h="493">
                  <a:moveTo>
                    <a:pt x="130" y="492"/>
                  </a:moveTo>
                  <a:lnTo>
                    <a:pt x="120" y="486"/>
                  </a:lnTo>
                  <a:lnTo>
                    <a:pt x="111" y="481"/>
                  </a:lnTo>
                  <a:lnTo>
                    <a:pt x="101" y="475"/>
                  </a:lnTo>
                  <a:lnTo>
                    <a:pt x="93" y="469"/>
                  </a:lnTo>
                  <a:lnTo>
                    <a:pt x="85" y="463"/>
                  </a:lnTo>
                  <a:lnTo>
                    <a:pt x="78" y="454"/>
                  </a:lnTo>
                  <a:lnTo>
                    <a:pt x="71" y="444"/>
                  </a:lnTo>
                  <a:lnTo>
                    <a:pt x="64" y="433"/>
                  </a:lnTo>
                  <a:lnTo>
                    <a:pt x="111" y="353"/>
                  </a:lnTo>
                  <a:lnTo>
                    <a:pt x="0" y="280"/>
                  </a:lnTo>
                  <a:lnTo>
                    <a:pt x="0" y="275"/>
                  </a:lnTo>
                  <a:lnTo>
                    <a:pt x="0" y="270"/>
                  </a:lnTo>
                  <a:lnTo>
                    <a:pt x="1" y="264"/>
                  </a:lnTo>
                  <a:lnTo>
                    <a:pt x="3" y="259"/>
                  </a:lnTo>
                  <a:lnTo>
                    <a:pt x="5" y="252"/>
                  </a:lnTo>
                  <a:lnTo>
                    <a:pt x="7" y="246"/>
                  </a:lnTo>
                  <a:lnTo>
                    <a:pt x="10" y="240"/>
                  </a:lnTo>
                  <a:lnTo>
                    <a:pt x="13" y="234"/>
                  </a:lnTo>
                  <a:lnTo>
                    <a:pt x="17" y="227"/>
                  </a:lnTo>
                  <a:lnTo>
                    <a:pt x="21" y="222"/>
                  </a:lnTo>
                  <a:lnTo>
                    <a:pt x="26" y="216"/>
                  </a:lnTo>
                  <a:lnTo>
                    <a:pt x="30" y="211"/>
                  </a:lnTo>
                  <a:lnTo>
                    <a:pt x="35" y="205"/>
                  </a:lnTo>
                  <a:lnTo>
                    <a:pt x="40" y="201"/>
                  </a:lnTo>
                  <a:lnTo>
                    <a:pt x="44" y="196"/>
                  </a:lnTo>
                  <a:lnTo>
                    <a:pt x="49" y="193"/>
                  </a:lnTo>
                  <a:lnTo>
                    <a:pt x="60" y="191"/>
                  </a:lnTo>
                  <a:lnTo>
                    <a:pt x="70" y="191"/>
                  </a:lnTo>
                  <a:lnTo>
                    <a:pt x="81" y="193"/>
                  </a:lnTo>
                  <a:lnTo>
                    <a:pt x="92" y="196"/>
                  </a:lnTo>
                  <a:lnTo>
                    <a:pt x="102" y="201"/>
                  </a:lnTo>
                  <a:lnTo>
                    <a:pt x="112" y="205"/>
                  </a:lnTo>
                  <a:lnTo>
                    <a:pt x="122" y="211"/>
                  </a:lnTo>
                  <a:lnTo>
                    <a:pt x="132" y="216"/>
                  </a:lnTo>
                  <a:lnTo>
                    <a:pt x="142" y="220"/>
                  </a:lnTo>
                  <a:lnTo>
                    <a:pt x="150" y="223"/>
                  </a:lnTo>
                  <a:lnTo>
                    <a:pt x="160" y="226"/>
                  </a:lnTo>
                  <a:lnTo>
                    <a:pt x="169" y="226"/>
                  </a:lnTo>
                  <a:lnTo>
                    <a:pt x="178" y="223"/>
                  </a:lnTo>
                  <a:lnTo>
                    <a:pt x="186" y="219"/>
                  </a:lnTo>
                  <a:lnTo>
                    <a:pt x="194" y="211"/>
                  </a:lnTo>
                  <a:lnTo>
                    <a:pt x="202" y="200"/>
                  </a:lnTo>
                  <a:lnTo>
                    <a:pt x="207" y="192"/>
                  </a:lnTo>
                  <a:lnTo>
                    <a:pt x="212" y="183"/>
                  </a:lnTo>
                  <a:lnTo>
                    <a:pt x="216" y="174"/>
                  </a:lnTo>
                  <a:lnTo>
                    <a:pt x="219" y="165"/>
                  </a:lnTo>
                  <a:lnTo>
                    <a:pt x="222" y="156"/>
                  </a:lnTo>
                  <a:lnTo>
                    <a:pt x="222" y="146"/>
                  </a:lnTo>
                  <a:lnTo>
                    <a:pt x="219" y="138"/>
                  </a:lnTo>
                  <a:lnTo>
                    <a:pt x="213" y="128"/>
                  </a:lnTo>
                  <a:lnTo>
                    <a:pt x="210" y="123"/>
                  </a:lnTo>
                  <a:lnTo>
                    <a:pt x="204" y="119"/>
                  </a:lnTo>
                  <a:lnTo>
                    <a:pt x="198" y="115"/>
                  </a:lnTo>
                  <a:lnTo>
                    <a:pt x="192" y="112"/>
                  </a:lnTo>
                  <a:lnTo>
                    <a:pt x="186" y="109"/>
                  </a:lnTo>
                  <a:lnTo>
                    <a:pt x="178" y="105"/>
                  </a:lnTo>
                  <a:lnTo>
                    <a:pt x="171" y="102"/>
                  </a:lnTo>
                  <a:lnTo>
                    <a:pt x="165" y="98"/>
                  </a:lnTo>
                  <a:lnTo>
                    <a:pt x="158" y="95"/>
                  </a:lnTo>
                  <a:lnTo>
                    <a:pt x="152" y="91"/>
                  </a:lnTo>
                  <a:lnTo>
                    <a:pt x="146" y="86"/>
                  </a:lnTo>
                  <a:lnTo>
                    <a:pt x="142" y="81"/>
                  </a:lnTo>
                  <a:lnTo>
                    <a:pt x="139" y="74"/>
                  </a:lnTo>
                  <a:lnTo>
                    <a:pt x="137" y="68"/>
                  </a:lnTo>
                  <a:lnTo>
                    <a:pt x="137" y="60"/>
                  </a:lnTo>
                  <a:lnTo>
                    <a:pt x="138" y="51"/>
                  </a:lnTo>
                  <a:lnTo>
                    <a:pt x="142" y="44"/>
                  </a:lnTo>
                  <a:lnTo>
                    <a:pt x="146" y="38"/>
                  </a:lnTo>
                  <a:lnTo>
                    <a:pt x="150" y="32"/>
                  </a:lnTo>
                  <a:lnTo>
                    <a:pt x="155" y="26"/>
                  </a:lnTo>
                  <a:lnTo>
                    <a:pt x="160" y="20"/>
                  </a:lnTo>
                  <a:lnTo>
                    <a:pt x="165" y="14"/>
                  </a:lnTo>
                  <a:lnTo>
                    <a:pt x="170" y="8"/>
                  </a:lnTo>
                  <a:lnTo>
                    <a:pt x="176" y="0"/>
                  </a:lnTo>
                  <a:lnTo>
                    <a:pt x="183" y="5"/>
                  </a:lnTo>
                  <a:lnTo>
                    <a:pt x="191" y="10"/>
                  </a:lnTo>
                  <a:lnTo>
                    <a:pt x="198" y="15"/>
                  </a:lnTo>
                  <a:lnTo>
                    <a:pt x="207" y="19"/>
                  </a:lnTo>
                  <a:lnTo>
                    <a:pt x="215" y="23"/>
                  </a:lnTo>
                  <a:lnTo>
                    <a:pt x="224" y="26"/>
                  </a:lnTo>
                  <a:lnTo>
                    <a:pt x="233" y="29"/>
                  </a:lnTo>
                  <a:lnTo>
                    <a:pt x="242" y="32"/>
                  </a:lnTo>
                  <a:lnTo>
                    <a:pt x="251" y="34"/>
                  </a:lnTo>
                  <a:lnTo>
                    <a:pt x="261" y="36"/>
                  </a:lnTo>
                  <a:lnTo>
                    <a:pt x="270" y="37"/>
                  </a:lnTo>
                  <a:lnTo>
                    <a:pt x="279" y="38"/>
                  </a:lnTo>
                  <a:lnTo>
                    <a:pt x="288" y="38"/>
                  </a:lnTo>
                  <a:lnTo>
                    <a:pt x="298" y="38"/>
                  </a:lnTo>
                  <a:lnTo>
                    <a:pt x="307" y="37"/>
                  </a:lnTo>
                  <a:lnTo>
                    <a:pt x="316" y="36"/>
                  </a:lnTo>
                  <a:lnTo>
                    <a:pt x="282" y="120"/>
                  </a:lnTo>
                  <a:lnTo>
                    <a:pt x="285" y="123"/>
                  </a:lnTo>
                  <a:lnTo>
                    <a:pt x="288" y="126"/>
                  </a:lnTo>
                  <a:lnTo>
                    <a:pt x="291" y="129"/>
                  </a:lnTo>
                  <a:lnTo>
                    <a:pt x="295" y="131"/>
                  </a:lnTo>
                  <a:lnTo>
                    <a:pt x="298" y="134"/>
                  </a:lnTo>
                  <a:lnTo>
                    <a:pt x="303" y="137"/>
                  </a:lnTo>
                  <a:lnTo>
                    <a:pt x="308" y="140"/>
                  </a:lnTo>
                  <a:lnTo>
                    <a:pt x="313" y="142"/>
                  </a:lnTo>
                  <a:lnTo>
                    <a:pt x="327" y="140"/>
                  </a:lnTo>
                  <a:lnTo>
                    <a:pt x="337" y="134"/>
                  </a:lnTo>
                  <a:lnTo>
                    <a:pt x="345" y="125"/>
                  </a:lnTo>
                  <a:lnTo>
                    <a:pt x="352" y="113"/>
                  </a:lnTo>
                  <a:lnTo>
                    <a:pt x="357" y="101"/>
                  </a:lnTo>
                  <a:lnTo>
                    <a:pt x="363" y="89"/>
                  </a:lnTo>
                  <a:lnTo>
                    <a:pt x="372" y="78"/>
                  </a:lnTo>
                  <a:lnTo>
                    <a:pt x="382" y="69"/>
                  </a:lnTo>
                  <a:lnTo>
                    <a:pt x="385" y="77"/>
                  </a:lnTo>
                  <a:lnTo>
                    <a:pt x="390" y="86"/>
                  </a:lnTo>
                  <a:lnTo>
                    <a:pt x="395" y="94"/>
                  </a:lnTo>
                  <a:lnTo>
                    <a:pt x="402" y="101"/>
                  </a:lnTo>
                  <a:lnTo>
                    <a:pt x="409" y="109"/>
                  </a:lnTo>
                  <a:lnTo>
                    <a:pt x="416" y="117"/>
                  </a:lnTo>
                  <a:lnTo>
                    <a:pt x="424" y="123"/>
                  </a:lnTo>
                  <a:lnTo>
                    <a:pt x="432" y="130"/>
                  </a:lnTo>
                  <a:lnTo>
                    <a:pt x="441" y="137"/>
                  </a:lnTo>
                  <a:lnTo>
                    <a:pt x="450" y="143"/>
                  </a:lnTo>
                  <a:lnTo>
                    <a:pt x="459" y="149"/>
                  </a:lnTo>
                  <a:lnTo>
                    <a:pt x="469" y="154"/>
                  </a:lnTo>
                  <a:lnTo>
                    <a:pt x="480" y="159"/>
                  </a:lnTo>
                  <a:lnTo>
                    <a:pt x="490" y="165"/>
                  </a:lnTo>
                  <a:lnTo>
                    <a:pt x="501" y="170"/>
                  </a:lnTo>
                  <a:lnTo>
                    <a:pt x="512" y="174"/>
                  </a:lnTo>
                  <a:lnTo>
                    <a:pt x="447" y="287"/>
                  </a:lnTo>
                  <a:lnTo>
                    <a:pt x="431" y="287"/>
                  </a:lnTo>
                  <a:lnTo>
                    <a:pt x="328" y="211"/>
                  </a:lnTo>
                  <a:lnTo>
                    <a:pt x="322" y="216"/>
                  </a:lnTo>
                  <a:lnTo>
                    <a:pt x="316" y="222"/>
                  </a:lnTo>
                  <a:lnTo>
                    <a:pt x="311" y="227"/>
                  </a:lnTo>
                  <a:lnTo>
                    <a:pt x="305" y="234"/>
                  </a:lnTo>
                  <a:lnTo>
                    <a:pt x="299" y="240"/>
                  </a:lnTo>
                  <a:lnTo>
                    <a:pt x="293" y="247"/>
                  </a:lnTo>
                  <a:lnTo>
                    <a:pt x="288" y="253"/>
                  </a:lnTo>
                  <a:lnTo>
                    <a:pt x="283" y="261"/>
                  </a:lnTo>
                  <a:lnTo>
                    <a:pt x="279" y="268"/>
                  </a:lnTo>
                  <a:lnTo>
                    <a:pt x="275" y="276"/>
                  </a:lnTo>
                  <a:lnTo>
                    <a:pt x="271" y="284"/>
                  </a:lnTo>
                  <a:lnTo>
                    <a:pt x="267" y="292"/>
                  </a:lnTo>
                  <a:lnTo>
                    <a:pt x="265" y="300"/>
                  </a:lnTo>
                  <a:lnTo>
                    <a:pt x="262" y="308"/>
                  </a:lnTo>
                  <a:lnTo>
                    <a:pt x="261" y="316"/>
                  </a:lnTo>
                  <a:lnTo>
                    <a:pt x="259" y="324"/>
                  </a:lnTo>
                  <a:lnTo>
                    <a:pt x="265" y="334"/>
                  </a:lnTo>
                  <a:lnTo>
                    <a:pt x="272" y="342"/>
                  </a:lnTo>
                  <a:lnTo>
                    <a:pt x="281" y="347"/>
                  </a:lnTo>
                  <a:lnTo>
                    <a:pt x="290" y="351"/>
                  </a:lnTo>
                  <a:lnTo>
                    <a:pt x="302" y="353"/>
                  </a:lnTo>
                  <a:lnTo>
                    <a:pt x="313" y="355"/>
                  </a:lnTo>
                  <a:lnTo>
                    <a:pt x="325" y="356"/>
                  </a:lnTo>
                  <a:lnTo>
                    <a:pt x="337" y="357"/>
                  </a:lnTo>
                  <a:lnTo>
                    <a:pt x="348" y="357"/>
                  </a:lnTo>
                  <a:lnTo>
                    <a:pt x="360" y="359"/>
                  </a:lnTo>
                  <a:lnTo>
                    <a:pt x="370" y="361"/>
                  </a:lnTo>
                  <a:lnTo>
                    <a:pt x="380" y="365"/>
                  </a:lnTo>
                  <a:lnTo>
                    <a:pt x="388" y="370"/>
                  </a:lnTo>
                  <a:lnTo>
                    <a:pt x="394" y="378"/>
                  </a:lnTo>
                  <a:lnTo>
                    <a:pt x="399" y="387"/>
                  </a:lnTo>
                  <a:lnTo>
                    <a:pt x="400" y="401"/>
                  </a:lnTo>
                  <a:lnTo>
                    <a:pt x="347" y="480"/>
                  </a:lnTo>
                  <a:lnTo>
                    <a:pt x="225" y="398"/>
                  </a:lnTo>
                  <a:lnTo>
                    <a:pt x="202" y="404"/>
                  </a:lnTo>
                  <a:lnTo>
                    <a:pt x="168" y="477"/>
                  </a:lnTo>
                  <a:lnTo>
                    <a:pt x="165" y="478"/>
                  </a:lnTo>
                  <a:lnTo>
                    <a:pt x="162" y="479"/>
                  </a:lnTo>
                  <a:lnTo>
                    <a:pt x="158" y="481"/>
                  </a:lnTo>
                  <a:lnTo>
                    <a:pt x="154" y="483"/>
                  </a:lnTo>
                  <a:lnTo>
                    <a:pt x="150" y="484"/>
                  </a:lnTo>
                  <a:lnTo>
                    <a:pt x="146" y="487"/>
                  </a:lnTo>
                  <a:lnTo>
                    <a:pt x="142" y="489"/>
                  </a:lnTo>
                  <a:lnTo>
                    <a:pt x="138" y="492"/>
                  </a:lnTo>
                  <a:lnTo>
                    <a:pt x="130" y="492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grayWhite">
            <a:xfrm>
              <a:off x="-3" y="3739"/>
              <a:ext cx="337" cy="355"/>
            </a:xfrm>
            <a:custGeom>
              <a:avLst/>
              <a:gdLst>
                <a:gd name="T0" fmla="*/ 315 w 337"/>
                <a:gd name="T1" fmla="*/ 160 h 355"/>
                <a:gd name="T2" fmla="*/ 280 w 337"/>
                <a:gd name="T3" fmla="*/ 168 h 355"/>
                <a:gd name="T4" fmla="*/ 247 w 337"/>
                <a:gd name="T5" fmla="*/ 179 h 355"/>
                <a:gd name="T6" fmla="*/ 232 w 337"/>
                <a:gd name="T7" fmla="*/ 209 h 355"/>
                <a:gd name="T8" fmla="*/ 240 w 337"/>
                <a:gd name="T9" fmla="*/ 243 h 355"/>
                <a:gd name="T10" fmla="*/ 243 w 337"/>
                <a:gd name="T11" fmla="*/ 275 h 355"/>
                <a:gd name="T12" fmla="*/ 227 w 337"/>
                <a:gd name="T13" fmla="*/ 291 h 355"/>
                <a:gd name="T14" fmla="*/ 202 w 337"/>
                <a:gd name="T15" fmla="*/ 300 h 355"/>
                <a:gd name="T16" fmla="*/ 175 w 337"/>
                <a:gd name="T17" fmla="*/ 303 h 355"/>
                <a:gd name="T18" fmla="*/ 149 w 337"/>
                <a:gd name="T19" fmla="*/ 303 h 355"/>
                <a:gd name="T20" fmla="*/ 142 w 337"/>
                <a:gd name="T21" fmla="*/ 276 h 355"/>
                <a:gd name="T22" fmla="*/ 149 w 337"/>
                <a:gd name="T23" fmla="*/ 243 h 355"/>
                <a:gd name="T24" fmla="*/ 139 w 337"/>
                <a:gd name="T25" fmla="*/ 220 h 355"/>
                <a:gd name="T26" fmla="*/ 121 w 337"/>
                <a:gd name="T27" fmla="*/ 210 h 355"/>
                <a:gd name="T28" fmla="*/ 99 w 337"/>
                <a:gd name="T29" fmla="*/ 206 h 355"/>
                <a:gd name="T30" fmla="*/ 75 w 337"/>
                <a:gd name="T31" fmla="*/ 207 h 355"/>
                <a:gd name="T32" fmla="*/ 51 w 337"/>
                <a:gd name="T33" fmla="*/ 216 h 355"/>
                <a:gd name="T34" fmla="*/ 34 w 337"/>
                <a:gd name="T35" fmla="*/ 234 h 355"/>
                <a:gd name="T36" fmla="*/ 32 w 337"/>
                <a:gd name="T37" fmla="*/ 260 h 355"/>
                <a:gd name="T38" fmla="*/ 43 w 337"/>
                <a:gd name="T39" fmla="*/ 284 h 355"/>
                <a:gd name="T40" fmla="*/ 50 w 337"/>
                <a:gd name="T41" fmla="*/ 309 h 355"/>
                <a:gd name="T42" fmla="*/ 41 w 337"/>
                <a:gd name="T43" fmla="*/ 333 h 355"/>
                <a:gd name="T44" fmla="*/ 25 w 337"/>
                <a:gd name="T45" fmla="*/ 345 h 355"/>
                <a:gd name="T46" fmla="*/ 7 w 337"/>
                <a:gd name="T47" fmla="*/ 353 h 355"/>
                <a:gd name="T48" fmla="*/ 14 w 337"/>
                <a:gd name="T49" fmla="*/ 34 h 355"/>
                <a:gd name="T50" fmla="*/ 16 w 337"/>
                <a:gd name="T51" fmla="*/ 51 h 355"/>
                <a:gd name="T52" fmla="*/ 13 w 337"/>
                <a:gd name="T53" fmla="*/ 68 h 355"/>
                <a:gd name="T54" fmla="*/ 9 w 337"/>
                <a:gd name="T55" fmla="*/ 87 h 355"/>
                <a:gd name="T56" fmla="*/ 12 w 337"/>
                <a:gd name="T57" fmla="*/ 107 h 355"/>
                <a:gd name="T58" fmla="*/ 33 w 337"/>
                <a:gd name="T59" fmla="*/ 126 h 355"/>
                <a:gd name="T60" fmla="*/ 61 w 337"/>
                <a:gd name="T61" fmla="*/ 127 h 355"/>
                <a:gd name="T62" fmla="*/ 81 w 337"/>
                <a:gd name="T63" fmla="*/ 124 h 355"/>
                <a:gd name="T64" fmla="*/ 103 w 337"/>
                <a:gd name="T65" fmla="*/ 121 h 355"/>
                <a:gd name="T66" fmla="*/ 122 w 337"/>
                <a:gd name="T67" fmla="*/ 110 h 355"/>
                <a:gd name="T68" fmla="*/ 135 w 337"/>
                <a:gd name="T69" fmla="*/ 91 h 355"/>
                <a:gd name="T70" fmla="*/ 134 w 337"/>
                <a:gd name="T71" fmla="*/ 71 h 355"/>
                <a:gd name="T72" fmla="*/ 126 w 337"/>
                <a:gd name="T73" fmla="*/ 52 h 355"/>
                <a:gd name="T74" fmla="*/ 118 w 337"/>
                <a:gd name="T75" fmla="*/ 33 h 355"/>
                <a:gd name="T76" fmla="*/ 122 w 337"/>
                <a:gd name="T77" fmla="*/ 13 h 355"/>
                <a:gd name="T78" fmla="*/ 140 w 337"/>
                <a:gd name="T79" fmla="*/ 6 h 355"/>
                <a:gd name="T80" fmla="*/ 163 w 337"/>
                <a:gd name="T81" fmla="*/ 1 h 355"/>
                <a:gd name="T82" fmla="*/ 186 w 337"/>
                <a:gd name="T83" fmla="*/ 1 h 355"/>
                <a:gd name="T84" fmla="*/ 202 w 337"/>
                <a:gd name="T85" fmla="*/ 8 h 355"/>
                <a:gd name="T86" fmla="*/ 207 w 337"/>
                <a:gd name="T87" fmla="*/ 41 h 355"/>
                <a:gd name="T88" fmla="*/ 219 w 337"/>
                <a:gd name="T89" fmla="*/ 68 h 355"/>
                <a:gd name="T90" fmla="*/ 241 w 337"/>
                <a:gd name="T91" fmla="*/ 82 h 355"/>
                <a:gd name="T92" fmla="*/ 267 w 337"/>
                <a:gd name="T93" fmla="*/ 78 h 355"/>
                <a:gd name="T94" fmla="*/ 292 w 337"/>
                <a:gd name="T95" fmla="*/ 64 h 355"/>
                <a:gd name="T96" fmla="*/ 316 w 337"/>
                <a:gd name="T97" fmla="*/ 67 h 355"/>
                <a:gd name="T98" fmla="*/ 323 w 337"/>
                <a:gd name="T99" fmla="*/ 85 h 355"/>
                <a:gd name="T100" fmla="*/ 329 w 337"/>
                <a:gd name="T101" fmla="*/ 105 h 355"/>
                <a:gd name="T102" fmla="*/ 334 w 337"/>
                <a:gd name="T103" fmla="*/ 126 h 355"/>
                <a:gd name="T104" fmla="*/ 335 w 337"/>
                <a:gd name="T105" fmla="*/ 14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7" h="355">
                  <a:moveTo>
                    <a:pt x="335" y="147"/>
                  </a:moveTo>
                  <a:lnTo>
                    <a:pt x="329" y="153"/>
                  </a:lnTo>
                  <a:lnTo>
                    <a:pt x="323" y="158"/>
                  </a:lnTo>
                  <a:lnTo>
                    <a:pt x="315" y="160"/>
                  </a:lnTo>
                  <a:lnTo>
                    <a:pt x="306" y="163"/>
                  </a:lnTo>
                  <a:lnTo>
                    <a:pt x="297" y="165"/>
                  </a:lnTo>
                  <a:lnTo>
                    <a:pt x="288" y="167"/>
                  </a:lnTo>
                  <a:lnTo>
                    <a:pt x="280" y="168"/>
                  </a:lnTo>
                  <a:lnTo>
                    <a:pt x="270" y="170"/>
                  </a:lnTo>
                  <a:lnTo>
                    <a:pt x="261" y="172"/>
                  </a:lnTo>
                  <a:lnTo>
                    <a:pt x="254" y="175"/>
                  </a:lnTo>
                  <a:lnTo>
                    <a:pt x="247" y="179"/>
                  </a:lnTo>
                  <a:lnTo>
                    <a:pt x="242" y="183"/>
                  </a:lnTo>
                  <a:lnTo>
                    <a:pt x="237" y="191"/>
                  </a:lnTo>
                  <a:lnTo>
                    <a:pt x="233" y="199"/>
                  </a:lnTo>
                  <a:lnTo>
                    <a:pt x="232" y="209"/>
                  </a:lnTo>
                  <a:lnTo>
                    <a:pt x="233" y="222"/>
                  </a:lnTo>
                  <a:lnTo>
                    <a:pt x="236" y="229"/>
                  </a:lnTo>
                  <a:lnTo>
                    <a:pt x="239" y="237"/>
                  </a:lnTo>
                  <a:lnTo>
                    <a:pt x="240" y="243"/>
                  </a:lnTo>
                  <a:lnTo>
                    <a:pt x="242" y="252"/>
                  </a:lnTo>
                  <a:lnTo>
                    <a:pt x="242" y="259"/>
                  </a:lnTo>
                  <a:lnTo>
                    <a:pt x="243" y="266"/>
                  </a:lnTo>
                  <a:lnTo>
                    <a:pt x="243" y="275"/>
                  </a:lnTo>
                  <a:lnTo>
                    <a:pt x="243" y="283"/>
                  </a:lnTo>
                  <a:lnTo>
                    <a:pt x="237" y="286"/>
                  </a:lnTo>
                  <a:lnTo>
                    <a:pt x="232" y="289"/>
                  </a:lnTo>
                  <a:lnTo>
                    <a:pt x="227" y="291"/>
                  </a:lnTo>
                  <a:lnTo>
                    <a:pt x="221" y="293"/>
                  </a:lnTo>
                  <a:lnTo>
                    <a:pt x="216" y="294"/>
                  </a:lnTo>
                  <a:lnTo>
                    <a:pt x="209" y="297"/>
                  </a:lnTo>
                  <a:lnTo>
                    <a:pt x="202" y="300"/>
                  </a:lnTo>
                  <a:lnTo>
                    <a:pt x="195" y="300"/>
                  </a:lnTo>
                  <a:lnTo>
                    <a:pt x="189" y="302"/>
                  </a:lnTo>
                  <a:lnTo>
                    <a:pt x="182" y="303"/>
                  </a:lnTo>
                  <a:lnTo>
                    <a:pt x="175" y="303"/>
                  </a:lnTo>
                  <a:lnTo>
                    <a:pt x="169" y="303"/>
                  </a:lnTo>
                  <a:lnTo>
                    <a:pt x="162" y="303"/>
                  </a:lnTo>
                  <a:lnTo>
                    <a:pt x="155" y="303"/>
                  </a:lnTo>
                  <a:lnTo>
                    <a:pt x="149" y="303"/>
                  </a:lnTo>
                  <a:lnTo>
                    <a:pt x="143" y="299"/>
                  </a:lnTo>
                  <a:lnTo>
                    <a:pt x="140" y="293"/>
                  </a:lnTo>
                  <a:lnTo>
                    <a:pt x="140" y="285"/>
                  </a:lnTo>
                  <a:lnTo>
                    <a:pt x="142" y="276"/>
                  </a:lnTo>
                  <a:lnTo>
                    <a:pt x="144" y="268"/>
                  </a:lnTo>
                  <a:lnTo>
                    <a:pt x="147" y="260"/>
                  </a:lnTo>
                  <a:lnTo>
                    <a:pt x="149" y="252"/>
                  </a:lnTo>
                  <a:lnTo>
                    <a:pt x="149" y="243"/>
                  </a:lnTo>
                  <a:lnTo>
                    <a:pt x="149" y="235"/>
                  </a:lnTo>
                  <a:lnTo>
                    <a:pt x="146" y="229"/>
                  </a:lnTo>
                  <a:lnTo>
                    <a:pt x="143" y="224"/>
                  </a:lnTo>
                  <a:lnTo>
                    <a:pt x="139" y="220"/>
                  </a:lnTo>
                  <a:lnTo>
                    <a:pt x="136" y="217"/>
                  </a:lnTo>
                  <a:lnTo>
                    <a:pt x="130" y="214"/>
                  </a:lnTo>
                  <a:lnTo>
                    <a:pt x="126" y="211"/>
                  </a:lnTo>
                  <a:lnTo>
                    <a:pt x="121" y="210"/>
                  </a:lnTo>
                  <a:lnTo>
                    <a:pt x="116" y="209"/>
                  </a:lnTo>
                  <a:lnTo>
                    <a:pt x="110" y="208"/>
                  </a:lnTo>
                  <a:lnTo>
                    <a:pt x="105" y="208"/>
                  </a:lnTo>
                  <a:lnTo>
                    <a:pt x="99" y="206"/>
                  </a:lnTo>
                  <a:lnTo>
                    <a:pt x="93" y="206"/>
                  </a:lnTo>
                  <a:lnTo>
                    <a:pt x="87" y="207"/>
                  </a:lnTo>
                  <a:lnTo>
                    <a:pt x="81" y="206"/>
                  </a:lnTo>
                  <a:lnTo>
                    <a:pt x="75" y="207"/>
                  </a:lnTo>
                  <a:lnTo>
                    <a:pt x="70" y="207"/>
                  </a:lnTo>
                  <a:lnTo>
                    <a:pt x="62" y="209"/>
                  </a:lnTo>
                  <a:lnTo>
                    <a:pt x="56" y="212"/>
                  </a:lnTo>
                  <a:lnTo>
                    <a:pt x="51" y="216"/>
                  </a:lnTo>
                  <a:lnTo>
                    <a:pt x="46" y="219"/>
                  </a:lnTo>
                  <a:lnTo>
                    <a:pt x="41" y="224"/>
                  </a:lnTo>
                  <a:lnTo>
                    <a:pt x="37" y="229"/>
                  </a:lnTo>
                  <a:lnTo>
                    <a:pt x="34" y="234"/>
                  </a:lnTo>
                  <a:lnTo>
                    <a:pt x="29" y="241"/>
                  </a:lnTo>
                  <a:lnTo>
                    <a:pt x="30" y="248"/>
                  </a:lnTo>
                  <a:lnTo>
                    <a:pt x="31" y="253"/>
                  </a:lnTo>
                  <a:lnTo>
                    <a:pt x="32" y="260"/>
                  </a:lnTo>
                  <a:lnTo>
                    <a:pt x="35" y="266"/>
                  </a:lnTo>
                  <a:lnTo>
                    <a:pt x="37" y="272"/>
                  </a:lnTo>
                  <a:lnTo>
                    <a:pt x="42" y="279"/>
                  </a:lnTo>
                  <a:lnTo>
                    <a:pt x="43" y="284"/>
                  </a:lnTo>
                  <a:lnTo>
                    <a:pt x="45" y="289"/>
                  </a:lnTo>
                  <a:lnTo>
                    <a:pt x="49" y="296"/>
                  </a:lnTo>
                  <a:lnTo>
                    <a:pt x="50" y="303"/>
                  </a:lnTo>
                  <a:lnTo>
                    <a:pt x="50" y="309"/>
                  </a:lnTo>
                  <a:lnTo>
                    <a:pt x="50" y="316"/>
                  </a:lnTo>
                  <a:lnTo>
                    <a:pt x="49" y="321"/>
                  </a:lnTo>
                  <a:lnTo>
                    <a:pt x="47" y="326"/>
                  </a:lnTo>
                  <a:lnTo>
                    <a:pt x="41" y="333"/>
                  </a:lnTo>
                  <a:lnTo>
                    <a:pt x="35" y="339"/>
                  </a:lnTo>
                  <a:lnTo>
                    <a:pt x="32" y="341"/>
                  </a:lnTo>
                  <a:lnTo>
                    <a:pt x="30" y="343"/>
                  </a:lnTo>
                  <a:lnTo>
                    <a:pt x="25" y="345"/>
                  </a:lnTo>
                  <a:lnTo>
                    <a:pt x="21" y="348"/>
                  </a:lnTo>
                  <a:lnTo>
                    <a:pt x="17" y="349"/>
                  </a:lnTo>
                  <a:lnTo>
                    <a:pt x="12" y="350"/>
                  </a:lnTo>
                  <a:lnTo>
                    <a:pt x="7" y="353"/>
                  </a:lnTo>
                  <a:lnTo>
                    <a:pt x="0" y="354"/>
                  </a:lnTo>
                  <a:lnTo>
                    <a:pt x="0" y="19"/>
                  </a:lnTo>
                  <a:lnTo>
                    <a:pt x="12" y="31"/>
                  </a:lnTo>
                  <a:lnTo>
                    <a:pt x="14" y="34"/>
                  </a:lnTo>
                  <a:lnTo>
                    <a:pt x="16" y="39"/>
                  </a:lnTo>
                  <a:lnTo>
                    <a:pt x="18" y="43"/>
                  </a:lnTo>
                  <a:lnTo>
                    <a:pt x="17" y="47"/>
                  </a:lnTo>
                  <a:lnTo>
                    <a:pt x="16" y="51"/>
                  </a:lnTo>
                  <a:lnTo>
                    <a:pt x="16" y="56"/>
                  </a:lnTo>
                  <a:lnTo>
                    <a:pt x="16" y="60"/>
                  </a:lnTo>
                  <a:lnTo>
                    <a:pt x="14" y="64"/>
                  </a:lnTo>
                  <a:lnTo>
                    <a:pt x="13" y="68"/>
                  </a:lnTo>
                  <a:lnTo>
                    <a:pt x="12" y="73"/>
                  </a:lnTo>
                  <a:lnTo>
                    <a:pt x="11" y="78"/>
                  </a:lnTo>
                  <a:lnTo>
                    <a:pt x="10" y="82"/>
                  </a:lnTo>
                  <a:lnTo>
                    <a:pt x="9" y="87"/>
                  </a:lnTo>
                  <a:lnTo>
                    <a:pt x="9" y="92"/>
                  </a:lnTo>
                  <a:lnTo>
                    <a:pt x="8" y="97"/>
                  </a:lnTo>
                  <a:lnTo>
                    <a:pt x="9" y="102"/>
                  </a:lnTo>
                  <a:lnTo>
                    <a:pt x="12" y="107"/>
                  </a:lnTo>
                  <a:lnTo>
                    <a:pt x="16" y="112"/>
                  </a:lnTo>
                  <a:lnTo>
                    <a:pt x="19" y="118"/>
                  </a:lnTo>
                  <a:lnTo>
                    <a:pt x="27" y="122"/>
                  </a:lnTo>
                  <a:lnTo>
                    <a:pt x="33" y="126"/>
                  </a:lnTo>
                  <a:lnTo>
                    <a:pt x="40" y="128"/>
                  </a:lnTo>
                  <a:lnTo>
                    <a:pt x="48" y="128"/>
                  </a:lnTo>
                  <a:lnTo>
                    <a:pt x="56" y="129"/>
                  </a:lnTo>
                  <a:lnTo>
                    <a:pt x="61" y="127"/>
                  </a:lnTo>
                  <a:lnTo>
                    <a:pt x="65" y="127"/>
                  </a:lnTo>
                  <a:lnTo>
                    <a:pt x="70" y="126"/>
                  </a:lnTo>
                  <a:lnTo>
                    <a:pt x="76" y="126"/>
                  </a:lnTo>
                  <a:lnTo>
                    <a:pt x="81" y="124"/>
                  </a:lnTo>
                  <a:lnTo>
                    <a:pt x="87" y="124"/>
                  </a:lnTo>
                  <a:lnTo>
                    <a:pt x="92" y="123"/>
                  </a:lnTo>
                  <a:lnTo>
                    <a:pt x="98" y="121"/>
                  </a:lnTo>
                  <a:lnTo>
                    <a:pt x="103" y="121"/>
                  </a:lnTo>
                  <a:lnTo>
                    <a:pt x="107" y="119"/>
                  </a:lnTo>
                  <a:lnTo>
                    <a:pt x="112" y="116"/>
                  </a:lnTo>
                  <a:lnTo>
                    <a:pt x="117" y="114"/>
                  </a:lnTo>
                  <a:lnTo>
                    <a:pt x="122" y="110"/>
                  </a:lnTo>
                  <a:lnTo>
                    <a:pt x="125" y="106"/>
                  </a:lnTo>
                  <a:lnTo>
                    <a:pt x="128" y="101"/>
                  </a:lnTo>
                  <a:lnTo>
                    <a:pt x="131" y="96"/>
                  </a:lnTo>
                  <a:lnTo>
                    <a:pt x="135" y="91"/>
                  </a:lnTo>
                  <a:lnTo>
                    <a:pt x="136" y="85"/>
                  </a:lnTo>
                  <a:lnTo>
                    <a:pt x="136" y="81"/>
                  </a:lnTo>
                  <a:lnTo>
                    <a:pt x="136" y="76"/>
                  </a:lnTo>
                  <a:lnTo>
                    <a:pt x="134" y="71"/>
                  </a:lnTo>
                  <a:lnTo>
                    <a:pt x="133" y="67"/>
                  </a:lnTo>
                  <a:lnTo>
                    <a:pt x="131" y="62"/>
                  </a:lnTo>
                  <a:lnTo>
                    <a:pt x="128" y="56"/>
                  </a:lnTo>
                  <a:lnTo>
                    <a:pt x="126" y="52"/>
                  </a:lnTo>
                  <a:lnTo>
                    <a:pt x="124" y="47"/>
                  </a:lnTo>
                  <a:lnTo>
                    <a:pt x="122" y="43"/>
                  </a:lnTo>
                  <a:lnTo>
                    <a:pt x="119" y="38"/>
                  </a:lnTo>
                  <a:lnTo>
                    <a:pt x="118" y="33"/>
                  </a:lnTo>
                  <a:lnTo>
                    <a:pt x="118" y="28"/>
                  </a:lnTo>
                  <a:lnTo>
                    <a:pt x="118" y="22"/>
                  </a:lnTo>
                  <a:lnTo>
                    <a:pt x="118" y="18"/>
                  </a:lnTo>
                  <a:lnTo>
                    <a:pt x="122" y="13"/>
                  </a:lnTo>
                  <a:lnTo>
                    <a:pt x="127" y="11"/>
                  </a:lnTo>
                  <a:lnTo>
                    <a:pt x="130" y="9"/>
                  </a:lnTo>
                  <a:lnTo>
                    <a:pt x="136" y="8"/>
                  </a:lnTo>
                  <a:lnTo>
                    <a:pt x="140" y="6"/>
                  </a:lnTo>
                  <a:lnTo>
                    <a:pt x="145" y="4"/>
                  </a:lnTo>
                  <a:lnTo>
                    <a:pt x="151" y="3"/>
                  </a:lnTo>
                  <a:lnTo>
                    <a:pt x="156" y="4"/>
                  </a:lnTo>
                  <a:lnTo>
                    <a:pt x="163" y="1"/>
                  </a:lnTo>
                  <a:lnTo>
                    <a:pt x="169" y="2"/>
                  </a:lnTo>
                  <a:lnTo>
                    <a:pt x="174" y="1"/>
                  </a:lnTo>
                  <a:lnTo>
                    <a:pt x="180" y="2"/>
                  </a:lnTo>
                  <a:lnTo>
                    <a:pt x="186" y="1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203" y="0"/>
                  </a:lnTo>
                  <a:lnTo>
                    <a:pt x="202" y="8"/>
                  </a:lnTo>
                  <a:lnTo>
                    <a:pt x="203" y="15"/>
                  </a:lnTo>
                  <a:lnTo>
                    <a:pt x="204" y="24"/>
                  </a:lnTo>
                  <a:lnTo>
                    <a:pt x="205" y="33"/>
                  </a:lnTo>
                  <a:lnTo>
                    <a:pt x="207" y="41"/>
                  </a:lnTo>
                  <a:lnTo>
                    <a:pt x="211" y="49"/>
                  </a:lnTo>
                  <a:lnTo>
                    <a:pt x="212" y="57"/>
                  </a:lnTo>
                  <a:lnTo>
                    <a:pt x="217" y="65"/>
                  </a:lnTo>
                  <a:lnTo>
                    <a:pt x="219" y="68"/>
                  </a:lnTo>
                  <a:lnTo>
                    <a:pt x="224" y="72"/>
                  </a:lnTo>
                  <a:lnTo>
                    <a:pt x="228" y="76"/>
                  </a:lnTo>
                  <a:lnTo>
                    <a:pt x="234" y="79"/>
                  </a:lnTo>
                  <a:lnTo>
                    <a:pt x="241" y="82"/>
                  </a:lnTo>
                  <a:lnTo>
                    <a:pt x="248" y="82"/>
                  </a:lnTo>
                  <a:lnTo>
                    <a:pt x="254" y="83"/>
                  </a:lnTo>
                  <a:lnTo>
                    <a:pt x="261" y="80"/>
                  </a:lnTo>
                  <a:lnTo>
                    <a:pt x="267" y="78"/>
                  </a:lnTo>
                  <a:lnTo>
                    <a:pt x="273" y="74"/>
                  </a:lnTo>
                  <a:lnTo>
                    <a:pt x="280" y="71"/>
                  </a:lnTo>
                  <a:lnTo>
                    <a:pt x="286" y="67"/>
                  </a:lnTo>
                  <a:lnTo>
                    <a:pt x="292" y="64"/>
                  </a:lnTo>
                  <a:lnTo>
                    <a:pt x="298" y="61"/>
                  </a:lnTo>
                  <a:lnTo>
                    <a:pt x="305" y="62"/>
                  </a:lnTo>
                  <a:lnTo>
                    <a:pt x="313" y="63"/>
                  </a:lnTo>
                  <a:lnTo>
                    <a:pt x="316" y="67"/>
                  </a:lnTo>
                  <a:lnTo>
                    <a:pt x="318" y="71"/>
                  </a:lnTo>
                  <a:lnTo>
                    <a:pt x="320" y="74"/>
                  </a:lnTo>
                  <a:lnTo>
                    <a:pt x="322" y="80"/>
                  </a:lnTo>
                  <a:lnTo>
                    <a:pt x="323" y="85"/>
                  </a:lnTo>
                  <a:lnTo>
                    <a:pt x="326" y="90"/>
                  </a:lnTo>
                  <a:lnTo>
                    <a:pt x="329" y="94"/>
                  </a:lnTo>
                  <a:lnTo>
                    <a:pt x="328" y="100"/>
                  </a:lnTo>
                  <a:lnTo>
                    <a:pt x="329" y="105"/>
                  </a:lnTo>
                  <a:lnTo>
                    <a:pt x="331" y="110"/>
                  </a:lnTo>
                  <a:lnTo>
                    <a:pt x="332" y="115"/>
                  </a:lnTo>
                  <a:lnTo>
                    <a:pt x="333" y="121"/>
                  </a:lnTo>
                  <a:lnTo>
                    <a:pt x="334" y="126"/>
                  </a:lnTo>
                  <a:lnTo>
                    <a:pt x="334" y="131"/>
                  </a:lnTo>
                  <a:lnTo>
                    <a:pt x="335" y="137"/>
                  </a:lnTo>
                  <a:lnTo>
                    <a:pt x="336" y="142"/>
                  </a:lnTo>
                  <a:lnTo>
                    <a:pt x="335" y="147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grayWhite">
            <a:xfrm>
              <a:off x="165" y="3976"/>
              <a:ext cx="426" cy="341"/>
            </a:xfrm>
            <a:custGeom>
              <a:avLst/>
              <a:gdLst>
                <a:gd name="T0" fmla="*/ 131 w 426"/>
                <a:gd name="T1" fmla="*/ 340 h 341"/>
                <a:gd name="T2" fmla="*/ 132 w 426"/>
                <a:gd name="T3" fmla="*/ 311 h 341"/>
                <a:gd name="T4" fmla="*/ 128 w 426"/>
                <a:gd name="T5" fmla="*/ 290 h 341"/>
                <a:gd name="T6" fmla="*/ 100 w 426"/>
                <a:gd name="T7" fmla="*/ 265 h 341"/>
                <a:gd name="T8" fmla="*/ 37 w 426"/>
                <a:gd name="T9" fmla="*/ 249 h 341"/>
                <a:gd name="T10" fmla="*/ 2 w 426"/>
                <a:gd name="T11" fmla="*/ 210 h 341"/>
                <a:gd name="T12" fmla="*/ 0 w 426"/>
                <a:gd name="T13" fmla="*/ 174 h 341"/>
                <a:gd name="T14" fmla="*/ 10 w 426"/>
                <a:gd name="T15" fmla="*/ 150 h 341"/>
                <a:gd name="T16" fmla="*/ 32 w 426"/>
                <a:gd name="T17" fmla="*/ 135 h 341"/>
                <a:gd name="T18" fmla="*/ 48 w 426"/>
                <a:gd name="T19" fmla="*/ 136 h 341"/>
                <a:gd name="T20" fmla="*/ 82 w 426"/>
                <a:gd name="T21" fmla="*/ 142 h 341"/>
                <a:gd name="T22" fmla="*/ 98 w 426"/>
                <a:gd name="T23" fmla="*/ 145 h 341"/>
                <a:gd name="T24" fmla="*/ 123 w 426"/>
                <a:gd name="T25" fmla="*/ 146 h 341"/>
                <a:gd name="T26" fmla="*/ 154 w 426"/>
                <a:gd name="T27" fmla="*/ 136 h 341"/>
                <a:gd name="T28" fmla="*/ 172 w 426"/>
                <a:gd name="T29" fmla="*/ 117 h 341"/>
                <a:gd name="T30" fmla="*/ 181 w 426"/>
                <a:gd name="T31" fmla="*/ 103 h 341"/>
                <a:gd name="T32" fmla="*/ 185 w 426"/>
                <a:gd name="T33" fmla="*/ 91 h 341"/>
                <a:gd name="T34" fmla="*/ 181 w 426"/>
                <a:gd name="T35" fmla="*/ 75 h 341"/>
                <a:gd name="T36" fmla="*/ 178 w 426"/>
                <a:gd name="T37" fmla="*/ 57 h 341"/>
                <a:gd name="T38" fmla="*/ 175 w 426"/>
                <a:gd name="T39" fmla="*/ 41 h 341"/>
                <a:gd name="T40" fmla="*/ 177 w 426"/>
                <a:gd name="T41" fmla="*/ 23 h 341"/>
                <a:gd name="T42" fmla="*/ 185 w 426"/>
                <a:gd name="T43" fmla="*/ 4 h 341"/>
                <a:gd name="T44" fmla="*/ 201 w 426"/>
                <a:gd name="T45" fmla="*/ 0 h 341"/>
                <a:gd name="T46" fmla="*/ 220 w 426"/>
                <a:gd name="T47" fmla="*/ 0 h 341"/>
                <a:gd name="T48" fmla="*/ 240 w 426"/>
                <a:gd name="T49" fmla="*/ 4 h 341"/>
                <a:gd name="T50" fmla="*/ 246 w 426"/>
                <a:gd name="T51" fmla="*/ 7 h 341"/>
                <a:gd name="T52" fmla="*/ 265 w 426"/>
                <a:gd name="T53" fmla="*/ 16 h 341"/>
                <a:gd name="T54" fmla="*/ 275 w 426"/>
                <a:gd name="T55" fmla="*/ 25 h 341"/>
                <a:gd name="T56" fmla="*/ 284 w 426"/>
                <a:gd name="T57" fmla="*/ 37 h 341"/>
                <a:gd name="T58" fmla="*/ 287 w 426"/>
                <a:gd name="T59" fmla="*/ 58 h 341"/>
                <a:gd name="T60" fmla="*/ 280 w 426"/>
                <a:gd name="T61" fmla="*/ 80 h 341"/>
                <a:gd name="T62" fmla="*/ 269 w 426"/>
                <a:gd name="T63" fmla="*/ 101 h 341"/>
                <a:gd name="T64" fmla="*/ 261 w 426"/>
                <a:gd name="T65" fmla="*/ 132 h 341"/>
                <a:gd name="T66" fmla="*/ 271 w 426"/>
                <a:gd name="T67" fmla="*/ 157 h 341"/>
                <a:gd name="T68" fmla="*/ 286 w 426"/>
                <a:gd name="T69" fmla="*/ 171 h 341"/>
                <a:gd name="T70" fmla="*/ 305 w 426"/>
                <a:gd name="T71" fmla="*/ 181 h 341"/>
                <a:gd name="T72" fmla="*/ 326 w 426"/>
                <a:gd name="T73" fmla="*/ 185 h 341"/>
                <a:gd name="T74" fmla="*/ 337 w 426"/>
                <a:gd name="T75" fmla="*/ 186 h 341"/>
                <a:gd name="T76" fmla="*/ 360 w 426"/>
                <a:gd name="T77" fmla="*/ 188 h 341"/>
                <a:gd name="T78" fmla="*/ 395 w 426"/>
                <a:gd name="T79" fmla="*/ 190 h 341"/>
                <a:gd name="T80" fmla="*/ 417 w 426"/>
                <a:gd name="T81" fmla="*/ 208 h 341"/>
                <a:gd name="T82" fmla="*/ 425 w 426"/>
                <a:gd name="T83" fmla="*/ 246 h 341"/>
                <a:gd name="T84" fmla="*/ 412 w 426"/>
                <a:gd name="T85" fmla="*/ 300 h 341"/>
                <a:gd name="T86" fmla="*/ 400 w 426"/>
                <a:gd name="T87" fmla="*/ 329 h 341"/>
                <a:gd name="T88" fmla="*/ 393 w 426"/>
                <a:gd name="T89" fmla="*/ 334 h 341"/>
                <a:gd name="T90" fmla="*/ 377 w 426"/>
                <a:gd name="T91" fmla="*/ 339 h 341"/>
                <a:gd name="T92" fmla="*/ 362 w 426"/>
                <a:gd name="T93" fmla="*/ 338 h 341"/>
                <a:gd name="T94" fmla="*/ 338 w 426"/>
                <a:gd name="T95" fmla="*/ 331 h 341"/>
                <a:gd name="T96" fmla="*/ 329 w 426"/>
                <a:gd name="T97" fmla="*/ 327 h 341"/>
                <a:gd name="T98" fmla="*/ 313 w 426"/>
                <a:gd name="T99" fmla="*/ 322 h 341"/>
                <a:gd name="T100" fmla="*/ 297 w 426"/>
                <a:gd name="T101" fmla="*/ 317 h 341"/>
                <a:gd name="T102" fmla="*/ 280 w 426"/>
                <a:gd name="T103" fmla="*/ 315 h 341"/>
                <a:gd name="T104" fmla="*/ 260 w 426"/>
                <a:gd name="T105" fmla="*/ 324 h 341"/>
                <a:gd name="T106" fmla="*/ 246 w 426"/>
                <a:gd name="T107" fmla="*/ 340 h 341"/>
                <a:gd name="T108" fmla="*/ 131 w 426"/>
                <a:gd name="T109" fmla="*/ 34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6" h="341">
                  <a:moveTo>
                    <a:pt x="131" y="340"/>
                  </a:moveTo>
                  <a:lnTo>
                    <a:pt x="132" y="311"/>
                  </a:lnTo>
                  <a:lnTo>
                    <a:pt x="128" y="290"/>
                  </a:lnTo>
                  <a:lnTo>
                    <a:pt x="100" y="265"/>
                  </a:lnTo>
                  <a:lnTo>
                    <a:pt x="37" y="249"/>
                  </a:lnTo>
                  <a:lnTo>
                    <a:pt x="2" y="210"/>
                  </a:lnTo>
                  <a:lnTo>
                    <a:pt x="0" y="174"/>
                  </a:lnTo>
                  <a:lnTo>
                    <a:pt x="10" y="150"/>
                  </a:lnTo>
                  <a:lnTo>
                    <a:pt x="32" y="135"/>
                  </a:lnTo>
                  <a:lnTo>
                    <a:pt x="48" y="136"/>
                  </a:lnTo>
                  <a:lnTo>
                    <a:pt x="82" y="142"/>
                  </a:lnTo>
                  <a:lnTo>
                    <a:pt x="98" y="145"/>
                  </a:lnTo>
                  <a:lnTo>
                    <a:pt x="123" y="146"/>
                  </a:lnTo>
                  <a:lnTo>
                    <a:pt x="154" y="136"/>
                  </a:lnTo>
                  <a:lnTo>
                    <a:pt x="172" y="117"/>
                  </a:lnTo>
                  <a:lnTo>
                    <a:pt x="181" y="103"/>
                  </a:lnTo>
                  <a:lnTo>
                    <a:pt x="185" y="91"/>
                  </a:lnTo>
                  <a:lnTo>
                    <a:pt x="181" y="75"/>
                  </a:lnTo>
                  <a:lnTo>
                    <a:pt x="178" y="57"/>
                  </a:lnTo>
                  <a:lnTo>
                    <a:pt x="175" y="41"/>
                  </a:lnTo>
                  <a:lnTo>
                    <a:pt x="177" y="23"/>
                  </a:lnTo>
                  <a:lnTo>
                    <a:pt x="185" y="4"/>
                  </a:lnTo>
                  <a:lnTo>
                    <a:pt x="201" y="0"/>
                  </a:lnTo>
                  <a:lnTo>
                    <a:pt x="220" y="0"/>
                  </a:lnTo>
                  <a:lnTo>
                    <a:pt x="240" y="4"/>
                  </a:lnTo>
                  <a:lnTo>
                    <a:pt x="246" y="7"/>
                  </a:lnTo>
                  <a:lnTo>
                    <a:pt x="265" y="16"/>
                  </a:lnTo>
                  <a:lnTo>
                    <a:pt x="275" y="25"/>
                  </a:lnTo>
                  <a:lnTo>
                    <a:pt x="284" y="37"/>
                  </a:lnTo>
                  <a:lnTo>
                    <a:pt x="287" y="58"/>
                  </a:lnTo>
                  <a:lnTo>
                    <a:pt x="280" y="80"/>
                  </a:lnTo>
                  <a:lnTo>
                    <a:pt x="269" y="101"/>
                  </a:lnTo>
                  <a:lnTo>
                    <a:pt x="261" y="132"/>
                  </a:lnTo>
                  <a:lnTo>
                    <a:pt x="271" y="157"/>
                  </a:lnTo>
                  <a:lnTo>
                    <a:pt x="286" y="171"/>
                  </a:lnTo>
                  <a:lnTo>
                    <a:pt x="305" y="181"/>
                  </a:lnTo>
                  <a:lnTo>
                    <a:pt x="326" y="185"/>
                  </a:lnTo>
                  <a:lnTo>
                    <a:pt x="337" y="186"/>
                  </a:lnTo>
                  <a:lnTo>
                    <a:pt x="360" y="188"/>
                  </a:lnTo>
                  <a:lnTo>
                    <a:pt x="395" y="190"/>
                  </a:lnTo>
                  <a:lnTo>
                    <a:pt x="417" y="208"/>
                  </a:lnTo>
                  <a:lnTo>
                    <a:pt x="425" y="246"/>
                  </a:lnTo>
                  <a:lnTo>
                    <a:pt x="412" y="300"/>
                  </a:lnTo>
                  <a:lnTo>
                    <a:pt x="400" y="329"/>
                  </a:lnTo>
                  <a:lnTo>
                    <a:pt x="393" y="334"/>
                  </a:lnTo>
                  <a:lnTo>
                    <a:pt x="377" y="339"/>
                  </a:lnTo>
                  <a:lnTo>
                    <a:pt x="362" y="338"/>
                  </a:lnTo>
                  <a:lnTo>
                    <a:pt x="338" y="331"/>
                  </a:lnTo>
                  <a:lnTo>
                    <a:pt x="329" y="327"/>
                  </a:lnTo>
                  <a:lnTo>
                    <a:pt x="313" y="322"/>
                  </a:lnTo>
                  <a:lnTo>
                    <a:pt x="297" y="317"/>
                  </a:lnTo>
                  <a:lnTo>
                    <a:pt x="280" y="315"/>
                  </a:lnTo>
                  <a:lnTo>
                    <a:pt x="260" y="324"/>
                  </a:lnTo>
                  <a:lnTo>
                    <a:pt x="246" y="340"/>
                  </a:lnTo>
                  <a:lnTo>
                    <a:pt x="131" y="34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43" name="Rectangle 19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título del patrón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4125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41425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79825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en-US"/>
          </a:p>
        </p:txBody>
      </p:sp>
      <p:sp>
        <p:nvSpPr>
          <p:cNvPr id="1047" name="Rectangle 2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08825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F46BEC9F-6153-4D56-87EC-13F2179CB95C}" type="slidenum">
              <a:rPr lang="en-US"/>
              <a:pPr/>
              <a:t>‹Nº›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ES" dirty="0" smtClean="0"/>
              <a:t>Un mundo masivo a un  mundo desmasificado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s-ES" dirty="0" smtClean="0"/>
              <a:t>Una sociedad de servicios.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667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67544" y="116632"/>
            <a:ext cx="54621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UY" altLang="es-UY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ucida Sans" pitchFamily="34" charset="0"/>
                <a:ea typeface="Calibri" pitchFamily="34" charset="0"/>
                <a:cs typeface="Times New Roman" pitchFamily="18" charset="0"/>
              </a:rPr>
              <a:t>La nueva  economía</a:t>
            </a:r>
            <a:endParaRPr kumimoji="0" lang="es-ES" sz="18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Lucida Sans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764704"/>
            <a:ext cx="849694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UY" alt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Los avances de la propia economía  llevó a que saliéramos de la fase  industrial para ingresar a una nueva etapa: </a:t>
            </a:r>
            <a:r>
              <a:rPr lang="es-UY" altLang="es-UY" b="1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la sociedad de </a:t>
            </a:r>
            <a:r>
              <a:rPr lang="es-UY" altLang="es-UY" b="1" dirty="0" smtClean="0">
                <a:solidFill>
                  <a:prstClr val="white"/>
                </a:solidFill>
                <a:latin typeface="Lucida Sans" pitchFamily="34" charset="0"/>
                <a:cs typeface="+mn-cs"/>
              </a:rPr>
              <a:t>servicios.</a:t>
            </a:r>
          </a:p>
          <a:p>
            <a:pPr lvl="0"/>
            <a:endParaRPr lang="es-UY" altLang="es-UY" b="1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q"/>
            </a:pPr>
            <a:r>
              <a:rPr lang="es-UY" alt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Las empresas que fabrican y venden bienes intangibles son más valiosas que </a:t>
            </a:r>
            <a:r>
              <a:rPr lang="es-UY" altLang="es-UY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las </a:t>
            </a:r>
            <a:r>
              <a:rPr lang="es-UY" alt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grandes </a:t>
            </a:r>
            <a:r>
              <a:rPr lang="es-UY" altLang="es-UY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manufactureras.</a:t>
            </a:r>
            <a:endParaRPr lang="es-UY" altLang="es-UY" sz="2000" dirty="0" smtClean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endParaRPr lang="es-UY" altLang="es-UY" sz="2000" b="1" dirty="0">
              <a:solidFill>
                <a:prstClr val="white"/>
              </a:solidFill>
              <a:latin typeface="Lucida Sans" pitchFamily="34" charset="0"/>
              <a:cs typeface="Times New Roman" pitchFamily="18" charset="0"/>
            </a:endParaRPr>
          </a:p>
          <a:p>
            <a:pPr lvl="0">
              <a:defRPr/>
            </a:pPr>
            <a:r>
              <a:rPr 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La composición del PBI de EE.UU (</a:t>
            </a:r>
            <a:r>
              <a:rPr lang="es-UY" dirty="0" smtClean="0">
                <a:solidFill>
                  <a:prstClr val="white"/>
                </a:solidFill>
                <a:latin typeface="Lucida Sans" pitchFamily="34" charset="0"/>
                <a:cs typeface="+mn-cs"/>
              </a:rPr>
              <a:t>2010) </a:t>
            </a:r>
            <a:r>
              <a:rPr 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es el 1.2% la agricultura, 21.9% la industria, 76.9% los servicios. </a:t>
            </a:r>
          </a:p>
          <a:p>
            <a:pPr lvl="0">
              <a:defRPr/>
            </a:pPr>
            <a:endParaRPr lang="es-UY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lvl="0">
              <a:defRPr/>
            </a:pPr>
            <a:r>
              <a:rPr 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Los medios electrónicos crean un gran avance en la globalización. Internet cambia el significado del comercio internacional. </a:t>
            </a:r>
            <a:endParaRPr lang="es-ES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q"/>
            </a:pPr>
            <a:endParaRPr lang="es-UY" altLang="es-UY" sz="2000" b="1" dirty="0" smtClean="0">
              <a:solidFill>
                <a:prstClr val="white"/>
              </a:solidFill>
              <a:latin typeface="Lucida Sans" pitchFamily="34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</a:pPr>
            <a:endParaRPr lang="es-UY" altLang="es-UY" sz="2000" b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6" name="Picture 4" descr="http://ts2.mm.bing.net/th?id=H.4968565097826557&amp;pid=1.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365104"/>
            <a:ext cx="28575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8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97768" y="469121"/>
            <a:ext cx="883872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  <a:defRPr/>
            </a:pPr>
            <a:r>
              <a:rPr lang="es-UY" dirty="0" err="1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omputadoras</a:t>
            </a:r>
            <a:r>
              <a:rPr 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 y las comunicaciones automatizan cada vez más todos los sectores de la economía. Crean nuevas formas de empleo que </a:t>
            </a:r>
            <a:r>
              <a:rPr lang="es-UY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exigen nuevas habilidades. </a:t>
            </a:r>
            <a:r>
              <a:rPr 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Trabajo en la casa</a:t>
            </a:r>
            <a:r>
              <a:rPr lang="es-UY" sz="2000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q"/>
              <a:defRPr/>
            </a:pPr>
            <a:endParaRPr lang="es-UY" sz="2000" dirty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  <a:defRPr/>
            </a:pPr>
            <a:endParaRPr lang="es-UY" sz="2000" dirty="0" smtClean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q"/>
              <a:defRPr/>
            </a:pPr>
            <a:endParaRPr lang="es-UY" sz="2000" dirty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97768" y="2089299"/>
            <a:ext cx="869471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UY" sz="2400" b="1" dirty="0">
                <a:solidFill>
                  <a:srgbClr val="FFFF00"/>
                </a:solidFill>
                <a:latin typeface="Lucida Sans" pitchFamily="34" charset="0"/>
                <a:cs typeface="+mn-cs"/>
              </a:rPr>
              <a:t>La sociedad del conocimiento </a:t>
            </a:r>
            <a:endParaRPr lang="es-ES" sz="2400" dirty="0">
              <a:solidFill>
                <a:srgbClr val="FFFF00"/>
              </a:solidFill>
              <a:latin typeface="Lucida Sans" pitchFamily="34" charset="0"/>
              <a:cs typeface="+mn-cs"/>
            </a:endParaRPr>
          </a:p>
          <a:p>
            <a:pPr lvl="0">
              <a:defRPr/>
            </a:pPr>
            <a:r>
              <a:rPr lang="es-UY" sz="2000" b="1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 </a:t>
            </a:r>
            <a:r>
              <a:rPr lang="es-ES" sz="2000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 </a:t>
            </a:r>
          </a:p>
          <a:p>
            <a:pPr lvl="0">
              <a:buFont typeface="Wingdings" pitchFamily="2" charset="2"/>
              <a:buChar char="q"/>
              <a:defRPr/>
            </a:pPr>
            <a:r>
              <a:rPr 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El desarrollo de las telecomunicaciones y la relación hombre-máquina, es lo que llamamos sociedad del conocimiento, y hoy el conocimiento es en gran medida subsidiario de la información</a:t>
            </a:r>
            <a:r>
              <a:rPr lang="es-UY" dirty="0" smtClean="0">
                <a:solidFill>
                  <a:prstClr val="white"/>
                </a:solidFill>
                <a:latin typeface="Lucida Sans" pitchFamily="34" charset="0"/>
                <a:cs typeface="+mn-cs"/>
              </a:rPr>
              <a:t>.  Nuevo valor .</a:t>
            </a:r>
            <a:endParaRPr lang="es-UY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q"/>
              <a:defRPr/>
            </a:pPr>
            <a:endParaRPr lang="es-UY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lvl="0">
              <a:defRPr/>
            </a:pPr>
            <a:r>
              <a:rPr 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 </a:t>
            </a:r>
            <a:endParaRPr lang="es-ES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lvl="0">
              <a:defRPr/>
            </a:pPr>
            <a:r>
              <a:rPr lang="es-UY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Los medios masivos nos  dieron la cultura de masas, y  la era de la información nos lleva a una nueva revolución :</a:t>
            </a:r>
            <a:r>
              <a:rPr lang="es-UY" b="1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la sociedad del conocimiento</a:t>
            </a:r>
            <a:r>
              <a:rPr lang="es-UY" sz="2000" b="1" dirty="0">
                <a:solidFill>
                  <a:prstClr val="white"/>
                </a:solidFill>
                <a:latin typeface="Arial" charset="0"/>
                <a:cs typeface="+mn-cs"/>
              </a:rPr>
              <a:t>. </a:t>
            </a:r>
            <a:endParaRPr lang="es-ES" sz="2000" dirty="0">
              <a:solidFill>
                <a:prstClr val="white"/>
              </a:solidFill>
              <a:latin typeface="Arial" charset="0"/>
              <a:cs typeface="+mn-cs"/>
            </a:endParaRPr>
          </a:p>
        </p:txBody>
      </p:sp>
      <p:pic>
        <p:nvPicPr>
          <p:cNvPr id="4" name="Picture 3" descr="http://ts1.mm.bing.net/th?id=H.4865558933342136&amp;pid=1.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868863"/>
            <a:ext cx="1690687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81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332656"/>
            <a:ext cx="842493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UY" altLang="es-UY" sz="2000" i="1" dirty="0">
              <a:solidFill>
                <a:prstClr val="white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es-UY" altLang="es-UY" sz="2000" i="1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Es </a:t>
            </a:r>
            <a:r>
              <a:rPr lang="es-UY" altLang="es-UY" sz="2000" i="1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la llegada de los intangibles y los valores</a:t>
            </a:r>
            <a:r>
              <a:rPr lang="es-UY" altLang="es-UY" sz="2000" i="1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/>
            <a:endParaRPr lang="es-UY" altLang="es-UY" sz="2000" i="1" dirty="0">
              <a:solidFill>
                <a:prstClr val="white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es-UY" altLang="es-UY" sz="2000" i="1" dirty="0" smtClean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q"/>
            </a:pPr>
            <a:r>
              <a:rPr lang="es-UY" altLang="es-UY" sz="2000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UY" alt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Los bienes intangibles no  se tienen como activos desde el punto de </a:t>
            </a:r>
            <a:r>
              <a:rPr lang="es-UY" altLang="es-UY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vista contable</a:t>
            </a:r>
            <a:r>
              <a:rPr lang="es-UY" alt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.  Muchas </a:t>
            </a:r>
            <a:r>
              <a:rPr lang="es-UY" altLang="es-UY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veces se toman como </a:t>
            </a:r>
            <a:r>
              <a:rPr lang="es-UY" altLang="es-UY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“gastos” no inversiones ( consultoría, </a:t>
            </a:r>
            <a:r>
              <a:rPr lang="es-UY" altLang="es-UY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 etc.  </a:t>
            </a:r>
          </a:p>
          <a:p>
            <a:pPr lvl="0" eaLnBrk="0" hangingPunct="0">
              <a:buFont typeface="Wingdings" pitchFamily="2" charset="2"/>
              <a:buChar char="q"/>
            </a:pPr>
            <a:endParaRPr lang="es-UY" altLang="es-UY" sz="2000" dirty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hangingPunct="0">
              <a:buFont typeface="Wingdings" pitchFamily="2" charset="2"/>
              <a:buChar char="q"/>
            </a:pPr>
            <a:r>
              <a:rPr lang="es-UY" altLang="es-UY" sz="2000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La revolución de los servicios</a:t>
            </a:r>
            <a:endParaRPr lang="es-UY" altLang="es-UY" sz="2000" dirty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endParaRPr lang="es-UY" altLang="es-UY" sz="2000" dirty="0" smtClean="0">
              <a:solidFill>
                <a:prstClr val="white"/>
              </a:solidFill>
              <a:latin typeface="Lucida Sans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es-UY" altLang="es-UY" sz="2000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Las </a:t>
            </a:r>
            <a:r>
              <a:rPr lang="es-UY" altLang="es-UY" sz="2000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personas ocupan un primer lugar, frente a los clientes. Sustituyen a </a:t>
            </a:r>
            <a:r>
              <a:rPr lang="es-UY" altLang="es-UY" sz="2000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la máquina</a:t>
            </a:r>
            <a:r>
              <a:rPr lang="es-UY" altLang="es-UY" sz="2000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.   Consecuencia  de la cultura de servicio. Antes estaba el </a:t>
            </a:r>
            <a:r>
              <a:rPr lang="es-UY" altLang="es-UY" sz="2000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producto</a:t>
            </a:r>
          </a:p>
          <a:p>
            <a:pPr lvl="0"/>
            <a:endParaRPr kumimoji="0" lang="es-UY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itchFamily="34" charset="0"/>
              <a:cs typeface="Times New Roman" pitchFamily="18" charset="0"/>
            </a:endParaRPr>
          </a:p>
          <a:p>
            <a:pPr lvl="0"/>
            <a:r>
              <a:rPr lang="es-UY" altLang="es-UY" sz="2000" i="1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Hoy </a:t>
            </a:r>
            <a:r>
              <a:rPr lang="es-UY" altLang="es-UY" sz="2000" i="1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los servicios son las personas</a:t>
            </a:r>
            <a:r>
              <a:rPr lang="es-UY" altLang="es-UY" sz="2000" dirty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UY" altLang="es-UY" sz="2000" dirty="0" smtClean="0">
                <a:solidFill>
                  <a:prstClr val="white"/>
                </a:solidFill>
                <a:latin typeface="Lucida Sans" pitchFamily="34" charset="0"/>
                <a:ea typeface="Calibri" pitchFamily="34" charset="0"/>
                <a:cs typeface="Times New Roman" pitchFamily="18" charset="0"/>
              </a:rPr>
              <a:t>dice J. Costa.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 pitchFamily="34" charset="0"/>
            </a:endParaRPr>
          </a:p>
        </p:txBody>
      </p:sp>
      <p:pic>
        <p:nvPicPr>
          <p:cNvPr id="4" name="Picture 9" descr="http://ts4.mm.bing.net/th?id=H.4645403197900183&amp;pid=1.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5085184"/>
            <a:ext cx="2503362" cy="152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057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08520" y="548680"/>
            <a:ext cx="9433048" cy="650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A las personas les gustan diferenciarse y  a la vez tienen</a:t>
            </a:r>
            <a:r>
              <a:rPr kumimoji="0" lang="es-ES_tradnl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parecidos.</a:t>
            </a:r>
            <a:endParaRPr kumimoji="0" lang="es-UY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 Los sujetos cada vez están menos dispuestos a consumir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kern="0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ES_tradnl" kern="0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 </a:t>
            </a: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 productos estándares </a:t>
            </a:r>
            <a:endParaRPr kumimoji="0" lang="es-UY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marR="0" lvl="0" indent="-28575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  </a:t>
            </a:r>
            <a:r>
              <a:rPr lang="es-ES_tradnl" kern="0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</a:t>
            </a:r>
            <a:r>
              <a:rPr kumimoji="0" lang="es-ES_tradnl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onsumo</a:t>
            </a: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 en masa (consumismo) a un consumo</a:t>
            </a:r>
            <a:r>
              <a:rPr kumimoji="0" lang="es-ES_tradnl" b="0" i="0" u="none" strike="noStrike" kern="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kumimoji="0" lang="es-ES_tradnl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 panose="020B0602030504020204" pitchFamily="34" charset="0"/>
                <a:cs typeface="Lucida Sans Unicode" panose="020B0602030504020204" pitchFamily="34" charset="0"/>
              </a:rPr>
              <a:t>diversificado.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kern="0" dirty="0">
              <a:solidFill>
                <a:prstClr val="white"/>
              </a:solidFill>
              <a:latin typeface="Lucida Sans" pitchFamily="34" charset="0"/>
              <a:cs typeface="Lucida Sans Unicode" panose="020B0602030504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i="1" dirty="0">
                <a:latin typeface="Lucida Sans" pitchFamily="34" charset="0"/>
                <a:ea typeface="Calibri"/>
                <a:cs typeface="Times New Roman"/>
              </a:rPr>
              <a:t> </a:t>
            </a:r>
            <a:r>
              <a:rPr lang="es-ES" i="1" dirty="0" smtClean="0">
                <a:latin typeface="Lucida Sans" pitchFamily="34" charset="0"/>
                <a:ea typeface="Calibri"/>
                <a:cs typeface="Times New Roman"/>
              </a:rPr>
              <a:t>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i="1" dirty="0">
              <a:latin typeface="Lucida Sans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i="1" dirty="0" smtClean="0">
              <a:latin typeface="Lucida Sans" pitchFamily="34" charset="0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  <a:ea typeface="Calibri"/>
                <a:cs typeface="Times New Roman"/>
              </a:rPr>
              <a:t>Vamos hacia un mundo uniforme consecuencia de la globalización</a:t>
            </a:r>
            <a:r>
              <a:rPr lang="es-ES" sz="1600" dirty="0">
                <a:latin typeface="Lucida Sans" pitchFamily="34" charset="0"/>
                <a:ea typeface="Calibri"/>
                <a:cs typeface="Times New Roman"/>
              </a:rPr>
              <a:t> </a:t>
            </a:r>
            <a:r>
              <a:rPr lang="es-ES" sz="1600" dirty="0" smtClean="0">
                <a:latin typeface="Lucida Sans" pitchFamily="34" charset="0"/>
                <a:ea typeface="Calibri"/>
                <a:cs typeface="Times New Roman"/>
              </a:rPr>
              <a:t> 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dirty="0">
              <a:latin typeface="Lucida Sans" pitchFamily="34" charset="0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dirty="0" smtClean="0">
                <a:latin typeface="Lucida Sans" pitchFamily="34" charset="0"/>
                <a:ea typeface="Calibri"/>
                <a:cs typeface="Times New Roman"/>
              </a:rPr>
              <a:t>«Los </a:t>
            </a:r>
            <a:r>
              <a:rPr lang="es-ES" dirty="0">
                <a:latin typeface="Lucida Sans" pitchFamily="34" charset="0"/>
                <a:ea typeface="Calibri"/>
                <a:cs typeface="Times New Roman"/>
              </a:rPr>
              <a:t>consumidores tienden a  </a:t>
            </a:r>
            <a:r>
              <a:rPr lang="es-ES" dirty="0" err="1">
                <a:latin typeface="Lucida Sans" pitchFamily="34" charset="0"/>
                <a:ea typeface="Calibri"/>
                <a:cs typeface="Times New Roman"/>
              </a:rPr>
              <a:t>a</a:t>
            </a:r>
            <a:r>
              <a:rPr lang="es-ES" dirty="0">
                <a:latin typeface="Lucida Sans" pitchFamily="34" charset="0"/>
                <a:ea typeface="Calibri"/>
                <a:cs typeface="Times New Roman"/>
              </a:rPr>
              <a:t> comunicarse con los mismos </a:t>
            </a:r>
            <a:r>
              <a:rPr lang="es-ES" dirty="0" smtClean="0">
                <a:latin typeface="Lucida Sans" pitchFamily="34" charset="0"/>
                <a:ea typeface="Calibri"/>
                <a:cs typeface="Times New Roman"/>
              </a:rPr>
              <a:t>teléfonos, </a:t>
            </a:r>
            <a:r>
              <a:rPr lang="es-ES" dirty="0">
                <a:latin typeface="Lucida Sans" pitchFamily="34" charset="0"/>
                <a:ea typeface="Calibri"/>
                <a:cs typeface="Times New Roman"/>
              </a:rPr>
              <a:t>comer las mismas hamburguesas y oír el mismo tipo </a:t>
            </a:r>
            <a:r>
              <a:rPr lang="es-ES" dirty="0">
                <a:latin typeface="Lucida Sans"/>
                <a:ea typeface="Calibri"/>
                <a:cs typeface="Times New Roman"/>
              </a:rPr>
              <a:t>de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música.»   </a:t>
            </a:r>
            <a:r>
              <a:rPr lang="es-ES" sz="1600" dirty="0" smtClean="0">
                <a:latin typeface="Lucida Sans"/>
                <a:ea typeface="Calibri"/>
                <a:cs typeface="Times New Roman"/>
              </a:rPr>
              <a:t>( </a:t>
            </a:r>
            <a:r>
              <a:rPr lang="es-ES" sz="1600" dirty="0" err="1" smtClean="0">
                <a:latin typeface="Lucida Sans"/>
                <a:ea typeface="Calibri"/>
                <a:cs typeface="Times New Roman"/>
              </a:rPr>
              <a:t>Lipovetsky</a:t>
            </a:r>
            <a:r>
              <a:rPr lang="es-ES" sz="1600" dirty="0" smtClean="0">
                <a:latin typeface="Lucida Sans"/>
                <a:ea typeface="Calibri"/>
                <a:cs typeface="Times New Roman"/>
              </a:rPr>
              <a:t>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sz="1600" dirty="0" smtClean="0">
              <a:latin typeface="Lucida Sans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dirty="0" smtClean="0">
              <a:latin typeface="Lucida Sans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dirty="0">
              <a:latin typeface="Lucida Sans"/>
              <a:ea typeface="Calibri"/>
              <a:cs typeface="Times New Roman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1753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16632"/>
            <a:ext cx="8784976" cy="4171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dirty="0">
              <a:solidFill>
                <a:srgbClr val="EAEAEA"/>
              </a:solidFill>
              <a:latin typeface="Lucida Sans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es-ES" dirty="0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«La </a:t>
            </a:r>
            <a:r>
              <a:rPr lang="es-ES" i="1" dirty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cultura mundo</a:t>
            </a:r>
            <a:r>
              <a:rPr lang="es-ES" dirty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, se suele marcar como el reinado de consumidores y cultura homogeneizada globalmente bajo e régimen </a:t>
            </a:r>
            <a:r>
              <a:rPr lang="es-ES" dirty="0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 </a:t>
            </a:r>
            <a:r>
              <a:rPr lang="es-ES" dirty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de la “cocacolonización” el </a:t>
            </a:r>
            <a:r>
              <a:rPr lang="es-ES" dirty="0" err="1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McWorld</a:t>
            </a:r>
            <a:r>
              <a:rPr lang="es-ES" dirty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 y la </a:t>
            </a:r>
            <a:r>
              <a:rPr lang="es-ES" dirty="0" err="1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disneyzación</a:t>
            </a:r>
            <a:r>
              <a:rPr lang="es-ES" sz="1400" dirty="0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.»  </a:t>
            </a:r>
            <a:r>
              <a:rPr lang="es-ES" sz="1400" dirty="0" err="1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Lipovetsky</a:t>
            </a:r>
            <a:endParaRPr lang="es-ES" sz="1400" dirty="0" smtClean="0">
              <a:solidFill>
                <a:srgbClr val="EAEAEA"/>
              </a:solidFill>
              <a:latin typeface="Lucida Sans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dirty="0">
              <a:solidFill>
                <a:srgbClr val="EAEAEA"/>
              </a:solidFill>
              <a:latin typeface="Lucida Sans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es-ES" dirty="0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Pero a la vez nos encontramos una realidad de   diferenciación o </a:t>
            </a:r>
            <a:r>
              <a:rPr lang="es-ES" dirty="0" err="1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heterogeneización</a:t>
            </a:r>
            <a:r>
              <a:rPr lang="es-ES" dirty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 </a:t>
            </a:r>
            <a:r>
              <a:rPr lang="es-ES" dirty="0" smtClean="0">
                <a:solidFill>
                  <a:srgbClr val="EAEAEA"/>
                </a:solidFill>
                <a:latin typeface="Lucida Sans"/>
                <a:ea typeface="Calibri"/>
                <a:cs typeface="Times New Roman"/>
              </a:rPr>
              <a:t>de los consumidores   con un valor de individualización.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sz="1400" dirty="0">
              <a:solidFill>
                <a:srgbClr val="EAEAEA"/>
              </a:solidFill>
              <a:latin typeface="Lucida Sans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sz="1100" dirty="0" smtClean="0">
              <a:solidFill>
                <a:srgbClr val="EAEAEA"/>
              </a:solidFill>
              <a:latin typeface="Lucida Sans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dirty="0" smtClean="0">
              <a:solidFill>
                <a:srgbClr val="EAEAEA"/>
              </a:solidFill>
              <a:latin typeface="Lucida Sans"/>
              <a:ea typeface="Calibri"/>
              <a:cs typeface="Times New Roman"/>
            </a:endParaRPr>
          </a:p>
        </p:txBody>
      </p:sp>
      <p:pic>
        <p:nvPicPr>
          <p:cNvPr id="3074" name="Picture 2" descr="Resultado de imagen para que es disneyz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06896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Resultado de imagen para proceso de individu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8" name="Picture 6" descr="Resultado de imagen para proceso de individuació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34" y="4581129"/>
            <a:ext cx="3019615" cy="226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70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8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Lucida Sans"/>
                <a:ea typeface="Calibri"/>
                <a:cs typeface="Times New Roman"/>
              </a:rPr>
              <a:t> Producción y distribución de  diferentes tipos </a:t>
            </a:r>
            <a:r>
              <a:rPr lang="es-ES" dirty="0">
                <a:latin typeface="Lucida Sans"/>
                <a:ea typeface="Calibri"/>
                <a:cs typeface="Times New Roman"/>
              </a:rPr>
              <a:t>de música, libros , películas,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Por </a:t>
            </a:r>
            <a:r>
              <a:rPr lang="es-ES" dirty="0">
                <a:latin typeface="Lucida Sans"/>
                <a:ea typeface="Calibri"/>
                <a:cs typeface="Times New Roman"/>
              </a:rPr>
              <a:t>eso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la cultura-mundo no </a:t>
            </a:r>
            <a:r>
              <a:rPr lang="es-ES" dirty="0">
                <a:latin typeface="Lucida Sans"/>
                <a:ea typeface="Calibri"/>
                <a:cs typeface="Times New Roman"/>
              </a:rPr>
              <a:t>genere tantos comportamientos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iguales.</a:t>
            </a:r>
          </a:p>
          <a:p>
            <a:endParaRPr lang="es-ES" dirty="0">
              <a:latin typeface="Lucida Sans"/>
              <a:ea typeface="Calibri"/>
              <a:cs typeface="Times New Roman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err="1">
                <a:latin typeface="Lucida Sans"/>
                <a:ea typeface="Calibri"/>
                <a:cs typeface="Times New Roman"/>
              </a:rPr>
              <a:t>S</a:t>
            </a:r>
            <a:r>
              <a:rPr lang="es-ES" dirty="0" err="1" smtClean="0">
                <a:latin typeface="Lucida Sans"/>
                <a:ea typeface="Calibri"/>
                <a:cs typeface="Times New Roman"/>
              </a:rPr>
              <a:t>uperoferta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 mundial que lleva a un diferenciación de hábitos , usos de los individuos y trae comportamientos diferentes.</a:t>
            </a:r>
          </a:p>
          <a:p>
            <a:endParaRPr lang="es-ES" dirty="0">
              <a:latin typeface="Lucida Sans"/>
              <a:ea typeface="Calibri"/>
              <a:cs typeface="Times New Roman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/>
                <a:ea typeface="Calibri"/>
                <a:cs typeface="Times New Roman"/>
              </a:rPr>
              <a:t>Leer el periódico por internet, estudiar con el iPod, hacer una dieta con comida natural </a:t>
            </a:r>
            <a:r>
              <a:rPr lang="es-ES" dirty="0">
                <a:latin typeface="Lucida Sans"/>
                <a:ea typeface="Calibri"/>
                <a:cs typeface="Times New Roman"/>
              </a:rPr>
              <a:t>.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 Todo coexiste  en un </a:t>
            </a:r>
            <a:r>
              <a:rPr lang="es-ES" dirty="0">
                <a:latin typeface="Lucida Sans"/>
                <a:ea typeface="Calibri"/>
                <a:cs typeface="Times New Roman"/>
              </a:rPr>
              <a:t>e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scenario de culturas y mosaicos diferentes.</a:t>
            </a:r>
          </a:p>
          <a:p>
            <a:endParaRPr lang="es-ES" dirty="0">
              <a:latin typeface="Lucida Sans"/>
              <a:ea typeface="Calibri"/>
              <a:cs typeface="Times New Roman"/>
            </a:endParaRPr>
          </a:p>
          <a:p>
            <a:endParaRPr lang="es-ES" dirty="0" smtClean="0">
              <a:latin typeface="Lucida Sans"/>
              <a:ea typeface="Calibri"/>
              <a:cs typeface="Times New Roman"/>
            </a:endParaRPr>
          </a:p>
          <a:p>
            <a:endParaRPr lang="es-ES" dirty="0">
              <a:latin typeface="Lucida Sans"/>
              <a:ea typeface="Calibri"/>
              <a:cs typeface="Times New Roman"/>
            </a:endParaRPr>
          </a:p>
          <a:p>
            <a:endParaRPr lang="es-ES" dirty="0" smtClean="0">
              <a:latin typeface="Lucida Sans"/>
              <a:ea typeface="Calibri"/>
              <a:cs typeface="Times New Roman"/>
            </a:endParaRPr>
          </a:p>
          <a:p>
            <a:r>
              <a:rPr lang="es-ES" dirty="0" smtClean="0">
                <a:latin typeface="Lucida Sans"/>
                <a:ea typeface="Calibri"/>
                <a:cs typeface="Times New Roman"/>
              </a:rPr>
              <a:t>.</a:t>
            </a:r>
            <a:endParaRPr lang="es-ES" dirty="0"/>
          </a:p>
        </p:txBody>
      </p:sp>
      <p:pic>
        <p:nvPicPr>
          <p:cNvPr id="4098" name="Picture 2" descr="Resultado de imagen para mosaico de cultu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34" y="5013176"/>
            <a:ext cx="26574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sultado de imagen para tango y r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93540"/>
            <a:ext cx="2047875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n para tango y r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404" y="3393540"/>
            <a:ext cx="19812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81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16632"/>
            <a:ext cx="8784976" cy="3211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latin typeface="Lucida Sans"/>
                <a:ea typeface="Calibri"/>
                <a:cs typeface="Times New Roman"/>
              </a:rPr>
              <a:t>Hay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una diferenciación </a:t>
            </a:r>
            <a:r>
              <a:rPr lang="es-ES" dirty="0">
                <a:latin typeface="Lucida Sans"/>
                <a:ea typeface="Calibri"/>
                <a:cs typeface="Times New Roman"/>
              </a:rPr>
              <a:t>en los estilos de vida en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las </a:t>
            </a:r>
            <a:r>
              <a:rPr lang="es-ES" dirty="0">
                <a:latin typeface="Lucida Sans"/>
                <a:ea typeface="Calibri"/>
                <a:cs typeface="Times New Roman"/>
              </a:rPr>
              <a:t>mismas sociedades. </a:t>
            </a:r>
            <a:endParaRPr lang="es-ES" dirty="0" smtClean="0">
              <a:latin typeface="Lucida Sans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ES" dirty="0">
              <a:latin typeface="Lucida Sans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es-ES" dirty="0" smtClean="0">
                <a:latin typeface="Lucida Sans"/>
                <a:ea typeface="Calibri"/>
                <a:cs typeface="Times New Roman"/>
              </a:rPr>
              <a:t>El </a:t>
            </a:r>
            <a:r>
              <a:rPr lang="es-ES" dirty="0">
                <a:latin typeface="Lucida Sans"/>
                <a:ea typeface="Calibri"/>
                <a:cs typeface="Times New Roman"/>
              </a:rPr>
              <a:t>camino de la uniformidad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 social </a:t>
            </a:r>
            <a:r>
              <a:rPr lang="es-ES" dirty="0">
                <a:latin typeface="Lucida Sans"/>
                <a:ea typeface="Calibri"/>
                <a:cs typeface="Times New Roman"/>
              </a:rPr>
              <a:t>y las diferencias en las costumbres y los </a:t>
            </a:r>
            <a:r>
              <a:rPr lang="es-ES" dirty="0" err="1">
                <a:latin typeface="Lucida Sans"/>
                <a:ea typeface="Calibri"/>
                <a:cs typeface="Times New Roman"/>
              </a:rPr>
              <a:t>sujetos,no</a:t>
            </a:r>
            <a:r>
              <a:rPr lang="es-ES" dirty="0">
                <a:latin typeface="Lucida Sans"/>
                <a:ea typeface="Calibri"/>
                <a:cs typeface="Times New Roman"/>
              </a:rPr>
              <a:t> ha dejado atrás la diversidad </a:t>
            </a:r>
            <a:r>
              <a:rPr lang="es-ES" dirty="0" err="1" smtClean="0">
                <a:latin typeface="Lucida Sans"/>
                <a:ea typeface="Calibri"/>
                <a:cs typeface="Times New Roman"/>
              </a:rPr>
              <a:t>creciente.de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 </a:t>
            </a:r>
            <a:r>
              <a:rPr lang="es-ES" dirty="0">
                <a:latin typeface="Lucida Sans"/>
                <a:ea typeface="Calibri"/>
                <a:cs typeface="Times New Roman"/>
              </a:rPr>
              <a:t>costumbres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y  </a:t>
            </a:r>
            <a:r>
              <a:rPr lang="es-ES" dirty="0">
                <a:latin typeface="Lucida Sans"/>
                <a:ea typeface="Calibri"/>
                <a:cs typeface="Times New Roman"/>
              </a:rPr>
              <a:t>gustos. L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os </a:t>
            </a:r>
            <a:r>
              <a:rPr lang="es-ES" dirty="0">
                <a:latin typeface="Lucida Sans"/>
                <a:ea typeface="Calibri"/>
                <a:cs typeface="Times New Roman"/>
              </a:rPr>
              <a:t>dos conceptos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 van </a:t>
            </a:r>
            <a:r>
              <a:rPr lang="es-ES" dirty="0">
                <a:latin typeface="Lucida Sans"/>
                <a:ea typeface="Calibri"/>
                <a:cs typeface="Times New Roman"/>
              </a:rPr>
              <a:t> 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juntos.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sz="1400" dirty="0">
              <a:effectLst/>
              <a:latin typeface="Lucida Sans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endParaRPr lang="es-ES" dirty="0" smtClean="0">
              <a:latin typeface="Lucida Sans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</a:pPr>
            <a:r>
              <a:rPr lang="es-ES" dirty="0">
                <a:latin typeface="Lucida Sans"/>
                <a:ea typeface="Calibri"/>
                <a:cs typeface="Times New Roman"/>
              </a:rPr>
              <a:t>Adaptación e individuación</a:t>
            </a:r>
            <a:r>
              <a:rPr lang="es-ES" dirty="0" smtClean="0">
                <a:latin typeface="Lucida Sans"/>
                <a:ea typeface="Calibri"/>
                <a:cs typeface="Times New Roman"/>
              </a:rPr>
              <a:t>.</a:t>
            </a:r>
            <a:r>
              <a:rPr lang="es-ES" dirty="0">
                <a:latin typeface="Lucida Sans"/>
                <a:ea typeface="Calibri"/>
                <a:cs typeface="Times New Roman"/>
              </a:rPr>
              <a:t> Particularismos nacionales.</a:t>
            </a:r>
            <a:endParaRPr lang="es-ES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1272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8"/>
            <a:ext cx="864096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Medios de comunicación: orientación masiva. TV abierta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El mundo visual sustituye el mundo de lo verbal.: </a:t>
            </a:r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</a:rPr>
              <a:t>analfabetismo</a:t>
            </a:r>
          </a:p>
          <a:p>
            <a:pPr lvl="0"/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</a:rPr>
              <a:t>funcional.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1970 se habla de “desmasificación”. Era de individualización.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</a:rPr>
              <a:t>Minimercados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exigentes. Atención al consumidor/cliente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Necesidades.       Mercados fraccionados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018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1740872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¿Qué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piensa el consumidor de nuestra empresa/marca?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La relación es igual a la que establecemos con las personas.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Atención al consumidor, al poder del mismo.</a:t>
            </a:r>
          </a:p>
          <a:p>
            <a:pPr lvl="0">
              <a:buFontTx/>
              <a:buChar char="•"/>
            </a:pPr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</a:rPr>
              <a:t>El decide su compra, él elige, el paga.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Educación en el consumo: diferenciar, exigir.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b="1" i="1" dirty="0">
                <a:solidFill>
                  <a:srgbClr val="FFFFFF"/>
                </a:solidFill>
                <a:latin typeface="Lucida Sans" pitchFamily="34" charset="0"/>
              </a:rPr>
              <a:t>El mercado masivo ha muerto?</a:t>
            </a:r>
          </a:p>
          <a:p>
            <a:pPr lvl="0">
              <a:buFontTx/>
              <a:buChar char="•"/>
            </a:pP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Segmentación de  público en varios mercados, con diferentes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productos</a:t>
            </a:r>
            <a:r>
              <a:rPr lang="es-ES" altLang="es-UY" dirty="0">
                <a:solidFill>
                  <a:srgbClr val="FFFFFF"/>
                </a:solidFill>
                <a:latin typeface="Arial" charset="0"/>
              </a:rPr>
              <a:t>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55576" y="980728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FFFF00"/>
                </a:solidFill>
                <a:latin typeface="Lucida Sans" pitchFamily="34" charset="0"/>
              </a:rPr>
              <a:t>Atención</a:t>
            </a:r>
            <a:r>
              <a:rPr lang="es-ES" sz="2400" dirty="0" smtClean="0">
                <a:latin typeface="Lucida Sans" pitchFamily="34" charset="0"/>
              </a:rPr>
              <a:t> </a:t>
            </a:r>
            <a:r>
              <a:rPr lang="es-ES" sz="2400" dirty="0" smtClean="0">
                <a:solidFill>
                  <a:srgbClr val="FFFF00"/>
                </a:solidFill>
                <a:latin typeface="Lucida Sans" pitchFamily="34" charset="0"/>
              </a:rPr>
              <a:t>al Consumidor</a:t>
            </a:r>
            <a:endParaRPr lang="es-ES" sz="2400" dirty="0">
              <a:solidFill>
                <a:srgbClr val="FFFF00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83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9"/>
            <a:ext cx="871296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altLang="es-UY" u="sng" dirty="0">
                <a:solidFill>
                  <a:srgbClr val="FFFF00"/>
                </a:solidFill>
                <a:latin typeface="Lucida Sans" pitchFamily="34" charset="0"/>
                <a:cs typeface="+mn-cs"/>
              </a:rPr>
              <a:t>Grandes Tendencias</a:t>
            </a:r>
          </a:p>
          <a:p>
            <a:pPr lvl="0"/>
            <a:endParaRPr lang="es-ES_tradnl" altLang="es-UY" i="1" u="sng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q"/>
            </a:pPr>
            <a:r>
              <a:rPr lang="es-ES_tradnl" altLang="es-UY" u="sng" dirty="0">
                <a:solidFill>
                  <a:srgbClr val="FFFF00"/>
                </a:solidFill>
                <a:latin typeface="Lucida Sans" pitchFamily="34" charset="0"/>
                <a:cs typeface="+mn-cs"/>
              </a:rPr>
              <a:t>1. </a:t>
            </a:r>
            <a:r>
              <a:rPr lang="es-ES_tradnl" altLang="es-UY" sz="2000" u="sng" dirty="0">
                <a:solidFill>
                  <a:srgbClr val="FFFF00"/>
                </a:solidFill>
                <a:latin typeface="Lucida Sans" pitchFamily="34" charset="0"/>
                <a:cs typeface="+mn-cs"/>
              </a:rPr>
              <a:t>Tendencia al ahorro de tiempo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 </a:t>
            </a:r>
            <a:endParaRPr lang="es-ES_tradnl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q"/>
            </a:pPr>
            <a:endParaRPr lang="es-ES_tradnl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Demanda 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de servicios que ahorren tiempo</a:t>
            </a:r>
          </a:p>
          <a:p>
            <a:pPr lvl="0"/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</a:t>
            </a: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 Preferencia 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por </a:t>
            </a:r>
            <a:r>
              <a:rPr lang="es-ES_tradnl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empresas que atiendan   falta de tiempo </a:t>
            </a:r>
            <a:r>
              <a:rPr lang="es-ES_tradnl" altLang="es-UY" sz="2000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</a:t>
            </a:r>
          </a:p>
          <a:p>
            <a:pPr lvl="0"/>
            <a:r>
              <a:rPr lang="es-ES_tradnl" altLang="es-UY" sz="2000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  </a:t>
            </a:r>
            <a:endParaRPr lang="es-ES_tradnl" altLang="es-UY" sz="2000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Horarios extendidos, servicios de </a:t>
            </a: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entrega.</a:t>
            </a:r>
          </a:p>
          <a:p>
            <a:pPr lvl="0"/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 Se 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compran mas los productos , que antes se </a:t>
            </a: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producían.</a:t>
            </a:r>
          </a:p>
          <a:p>
            <a:pPr lvl="0"/>
            <a:endParaRPr lang="es-ES_tradnl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 Comprar 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tiempo libre”</a:t>
            </a:r>
          </a:p>
          <a:p>
            <a:pPr lvl="0">
              <a:buFont typeface="Wingdings" pitchFamily="2" charset="2"/>
              <a:buChar char="ü"/>
            </a:pPr>
            <a:endParaRPr lang="es-ES_tradnl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ü"/>
            </a:pP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Los que venden : “venden tiempo libre”    </a:t>
            </a:r>
          </a:p>
          <a:p>
            <a:pPr lvl="0">
              <a:buFont typeface="Wingdings" pitchFamily="2" charset="2"/>
              <a:buChar char="ü"/>
            </a:pP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Gente que vive sola.     Familias monoparentales</a:t>
            </a:r>
          </a:p>
          <a:p>
            <a:pPr lvl="0"/>
            <a:endParaRPr lang="es-ES_tradnl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6146" name="Picture 2" descr="Resultado de imagen para cambio de costumbres y  famil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625" y="4653136"/>
            <a:ext cx="2491075" cy="165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esultado de imagen para delive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86299"/>
            <a:ext cx="2105025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7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751344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b="1" dirty="0" smtClean="0">
                <a:solidFill>
                  <a:srgbClr val="FFFF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UY" b="1" dirty="0">
                <a:solidFill>
                  <a:srgbClr val="FFFF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LOS MERCADO DE MASAS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b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b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era del consumo de masas comienza alrededor de la década de 1880 , finales del siglo XIX y termina con la Segunda Guerra Mundial. </a:t>
            </a: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Infraestructuras modernas del transporte y las comunicaciones: ferrocarril, teléfono. Todas estas redes permiten la formación del comercio a gran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escala, </a:t>
            </a:r>
            <a:r>
              <a:rPr lang="es-UY" dirty="0" err="1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produccion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cantidades masivas de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productos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UY" b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51" y="3982821"/>
            <a:ext cx="32385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116633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q"/>
            </a:pP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Consumidor con mayor cantidad de opciones recreativas : TV, cable, </a:t>
            </a: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digital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</a:t>
            </a:r>
            <a:endParaRPr lang="es-ES_tradnl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23528" y="836712"/>
            <a:ext cx="8820472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Se buscaba un buen servicio por el dinero, y hoy por el tiempo</a:t>
            </a:r>
            <a:r>
              <a:rPr lang="es-ES_tradnl" altLang="es-UY" sz="2000" dirty="0" smtClean="0">
                <a:solidFill>
                  <a:srgbClr val="FFFFFF"/>
                </a:solidFill>
                <a:latin typeface="Calisto MT" pitchFamily="18" charset="0"/>
                <a:cs typeface="+mn-cs"/>
              </a:rPr>
              <a:t>.</a:t>
            </a:r>
          </a:p>
          <a:p>
            <a:pPr lvl="0"/>
            <a:endParaRPr lang="es-ES_tradnl" altLang="es-UY" sz="2000" dirty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r>
              <a:rPr lang="es-ES_tradnl" altLang="es-UY" sz="2000" b="1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Servicios </a:t>
            </a:r>
            <a:r>
              <a:rPr lang="es-ES_tradnl" altLang="es-UY" sz="2000" b="1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 distancia  ( telefónico o vía Internet)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 ej. </a:t>
            </a: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Supermercado</a:t>
            </a:r>
          </a:p>
          <a:p>
            <a:pPr lvl="0"/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Compra internacional.:   ropa, tecnología etc.</a:t>
            </a:r>
            <a:endParaRPr lang="es-ES_tradnl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Arial" charset="0"/>
              <a:buChar char="•"/>
            </a:pP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Compra por    pantalla</a:t>
            </a:r>
            <a:r>
              <a:rPr lang="es-ES_tradnl" altLang="es-UY" dirty="0" smtClean="0">
                <a:solidFill>
                  <a:srgbClr val="FFFFFF"/>
                </a:solidFill>
                <a:latin typeface="Calisto MT" pitchFamily="18" charset="0"/>
                <a:cs typeface="+mn-cs"/>
              </a:rPr>
              <a:t>.</a:t>
            </a:r>
          </a:p>
          <a:p>
            <a:pPr lvl="0">
              <a:buFont typeface="Arial" charset="0"/>
              <a:buChar char="•"/>
            </a:pPr>
            <a:endParaRPr lang="es-ES_tradnl" altLang="es-UY" b="1" i="1" dirty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>
              <a:buFont typeface="Arial" charset="0"/>
              <a:buChar char="•"/>
            </a:pPr>
            <a:endParaRPr lang="es-ES_tradnl" altLang="es-UY" b="1" i="1" dirty="0" smtClean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>
              <a:buFont typeface="Arial" charset="0"/>
              <a:buChar char="•"/>
            </a:pPr>
            <a:endParaRPr lang="es-ES" altLang="es-UY" b="1" i="1" dirty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Franklin Gothic Medium" pitchFamily="34" charset="0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77385"/>
            <a:ext cx="6316663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65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1"/>
            <a:ext cx="878497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Sistemas de operaciones bancarias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desde el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hogar.</a:t>
            </a:r>
          </a:p>
          <a:p>
            <a:pPr marL="285750" lvl="0" indent="-285750">
              <a:buFont typeface="Wingdings" pitchFamily="2" charset="2"/>
              <a:buChar char="q"/>
            </a:pP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Arial" charset="0"/>
              <a:buChar char="•"/>
            </a:pP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Horario extendido. ( supermercados , shoppings etc.)</a:t>
            </a:r>
          </a:p>
          <a:p>
            <a:pPr lvl="0">
              <a:buFont typeface="Arial" charset="0"/>
              <a:buChar char="•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Varios servicios en un mismo lugar  ( </a:t>
            </a:r>
            <a:r>
              <a:rPr lang="es-ES_tradnl" altLang="es-UY" i="1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one</a:t>
            </a: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stop shop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)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Respuesta al mercado minorista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.</a:t>
            </a: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_tradnl" altLang="es-UY" sz="2000" i="1" u="sng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2</a:t>
            </a:r>
            <a:r>
              <a:rPr lang="es-ES_tradnl" altLang="es-UY" sz="2000" i="1" u="sng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  Tendencia a la </a:t>
            </a:r>
            <a:r>
              <a:rPr lang="es-ES_tradnl" altLang="es-UY" sz="2000" i="1" u="sng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tecnificación</a:t>
            </a:r>
          </a:p>
          <a:p>
            <a:pPr marL="342900" lvl="0" indent="-342900">
              <a:buFont typeface="Wingdings" pitchFamily="2" charset="2"/>
              <a:buChar char="q"/>
            </a:pPr>
            <a:endParaRPr lang="es-ES_tradnl" altLang="es-UY" sz="2000" i="1" u="sng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La 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tecnología puede  jugar dos tipos de papeles: </a:t>
            </a:r>
            <a:r>
              <a:rPr lang="es-ES_tradnl" altLang="es-UY" sz="2000" i="1" u="sng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automatizar </a:t>
            </a:r>
            <a:r>
              <a:rPr lang="es-ES_tradnl" altLang="es-UY" i="1" u="sng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o informatizar</a:t>
            </a:r>
            <a:r>
              <a:rPr lang="es-ES_tradnl" altLang="es-UY" i="1" u="sng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.</a:t>
            </a:r>
          </a:p>
          <a:p>
            <a:pPr lvl="0"/>
            <a:endParaRPr lang="es-ES_tradnl" altLang="es-UY" i="1" u="sng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Automatizar</a:t>
            </a: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:  sustituir trabajo humano por aparatos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 </a:t>
            </a:r>
          </a:p>
          <a:p>
            <a:pPr lvl="0"/>
            <a:r>
              <a:rPr lang="es-ES_tradnl" altLang="es-UY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Ejs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 cajeros, máquinas dispensadoras</a:t>
            </a:r>
            <a:r>
              <a:rPr lang="es-ES_tradnl" altLang="es-UY" sz="2000" dirty="0" smtClean="0">
                <a:solidFill>
                  <a:srgbClr val="FFFFFF"/>
                </a:solidFill>
                <a:latin typeface="Calisto MT" pitchFamily="18" charset="0"/>
                <a:cs typeface="+mn-cs"/>
              </a:rPr>
              <a:t>.</a:t>
            </a:r>
          </a:p>
          <a:p>
            <a:pPr lvl="0"/>
            <a:endParaRPr lang="es-ES_tradnl" altLang="es-UY" sz="2000" i="1" u="sng" dirty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endParaRPr lang="es-ES_tradnl" altLang="es-UY" sz="2000" i="1" u="sng" dirty="0" smtClean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La </a:t>
            </a: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informatización,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potenciar al personal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humano</a:t>
            </a: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,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poniendo</a:t>
            </a: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mayor </a:t>
            </a:r>
            <a:r>
              <a:rPr lang="es-ES_tradnl" altLang="es-UY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información.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929" y="4640520"/>
            <a:ext cx="34163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101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116633"/>
            <a:ext cx="885698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1990 la tecnología produjo cambio radical en los servicios: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  utilizar  </a:t>
            </a:r>
            <a:r>
              <a:rPr lang="es-ES_tradnl" altLang="es-UY" b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Bases de Datos e </a:t>
            </a:r>
            <a:r>
              <a:rPr lang="es-ES_tradnl" altLang="es-UY" b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Internet.</a:t>
            </a:r>
          </a:p>
          <a:p>
            <a:pPr lvl="0"/>
            <a:endParaRPr lang="es-ES_tradnl" altLang="es-UY" b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b="1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Herramienta imprescindible:   Acercarse al consumidor: nombre,  hábitos, gustos  etc</a:t>
            </a: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.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 </a:t>
            </a:r>
            <a:endParaRPr lang="es-ES" altLang="es-UY" sz="2000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Surgimiento 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de nuevos medios de comunicación </a:t>
            </a: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marL="342900" lvl="0" indent="-342900">
              <a:buFont typeface="Wingdings" pitchFamily="2" charset="2"/>
              <a:buChar char="q"/>
            </a:pP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endParaRPr lang="es-ES" altLang="es-UY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Servicio</a:t>
            </a:r>
            <a:r>
              <a:rPr lang="es-ES_tradnl" altLang="es-UY" b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directamente a los clientes,  medios marketing directo.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´Medios de comunicación más eficientes.  Concentración según necesidades.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Retorno sobre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inversión.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endParaRPr lang="es-ES" altLang="es-UY" sz="3200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_tradnl" altLang="es-UY" b="1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b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8194" name="Picture 2" descr="Resultado de imagen para soportes de comunicacion no masivos tecnolog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49080"/>
            <a:ext cx="276225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sultado de imagen para soportes de comunicacion no masivos tecnolog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81128"/>
            <a:ext cx="2524125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1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7129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_tradnl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Las relaciones   de la familia tradicional entre padres, hijos, tíos etc.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ha cambiado.   para siempre.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kern="0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s-ES_tradnl" altLang="es-UY" dirty="0">
              <a:solidFill>
                <a:srgbClr val="FFFFFF"/>
              </a:solidFill>
              <a:latin typeface="Calisto MT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s-ES_tradnl" altLang="es-UY" dirty="0">
                <a:solidFill>
                  <a:srgbClr val="FFFFFF"/>
                </a:solidFill>
                <a:latin typeface="Calisto MT" pitchFamily="18" charset="0"/>
              </a:rPr>
              <a:t> 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Valores y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actitudes</a:t>
            </a:r>
          </a:p>
          <a:p>
            <a:pPr lvl="0">
              <a:buFont typeface="Wingdings" pitchFamily="2" charset="2"/>
              <a:buChar char="§"/>
            </a:pPr>
            <a:endParaRPr lang="es-ES_tradnl" altLang="es-UY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kumimoji="0" lang="es-ES_tradnl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Surge una sociedad más efímera. Matrimonio, índices de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divorcio, en Uruguay tenemos 11 divorcios por día.  Casamientos bajaron un 31%.</a:t>
            </a:r>
          </a:p>
          <a:p>
            <a:pPr marL="285750" lvl="0" indent="-285750">
              <a:buFont typeface="Wingdings" pitchFamily="2" charset="2"/>
              <a:buChar char="q"/>
            </a:pP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En  USA, UN 50%  de divorcios en el 1er. Matrimonio.</a:t>
            </a:r>
          </a:p>
          <a:p>
            <a:pPr marL="285750" lvl="0" indent="-285750">
              <a:buFont typeface="Wingdings" pitchFamily="2" charset="2"/>
              <a:buChar char="q"/>
            </a:pP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285750" lvl="0" indent="-285750">
              <a:buFont typeface="Wingdings" pitchFamily="2" charset="2"/>
              <a:buChar char="q"/>
            </a:pPr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GRANDES 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CAMBIOS EN EL </a:t>
            </a: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MUNDO</a:t>
            </a:r>
          </a:p>
          <a:p>
            <a:pPr lvl="0"/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lvl="0"/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</a:rPr>
              <a:t>Entre </a:t>
            </a:r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</a:rPr>
              <a:t>1990 y 2002 han aumentado los hogares</a:t>
            </a:r>
          </a:p>
          <a:p>
            <a:pPr lvl="0"/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</a:rPr>
              <a:t>unipersonales que en promedio para la región</a:t>
            </a:r>
          </a:p>
          <a:p>
            <a:pPr lvl="0"/>
            <a:r>
              <a:rPr lang="es-ES_tradnl" altLang="es-UY" sz="2000" dirty="0">
                <a:solidFill>
                  <a:srgbClr val="FFFFFF"/>
                </a:solidFill>
                <a:latin typeface="Lucida Sans" pitchFamily="34" charset="0"/>
              </a:rPr>
              <a:t>aumentaron de 6,4 a 8,4</a:t>
            </a:r>
            <a:r>
              <a:rPr lang="es-ES_tradnl" altLang="es-UY" sz="2000" dirty="0">
                <a:solidFill>
                  <a:srgbClr val="FFFFFF"/>
                </a:solidFill>
                <a:latin typeface="Franklin Gothic Medium" pitchFamily="34" charset="0"/>
                <a:cs typeface="+mn-cs"/>
              </a:rPr>
              <a:t>%</a:t>
            </a:r>
            <a:endParaRPr lang="es-ES" altLang="es-UY" sz="2000" dirty="0">
              <a:solidFill>
                <a:srgbClr val="FFFFFF"/>
              </a:solidFill>
              <a:latin typeface="Franklin Gothic Medium" pitchFamily="34" charset="0"/>
              <a:cs typeface="+mn-cs"/>
            </a:endParaRPr>
          </a:p>
          <a:p>
            <a:pPr lvl="0"/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8" descr="http://i.ytimg.com/vi/1z-SaZQrNqI/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941168"/>
            <a:ext cx="2555776" cy="1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56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188640"/>
            <a:ext cx="885698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Parejas viviendo en unión libre se triplicaron</a:t>
            </a: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ü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Aumento de la soltería, de las separaciones y divorcios,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de las migraciones y de la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esperanza de vida.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Elevación en el nivel  educativo</a:t>
            </a:r>
            <a:r>
              <a:rPr lang="es-ES" altLang="es-UY" sz="1600" dirty="0" smtClean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lvl="0">
              <a:buFont typeface="Wingdings" pitchFamily="2" charset="2"/>
              <a:buChar char="ü"/>
            </a:pPr>
            <a:endParaRPr lang="es-ES" altLang="es-UY" sz="1600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s-ES" altLang="es-UY" sz="1600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ü"/>
            </a:pPr>
            <a:endParaRPr lang="es-ES" altLang="es-UY" sz="1600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Participación laboral femenina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, 55.6%  en Uruguay superando promedio regional , que es de 53%. Hombres 76.8%</a:t>
            </a: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La gente es más saludable .          Avance de la medicina</a:t>
            </a:r>
            <a:r>
              <a:rPr lang="es-ES" altLang="es-UY" dirty="0">
                <a:solidFill>
                  <a:srgbClr val="FFFFFF"/>
                </a:solidFill>
                <a:latin typeface="Arial" charset="0"/>
              </a:rPr>
              <a:t>.</a:t>
            </a: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426" y="3717032"/>
            <a:ext cx="501484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87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188640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charset="0"/>
              <a:buChar char="•"/>
            </a:pPr>
            <a:endParaRPr lang="es-ES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Arial" charset="0"/>
              <a:buChar char="•"/>
            </a:pP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.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7504" y="188640"/>
            <a:ext cx="892899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altLang="es-UY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Participación </a:t>
            </a:r>
            <a:r>
              <a:rPr kumimoji="0" lang="es-ES_tradnl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económica de las mujeres (la tasa de participación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laboral femenina en A.L. aumentó de 38 a 50% aprox.)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_tradnl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 </a:t>
            </a:r>
            <a:r>
              <a:rPr lang="es-ES_tradnl" altLang="es-UY" sz="2000" kern="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</a:t>
            </a:r>
            <a:r>
              <a:rPr kumimoji="0" lang="es-ES_tradnl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utonomía</a:t>
            </a:r>
            <a:r>
              <a:rPr kumimoji="0" lang="es-ES_tradnl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 social, independencia económica y aumento de la autoestima.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2000" kern="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Dificultades de encontrar trabajo entre los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jóvenes.</a:t>
            </a:r>
            <a:endParaRPr lang="es-ES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Arial" charset="0"/>
              <a:buChar char="•"/>
            </a:pPr>
            <a:endParaRPr lang="es-ES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Arial" charset="0"/>
              <a:buChar char="•"/>
            </a:pPr>
            <a:endParaRPr lang="es-ES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</a:t>
            </a:r>
          </a:p>
          <a:p>
            <a:pPr lvl="0">
              <a:buFont typeface="Arial" charset="0"/>
              <a:buChar char="•"/>
            </a:pP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Aumento de la población adulta mayor.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Baja natalidad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(tasa global de fecundidad: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1.84)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y el aumento de la esperanza de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vida al nacer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(81en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mujeres y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73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en hombres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),   </a:t>
            </a: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</a:t>
            </a:r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Uruguay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 </a:t>
            </a:r>
            <a:r>
              <a:rPr lang="es-ES_tradnl" altLang="es-UY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tiener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el porcentaje más alto de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población mayor de 60 años, 17%. 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2000" kern="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671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568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Hay un ciudadano más  urbano, y más libre en sus criterios.</a:t>
            </a:r>
          </a:p>
          <a:p>
            <a:pPr lvl="0">
              <a:buFont typeface="Wingdings" pitchFamily="2" charset="2"/>
              <a:buChar char="v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Vivimos una democracia más horizontal.  Los líderes de antes perdieron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     fuerza.-</a:t>
            </a:r>
          </a:p>
          <a:p>
            <a:pPr lvl="0">
              <a:buFont typeface="Wingdings" pitchFamily="2" charset="2"/>
              <a:buChar char="v"/>
            </a:pPr>
            <a:endParaRPr lang="es-ES_tradnl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v"/>
            </a:pPr>
            <a:endParaRPr lang="es-ES_tradnl" altLang="es-UY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Hay un ciudadano más  urbano, y más libre en sus criterios.</a:t>
            </a:r>
          </a:p>
          <a:p>
            <a:pPr lvl="0">
              <a:buFont typeface="Wingdings" pitchFamily="2" charset="2"/>
              <a:buChar char="v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Vivimos una democracia más horizontal.  Los líderes de antes perdieron 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  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fuerza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.-</a:t>
            </a:r>
          </a:p>
          <a:p>
            <a:pPr lvl="0">
              <a:buFont typeface="Wingdings" pitchFamily="2" charset="2"/>
              <a:buChar char="v"/>
            </a:pPr>
            <a:endParaRPr lang="es-ES_tradnl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v"/>
            </a:pPr>
            <a:endParaRPr lang="es-ES_tradnl" altLang="es-UY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Las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visiones teóricas de la realidad  frente 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a un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mundo  más  pragmático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   </a:t>
            </a:r>
            <a:endParaRPr lang="es-ES_tradnl" altLang="es-UY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Necesidades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concretas de la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</a:rPr>
              <a:t>gente.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8" descr="http://www.theslogan.com/es_content/images/stories/conceptos/gente_cal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91" y="3645024"/>
            <a:ext cx="3828926" cy="3140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8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751344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Hay grandes cambios en el mercado: estilos de vida,  </a:t>
            </a:r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</a:rPr>
              <a:t>lan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-</a:t>
            </a:r>
          </a:p>
          <a:p>
            <a:pPr lvl="0"/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</a:rPr>
              <a:t>zamientos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de nuevos productos . 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</a:rPr>
              <a:t>Consumimos ,pero de forma diferente</a:t>
            </a: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Surgimiento de un marketing personalizado, “ a medida”,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 integrado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Ampliación de la oferta ante una demanda diferenciada.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Nuevas estrategias</a:t>
            </a:r>
            <a:r>
              <a:rPr lang="es-ES" altLang="es-UY" b="1" dirty="0">
                <a:solidFill>
                  <a:srgbClr val="FFFFFF"/>
                </a:solidFill>
                <a:latin typeface="Lucida Sans" pitchFamily="34" charset="0"/>
              </a:rPr>
              <a:t>.    Comunicaciones integradas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“Sustitución” de los grandes medios de comunicación.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  </a:t>
            </a: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 Ampliación de la 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oferta.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332657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_tradnl" altLang="es-UY" dirty="0" smtClean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. </a:t>
            </a:r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323528" y="188641"/>
            <a:ext cx="8424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_tradnl" altLang="es-UY" dirty="0" smtClean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.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Gran colapso entre la década de auge, 1960 de los medios </a:t>
            </a:r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</a:rPr>
              <a:t>ma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-</a:t>
            </a:r>
          </a:p>
          <a:p>
            <a:pPr lvl="0"/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</a:rPr>
              <a:t>sivos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( TV abierta, prensa escrita) y 1990.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imitaciones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de tiempo, y  el trabajo ,llevan a  una</a:t>
            </a:r>
          </a:p>
          <a:p>
            <a:pPr lvl="0"/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</a:rPr>
              <a:t>mayor selección de actividades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: ocio, entretenimientos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 .</a:t>
            </a: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dirty="0" smtClean="0">
                <a:solidFill>
                  <a:srgbClr val="FFFFFF"/>
                </a:solidFill>
                <a:latin typeface="Calisto MT" pitchFamily="18" charset="0"/>
                <a:cs typeface="+mn-cs"/>
              </a:rPr>
              <a:t>La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gente está más dispuesta a pagar por ser entretenida que por ser</a:t>
            </a:r>
          </a:p>
          <a:p>
            <a:pPr lvl="0"/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informada. Pagar por lo que 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quiere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</a:t>
            </a: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11266" name="Picture 2" descr="Resultado de imagen para ocio y entreteni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77072"/>
            <a:ext cx="417646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sultado de imagen para ocio y entretenimi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49047"/>
            <a:ext cx="3006080" cy="215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5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8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UY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En los próximos cinco años, cambiarán las comunicaciones</a:t>
            </a:r>
            <a:r>
              <a:rPr kumimoji="0" lang="es-ES_tradnl" altLang="es-UY" sz="18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 </a:t>
            </a:r>
            <a:r>
              <a:rPr kumimoji="0" lang="es-ES_tradnl" altLang="es-UY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más que lo que han hecho en los últimos cincuenta años.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altLang="es-UY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Conviven dos generaciones.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kern="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El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libro ha perdido el eje, ha sido descentrado de la comunicación y del aprendizaje.”  ( Antonio </a:t>
            </a:r>
            <a:r>
              <a:rPr lang="es-ES_tradnl" altLang="es-UY" dirty="0" err="1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Ambrosini</a:t>
            </a:r>
            <a:r>
              <a:rPr lang="es-ES_tradnl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)</a:t>
            </a:r>
          </a:p>
          <a:p>
            <a:pPr lvl="0"/>
            <a:endParaRPr kumimoji="0" lang="es-ES_tradnl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lvl="0"/>
            <a:endParaRPr lang="es-ES_tradnl" kern="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51520" y="263691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q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Se termina de transitar de una sociedad tradicional, a una sociedad individualista.</a:t>
            </a:r>
          </a:p>
          <a:p>
            <a:pPr lvl="0"/>
            <a:endParaRPr lang="es-ES_tradnl" altLang="es-UY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s-ES_tradnl" altLang="es-UY" i="1" dirty="0" smtClean="0">
                <a:solidFill>
                  <a:srgbClr val="FFFFFF"/>
                </a:solidFill>
                <a:latin typeface="Lucida Sans" pitchFamily="34" charset="0"/>
              </a:rPr>
              <a:t>.</a:t>
            </a:r>
            <a:endParaRPr lang="es-ES_tradnl" altLang="es-UY" i="1" dirty="0">
              <a:solidFill>
                <a:srgbClr val="FFFFFF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8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260649"/>
            <a:ext cx="9540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713105" lvl="0" indent="-28575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UY" sz="1800" b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Aumento de la productividad con menor coste. Se abre el camino de la producción de masas.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800" b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anose="020F0502020204030204" pitchFamily="34" charset="0"/>
                <a:cs typeface="+mn-cs"/>
              </a:rPr>
              <a:t>         Procter&amp; Gamble fabrica 200.000 jabones al día.  Ford T pasó de 12 horas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800" b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anose="020F0502020204030204" pitchFamily="34" charset="0"/>
                <a:cs typeface="+mn-cs"/>
              </a:rPr>
              <a:t>         en 1910 a una hora 33 minutos para ensamblar un auto en 1914.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Y" kern="0" dirty="0">
                <a:solidFill>
                  <a:prstClr val="white"/>
                </a:solidFill>
                <a:latin typeface="Lucida Sans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s-UY" kern="0" dirty="0" smtClean="0">
                <a:solidFill>
                  <a:prstClr val="white"/>
                </a:solidFill>
                <a:latin typeface="Lucida Sans" pitchFamily="34" charset="0"/>
                <a:ea typeface="Calibri" panose="020F0502020204030204" pitchFamily="34" charset="0"/>
                <a:cs typeface="+mn-cs"/>
              </a:rPr>
              <a:t>       </a:t>
            </a:r>
            <a:r>
              <a:rPr kumimoji="0" lang="es-UY" sz="1800" b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anose="020F0502020204030204" pitchFamily="34" charset="0"/>
                <a:cs typeface="+mn-cs"/>
              </a:rPr>
              <a:t>( </a:t>
            </a:r>
            <a:r>
              <a:rPr kumimoji="0" lang="es-UY" sz="1800" b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anose="020F0502020204030204" pitchFamily="34" charset="0"/>
                <a:cs typeface="+mn-cs"/>
              </a:rPr>
              <a:t>Lipovetsky</a:t>
            </a:r>
            <a:r>
              <a:rPr kumimoji="0" lang="es-UY" sz="1800" b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" pitchFamily="34" charset="0"/>
                <a:ea typeface="Calibri" panose="020F0502020204030204" pitchFamily="34" charset="0"/>
                <a:cs typeface="+mn-cs"/>
              </a:rPr>
              <a:t>)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UY" kern="0" dirty="0">
              <a:solidFill>
                <a:prstClr val="white"/>
              </a:solidFill>
              <a:latin typeface="Lucida Sans" pitchFamily="34" charset="0"/>
              <a:cs typeface="+mn-cs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kern="0" dirty="0">
                <a:solidFill>
                  <a:prstClr val="white"/>
                </a:solidFill>
                <a:latin typeface="Lucida Sans" pitchFamily="34" charset="0"/>
                <a:cs typeface="+mn-cs"/>
              </a:rPr>
              <a:t> </a:t>
            </a:r>
            <a:r>
              <a:rPr lang="es-UY" kern="0" dirty="0" smtClean="0">
                <a:solidFill>
                  <a:prstClr val="white"/>
                </a:solidFill>
                <a:latin typeface="Lucida Sans" pitchFamily="34" charset="0"/>
                <a:cs typeface="+mn-cs"/>
              </a:rPr>
              <a:t>  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+mn-cs"/>
              </a:rPr>
              <a:t>Aumento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+mn-cs"/>
              </a:rPr>
              <a:t>de producción permitió rebaja del precio</a:t>
            </a:r>
            <a:r>
              <a:rPr lang="es-UY" i="1" dirty="0">
                <a:solidFill>
                  <a:prstClr val="white"/>
                </a:solidFill>
                <a:latin typeface="Lucida Sans Unicode" panose="020B0602030504020204" pitchFamily="34" charset="0"/>
                <a:cs typeface="+mn-cs"/>
              </a:rPr>
              <a:t>. Y </a:t>
            </a: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cs typeface="+mn-cs"/>
              </a:rPr>
              <a:t>mayor competitividad</a:t>
            </a:r>
            <a:r>
              <a:rPr lang="es-UY" i="1" dirty="0">
                <a:solidFill>
                  <a:prstClr val="white"/>
                </a:solidFill>
                <a:latin typeface="Lucida Sans Unicode" panose="020B0602030504020204" pitchFamily="34" charset="0"/>
                <a:cs typeface="+mn-cs"/>
              </a:rPr>
              <a:t>.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" pitchFamily="34" charset="0"/>
            </a:endParaRPr>
          </a:p>
        </p:txBody>
      </p:sp>
      <p:sp>
        <p:nvSpPr>
          <p:cNvPr id="4" name="AutoShape 2" descr="Resultado de imagen para ensamblaje en la era industrial de au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4" descr="Resultado de imagen para ensamblaje en la era industrial de au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Resultado de imagen para ensamblaje en la era industrial de au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91974"/>
            <a:ext cx="28575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73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188640"/>
            <a:ext cx="878497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es-ES_tradnl" altLang="es-UY" b="1" i="1" dirty="0">
                <a:solidFill>
                  <a:srgbClr val="FFFFFF"/>
                </a:solidFill>
                <a:latin typeface="Lucida Sans" pitchFamily="34" charset="0"/>
              </a:rPr>
              <a:t>Comunicación:    </a:t>
            </a:r>
            <a:r>
              <a:rPr lang="es-ES_tradnl" altLang="es-UY" sz="2000" b="1" i="1" dirty="0">
                <a:solidFill>
                  <a:srgbClr val="FFFFFF"/>
                </a:solidFill>
                <a:latin typeface="Lucida Sans" pitchFamily="34" charset="0"/>
              </a:rPr>
              <a:t>Revolución más grande desde los orígenes de la humanidad.</a:t>
            </a:r>
            <a:endParaRPr lang="es-ES" altLang="es-UY" sz="2000" b="1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_tradnl" altLang="es-UY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endParaRPr lang="es-ES_tradnl" altLang="es-UY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</a:rPr>
              <a:t>La política se la oía hoy se la ve.  Las caras dicen más que los discursos.</a:t>
            </a:r>
          </a:p>
          <a:p>
            <a:pPr lvl="0">
              <a:buFont typeface="Arial" charset="0"/>
              <a:buChar char="•"/>
            </a:pPr>
            <a:endParaRPr lang="es-ES_tradnl" altLang="es-UY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</a:rPr>
              <a:t>La imagen se impone a las </a:t>
            </a:r>
            <a:r>
              <a:rPr lang="es-ES_tradnl" altLang="es-UY" i="1" dirty="0" smtClean="0">
                <a:solidFill>
                  <a:srgbClr val="FFFFFF"/>
                </a:solidFill>
                <a:latin typeface="Lucida Sans" pitchFamily="34" charset="0"/>
              </a:rPr>
              <a:t>palabras.</a:t>
            </a:r>
            <a:endParaRPr lang="es-ES" dirty="0"/>
          </a:p>
        </p:txBody>
      </p:sp>
      <p:pic>
        <p:nvPicPr>
          <p:cNvPr id="3" name="Picture 8" descr="http://maldonet.com/data/wp-content/uploads/2009/09/hilary_clin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441" y="2652517"/>
            <a:ext cx="3026047" cy="421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Resultado de imagen para fotos de tru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324430"/>
            <a:ext cx="4464495" cy="296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81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Mundo de individualización/personalización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Surgimiento de una cultura posmoderna en: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Rescate de lo personal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Búsqueda de calidad de vida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Sensibilidad por temas ecológicos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s-E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«El consumidor decide </a:t>
            </a:r>
            <a:r>
              <a:rPr kumimoji="0" lang="es-ES" altLang="es-UY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cómo, dónde y cuándo quiere </a:t>
            </a:r>
            <a:r>
              <a:rPr kumimoji="0" lang="es-ES" altLang="es-UY" sz="2000" b="0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comprar,por</a:t>
            </a:r>
            <a:endParaRPr kumimoji="0" lang="es-ES" altLang="es-UY" sz="2000" b="0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UY" sz="18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tanto el producto que esté a mano.»</a:t>
            </a:r>
            <a:r>
              <a:rPr kumimoji="0" lang="es-E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( precio, horario, comodidad )  (</a:t>
            </a:r>
            <a:r>
              <a:rPr kumimoji="0" lang="es-E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Schultz</a:t>
            </a:r>
            <a:r>
              <a:rPr kumimoji="0" lang="es-E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)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026" name="Picture 2" descr="Resultado de imagen para busqueda de la calidad de v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08" y="3604960"/>
            <a:ext cx="3139786" cy="230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busqueda de la calidad de vi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86741"/>
            <a:ext cx="3672408" cy="191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98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260648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altLang="es-UY" sz="2000" dirty="0">
                <a:solidFill>
                  <a:srgbClr val="FFFF00"/>
                </a:solidFill>
                <a:latin typeface="Franklin Gothic Medium" pitchFamily="34" charset="0"/>
                <a:cs typeface="+mn-cs"/>
              </a:rPr>
              <a:t>LA SOCIEDAD </a:t>
            </a:r>
            <a:r>
              <a:rPr lang="es-ES" altLang="es-UY" sz="2000" dirty="0" smtClean="0">
                <a:solidFill>
                  <a:srgbClr val="FFFF00"/>
                </a:solidFill>
                <a:latin typeface="Franklin Gothic Medium" pitchFamily="34" charset="0"/>
                <a:cs typeface="+mn-cs"/>
              </a:rPr>
              <a:t>DESMASIFICADA</a:t>
            </a:r>
          </a:p>
          <a:p>
            <a:pPr lvl="0"/>
            <a:endParaRPr lang="es-ES" altLang="es-UY" sz="2000" dirty="0">
              <a:solidFill>
                <a:srgbClr val="FFFFFF"/>
              </a:solidFill>
              <a:latin typeface="Franklin Gothic Medium" pitchFamily="34" charset="0"/>
              <a:cs typeface="+mn-cs"/>
            </a:endParaRPr>
          </a:p>
          <a:p>
            <a:pPr lvl="0"/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Cambio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del mundo de las 4 P por las 4 C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:        ( Don </a:t>
            </a:r>
            <a:r>
              <a:rPr lang="es-ES" altLang="es-UY" dirty="0" err="1" smtClean="0">
                <a:solidFill>
                  <a:srgbClr val="FFFFFF"/>
                </a:solidFill>
                <a:latin typeface="Lucida Sans" pitchFamily="34" charset="0"/>
              </a:rPr>
              <a:t>Schultz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)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Producto por </a:t>
            </a:r>
            <a:r>
              <a:rPr lang="es-ES" altLang="es-UY" b="1" dirty="0">
                <a:solidFill>
                  <a:srgbClr val="FFFFFF"/>
                </a:solidFill>
                <a:latin typeface="Lucida Sans" pitchFamily="34" charset="0"/>
              </a:rPr>
              <a:t>Consumidor-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producir lo que alguien quiere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   o necesita 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comprar. 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Precio por </a:t>
            </a:r>
            <a:r>
              <a:rPr lang="es-ES" altLang="es-UY" b="1" dirty="0">
                <a:solidFill>
                  <a:srgbClr val="FFFFFF"/>
                </a:solidFill>
                <a:latin typeface="Lucida Sans" pitchFamily="34" charset="0"/>
              </a:rPr>
              <a:t>Coste-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El dinero es parte del coste( distancia, 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Comodidad, envíos etc.)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Paradero por </a:t>
            </a:r>
            <a:r>
              <a:rPr lang="es-ES" altLang="es-UY" b="1" dirty="0">
                <a:solidFill>
                  <a:srgbClr val="FFFFFF"/>
                </a:solidFill>
                <a:latin typeface="Lucida Sans" pitchFamily="34" charset="0"/>
              </a:rPr>
              <a:t>Conveniencia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- de comprar, pago   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Aprender preferencias de cada 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</a:rPr>
              <a:t>segmento, en los canales de distribución.</a:t>
            </a:r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Promoción por </a:t>
            </a:r>
            <a:r>
              <a:rPr lang="es-ES" altLang="es-UY" b="1" dirty="0">
                <a:solidFill>
                  <a:srgbClr val="FFFFFF"/>
                </a:solidFill>
                <a:latin typeface="Lucida Sans" pitchFamily="34" charset="0"/>
              </a:rPr>
              <a:t>Comunicación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</a:rPr>
              <a:t>- Comunicaciones Integradas</a:t>
            </a:r>
            <a:endParaRPr lang="es-ES" altLang="es-UY" sz="2000" dirty="0">
              <a:solidFill>
                <a:srgbClr val="FFFFFF"/>
              </a:solidFill>
              <a:latin typeface="Franklin Gothic Medium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Franklin Gothic Medium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40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188640"/>
            <a:ext cx="820891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altLang="es-UY" sz="2400" dirty="0">
                <a:solidFill>
                  <a:srgbClr val="FFFF00"/>
                </a:solidFill>
                <a:latin typeface="Lucida Sans" pitchFamily="34" charset="0"/>
                <a:cs typeface="+mn-cs"/>
              </a:rPr>
              <a:t>Intereses para un mercado </a:t>
            </a:r>
            <a:r>
              <a:rPr lang="es-ES" altLang="es-UY" sz="2400" dirty="0" smtClean="0">
                <a:solidFill>
                  <a:srgbClr val="FFFF00"/>
                </a:solidFill>
                <a:latin typeface="Lucida Sans" pitchFamily="34" charset="0"/>
                <a:cs typeface="+mn-cs"/>
              </a:rPr>
              <a:t>global</a:t>
            </a:r>
          </a:p>
          <a:p>
            <a:pPr lvl="0"/>
            <a:endParaRPr lang="es-ES" altLang="es-UY" sz="2400" dirty="0">
              <a:solidFill>
                <a:srgbClr val="FFFF00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400" dirty="0" smtClean="0">
              <a:solidFill>
                <a:srgbClr val="FFFF00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400" dirty="0">
              <a:solidFill>
                <a:srgbClr val="FFFF00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Globalización un marco de referencia de nuestra época.</a:t>
            </a: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Proceso de integración de economías nacionales  al marco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 internacional. </a:t>
            </a:r>
          </a:p>
          <a:p>
            <a:pPr lvl="0"/>
            <a:endParaRPr lang="es-ES" altLang="es-UY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Estandarización de los mercados. </a:t>
            </a:r>
            <a:r>
              <a:rPr lang="es-ES" altLang="es-UY" i="1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Homologaciòn</a:t>
            </a:r>
            <a:endParaRPr lang="es-ES" altLang="es-UY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  Franquicias de decenas de </a:t>
            </a:r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paìses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para vestirnos igual, comer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  igual ( McDonald`s,  </a:t>
            </a:r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Danone,Barbie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etc.) .  Coca-Cola.-</a:t>
            </a: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Similitud de consumo y diferencias, en un mercado local, </a:t>
            </a:r>
          </a:p>
          <a:p>
            <a:pPr lvl="0"/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con diversidad en los diferentes países. </a:t>
            </a:r>
            <a:r>
              <a:rPr lang="es-ES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Consumidor transcultural</a:t>
            </a:r>
          </a:p>
          <a:p>
            <a:pPr lvl="0"/>
            <a:endParaRPr lang="es-ES" altLang="es-UY" sz="2400" dirty="0">
              <a:solidFill>
                <a:srgbClr val="FFFF00"/>
              </a:solidFill>
              <a:latin typeface="Lucida Sans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52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t3.gstatic.com/images?q=tbn:ANd9GcS0rnblm3G1h0uMi5hLMpX-wZ2gcqvCmv78wlHJKjUi9usQKQwM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9224"/>
            <a:ext cx="3140968" cy="3402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4" descr="http://t0.gstatic.com/images?q=tbn:ANd9GcQmYoZGPeMwQWYAPdVnxeYV7vJAGTJ-JmcZxY10MNB7SEbD_ZU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3" y="0"/>
            <a:ext cx="32861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http://t0.gstatic.com/images?q=tbn:ANd9GcQVzzTLLmnk1NE0NHuZbVXxzomG186hE-tJZm6J2UO-7KA4ZYDd0Q&amp;t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75398"/>
            <a:ext cx="3643517" cy="2566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444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260648"/>
            <a:ext cx="871296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McDonald`s junto al Big Mac  se convierte  en empresa “</a:t>
            </a:r>
            <a:r>
              <a:rPr lang="es-ES_tradnl" altLang="es-UY" dirty="0" err="1">
                <a:solidFill>
                  <a:srgbClr val="FFFFFF"/>
                </a:solidFill>
                <a:latin typeface="Lucida Sans" pitchFamily="34" charset="0"/>
              </a:rPr>
              <a:t>multilocal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”. en el mundo.  </a:t>
            </a:r>
          </a:p>
          <a:p>
            <a:pPr lvl="0"/>
            <a:endParaRPr lang="es-ES_tradnl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Muñeca </a:t>
            </a: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</a:rPr>
              <a:t>Barbie, 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en su inicio era rubia y de piel blanca  ,  hay con rasgos afro y </a:t>
            </a:r>
            <a:r>
              <a:rPr lang="es-ES_tradnl" altLang="es-UY" dirty="0" err="1">
                <a:solidFill>
                  <a:srgbClr val="FFFFFF"/>
                </a:solidFill>
                <a:latin typeface="Lucida Sans" pitchFamily="34" charset="0"/>
              </a:rPr>
              <a:t>asioamericanios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. Aparece de rapera, con caracteres latinos, etc.</a:t>
            </a:r>
          </a:p>
          <a:p>
            <a:pPr lvl="0">
              <a:buFont typeface="Arial" charset="0"/>
              <a:buChar char="•"/>
            </a:pPr>
            <a:endParaRPr lang="es-ES_tradnl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s-ES_tradnl" altLang="es-UY" i="1" dirty="0">
                <a:solidFill>
                  <a:srgbClr val="FFFFFF"/>
                </a:solidFill>
                <a:latin typeface="Lucida Sans" pitchFamily="34" charset="0"/>
              </a:rPr>
              <a:t>Zara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 en Oriente Medio interrumpe la música Oriental 5 veces al día para escuchar la  </a:t>
            </a:r>
            <a:r>
              <a:rPr lang="es-ES_tradnl" altLang="es-UY" dirty="0" err="1">
                <a:solidFill>
                  <a:srgbClr val="FFFFFF"/>
                </a:solidFill>
                <a:latin typeface="Lucida Sans" pitchFamily="34" charset="0"/>
              </a:rPr>
              <a:t>la</a:t>
            </a:r>
            <a:r>
              <a:rPr lang="es-ES_tradnl" altLang="es-UY" dirty="0">
                <a:solidFill>
                  <a:srgbClr val="FFFFFF"/>
                </a:solidFill>
                <a:latin typeface="Lucida Sans" pitchFamily="34" charset="0"/>
              </a:rPr>
              <a:t> oración</a:t>
            </a:r>
            <a:r>
              <a:rPr lang="es-ES_tradnl" altLang="es-UY" sz="2000" dirty="0" smtClean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lvl="0">
              <a:buFont typeface="Arial" charset="0"/>
              <a:buChar char="•"/>
            </a:pPr>
            <a:endParaRPr lang="es-ES_tradnl" altLang="es-UY" sz="2000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endParaRPr lang="es-ES_tradnl" altLang="es-UY" sz="2000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endParaRPr lang="es-ES_tradnl" altLang="es-UY" sz="2000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endParaRPr lang="es-ES_tradnl" altLang="es-UY" sz="2000" dirty="0">
              <a:solidFill>
                <a:srgbClr val="FFFFFF"/>
              </a:solidFill>
              <a:latin typeface="Lucida Sans" pitchFamily="34" charset="0"/>
            </a:endParaRPr>
          </a:p>
        </p:txBody>
      </p:sp>
      <p:pic>
        <p:nvPicPr>
          <p:cNvPr id="1026" name="Picture 2" descr="Resultado de imagen para barbie muñe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984" y="3645024"/>
            <a:ext cx="4123161" cy="2650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za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41" y="3138916"/>
            <a:ext cx="3846595" cy="245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25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39552" y="332656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UY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    “Exposición a lo mismo, al mismo tiempo, y crea una nueva cultura, lo cual a </a:t>
            </a:r>
            <a:r>
              <a:rPr lang="es-UY" altLang="es-UY" dirty="0" smtClean="0">
                <a:solidFill>
                  <a:srgbClr val="FFFFFF"/>
                </a:solidFill>
                <a:latin typeface="Lucida Sans" pitchFamily="34" charset="0"/>
              </a:rPr>
              <a:t>lo </a:t>
            </a:r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ancho del mundo, la gente desea las mismas cosas..”   ( New York Times)</a:t>
            </a:r>
          </a:p>
          <a:p>
            <a:pPr lvl="0"/>
            <a:endParaRPr lang="es-UY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  </a:t>
            </a:r>
            <a:r>
              <a:rPr lang="es-UY" altLang="es-UY" dirty="0" smtClean="0">
                <a:solidFill>
                  <a:srgbClr val="FFFFFF"/>
                </a:solidFill>
                <a:latin typeface="Lucida Sans" pitchFamily="34" charset="0"/>
              </a:rPr>
              <a:t>El </a:t>
            </a:r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rock es un lenguaje común que comparte el mundo  </a:t>
            </a:r>
            <a:r>
              <a:rPr lang="es-UY" altLang="es-UY" dirty="0" err="1">
                <a:solidFill>
                  <a:srgbClr val="FFFFFF"/>
                </a:solidFill>
                <a:latin typeface="Lucida Sans" pitchFamily="34" charset="0"/>
              </a:rPr>
              <a:t>jóven</a:t>
            </a:r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lvl="0"/>
            <a:endParaRPr lang="es-UY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                                         </a:t>
            </a:r>
            <a:r>
              <a:rPr lang="es-UY" altLang="es-UY" sz="2000" b="1" dirty="0">
                <a:solidFill>
                  <a:srgbClr val="FFFFFF"/>
                </a:solidFill>
                <a:latin typeface="Lucida Sans" pitchFamily="34" charset="0"/>
              </a:rPr>
              <a:t>¿Gustos locales?</a:t>
            </a:r>
          </a:p>
          <a:p>
            <a:pPr lvl="0"/>
            <a:endParaRPr lang="es-UY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s-UY" altLang="es-UY" dirty="0">
                <a:solidFill>
                  <a:srgbClr val="FFFFFF"/>
                </a:solidFill>
                <a:latin typeface="Lucida Sans" pitchFamily="34" charset="0"/>
              </a:rPr>
              <a:t>    MTV  programa un 30%  de música internacional y un 70% producciones locales</a:t>
            </a:r>
            <a:r>
              <a:rPr lang="es-UY" altLang="es-UY" dirty="0">
                <a:solidFill>
                  <a:srgbClr val="FFFFFF"/>
                </a:solidFill>
                <a:latin typeface="Arial" charset="0"/>
              </a:rPr>
              <a:t>.</a:t>
            </a:r>
            <a:endParaRPr lang="es-ES" altLang="es-UY" dirty="0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1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9"/>
            <a:ext cx="864096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" altLang="es-UY" dirty="0">
              <a:solidFill>
                <a:srgbClr val="FFFFFF"/>
              </a:solidFill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Atención fundamental a los nuevos cambios  en los hábitos</a:t>
            </a:r>
          </a:p>
          <a:p>
            <a:pPr lvl="0"/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y estilos de vida, cambios en el consumo. </a:t>
            </a: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Arial" charset="0"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Premisa fundamental: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</a:rPr>
              <a:t>Satisfacción en el consumidor.</a:t>
            </a:r>
          </a:p>
          <a:p>
            <a:pPr lvl="0"/>
            <a:endParaRPr lang="es-ES" altLang="es-UY" sz="2000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sz="2000" b="1" i="1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r>
              <a:rPr lang="es-ES" altLang="es-UY" sz="2000" b="1" i="1" dirty="0">
                <a:solidFill>
                  <a:srgbClr val="FFFFFF"/>
                </a:solidFill>
                <a:latin typeface="Lucida Sans" pitchFamily="34" charset="0"/>
              </a:rPr>
              <a:t>Para esto debemos: interrogar al cliente: descubrir quién es,</a:t>
            </a:r>
          </a:p>
          <a:p>
            <a:pPr lvl="0"/>
            <a:r>
              <a:rPr lang="es-ES" altLang="es-UY" sz="2000" b="1" i="1" dirty="0">
                <a:solidFill>
                  <a:srgbClr val="FFFFFF"/>
                </a:solidFill>
                <a:latin typeface="Lucida Sans" pitchFamily="34" charset="0"/>
              </a:rPr>
              <a:t>qué hace, como compra</a:t>
            </a:r>
            <a:r>
              <a:rPr lang="es-ES" altLang="es-UY" sz="2000" b="1" i="1" dirty="0" smtClean="0">
                <a:solidFill>
                  <a:srgbClr val="FFFFFF"/>
                </a:solidFill>
                <a:latin typeface="Lucida Sans" pitchFamily="34" charset="0"/>
              </a:rPr>
              <a:t>.</a:t>
            </a: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Nadie 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paga por un “producto”. Lo que paga son satisfacciones. </a:t>
            </a: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sz="2000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02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260649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La empresa 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</a:rPr>
              <a:t>adaptarse a la mente del cliente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 o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</a:rPr>
              <a:t>tratar de cambiarla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. </a:t>
            </a:r>
          </a:p>
          <a:p>
            <a:pPr lvl="0">
              <a:buFont typeface="Wingdings" pitchFamily="2" charset="2"/>
              <a:buChar char="§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</a:rPr>
              <a:t>Comprender y </a:t>
            </a: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</a:rPr>
              <a:t>respetar.</a:t>
            </a:r>
          </a:p>
          <a:p>
            <a:pPr lvl="0">
              <a:buFont typeface="Wingdings" pitchFamily="2" charset="2"/>
              <a:buChar char="§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</a:endParaRPr>
          </a:p>
          <a:p>
            <a:pPr lvl="0">
              <a:buFont typeface="Wingdings" pitchFamily="2" charset="2"/>
              <a:buChar char="§"/>
            </a:pPr>
            <a:endParaRPr lang="es-ES" altLang="es-UY" sz="2000" dirty="0" smtClean="0">
              <a:solidFill>
                <a:srgbClr val="FFFFFF"/>
              </a:solidFill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No 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hay ventajas  ni antigüedades en el mercado. </a:t>
            </a: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Es un empleador </a:t>
            </a: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exigente.</a:t>
            </a:r>
          </a:p>
          <a:p>
            <a:pPr lvl="0">
              <a:buFontTx/>
              <a:buChar char="•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endParaRPr lang="es-ES" altLang="es-UY" sz="2000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El cliente no es el que “compra”, sino el que determina la </a:t>
            </a:r>
          </a:p>
          <a:p>
            <a:pPr lvl="0"/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decisión de comprar</a:t>
            </a: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Es determinante su identificación :valores. </a:t>
            </a:r>
          </a:p>
          <a:p>
            <a:pPr lvl="0">
              <a:buFontTx/>
              <a:buChar char="•"/>
            </a:pPr>
            <a:endParaRPr lang="es-ES" altLang="es-UY" sz="2000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Todos deben estar satisfechos para comprar o  no </a:t>
            </a:r>
          </a:p>
          <a:p>
            <a:pPr lvl="0"/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vetar la compra</a:t>
            </a:r>
          </a:p>
          <a:p>
            <a:pPr lvl="0">
              <a:buFontTx/>
              <a:buChar char="•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02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altLang="es-UY" sz="2000" b="1" dirty="0">
                <a:solidFill>
                  <a:srgbClr val="FFFF00"/>
                </a:solidFill>
                <a:latin typeface="Calisto MT" pitchFamily="18" charset="0"/>
                <a:cs typeface="+mn-cs"/>
              </a:rPr>
              <a:t>INTERNET Y UNA VISIÓN </a:t>
            </a:r>
            <a:r>
              <a:rPr lang="es-ES" altLang="es-UY" sz="2000" b="1" dirty="0" smtClean="0">
                <a:solidFill>
                  <a:srgbClr val="FFFF00"/>
                </a:solidFill>
                <a:latin typeface="Calisto MT" pitchFamily="18" charset="0"/>
                <a:cs typeface="+mn-cs"/>
              </a:rPr>
              <a:t>CORPORATIVA</a:t>
            </a:r>
          </a:p>
          <a:p>
            <a:pPr lvl="0"/>
            <a:endParaRPr lang="es-ES" altLang="es-UY" sz="2000" b="1" dirty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endParaRPr lang="es-ES" altLang="es-UY" sz="2000" b="1" dirty="0" smtClean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endParaRPr lang="es-ES" altLang="es-UY" sz="2000" b="1" dirty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endParaRPr lang="es-ES" altLang="es-UY" sz="2000" b="1" dirty="0" smtClean="0">
              <a:solidFill>
                <a:srgbClr val="FFFFFF"/>
              </a:solidFill>
              <a:latin typeface="Calisto MT" pitchFamily="18" charset="0"/>
              <a:cs typeface="+mn-cs"/>
            </a:endParaRPr>
          </a:p>
          <a:p>
            <a:pPr lvl="0"/>
            <a:endParaRPr lang="es-ES" altLang="es-UY" sz="2000" dirty="0">
              <a:solidFill>
                <a:srgbClr val="FFFFFF"/>
              </a:solidFill>
              <a:latin typeface="Franklin Gothic Medium" pitchFamily="34" charset="0"/>
              <a:cs typeface="+mn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67544" y="836713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s-E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Medio de comunicación'</a:t>
            </a:r>
            <a:r>
              <a:rPr kumimoji="0" lang="es-E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, sino un </a:t>
            </a:r>
            <a:r>
              <a:rPr kumimoji="0" lang="es-E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nuevo 'canal'</a:t>
            </a:r>
            <a:r>
              <a:rPr kumimoji="0" lang="es-E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 a través del cual  transita el tráfico de información de los medios de comunicación.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es-UY" altLang="es-UY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Tiene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peculiaridades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:</a:t>
            </a:r>
            <a:endParaRPr kumimoji="0" lang="en-US" altLang="es-UY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un </a:t>
            </a:r>
            <a:r>
              <a:rPr kumimoji="0" lang="en-U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canal </a:t>
            </a:r>
            <a:r>
              <a:rPr kumimoji="0" lang="en-US" altLang="es-UY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universal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, 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soporta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 el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tráfico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de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todos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los 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medios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de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comunicación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s-UY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un </a:t>
            </a:r>
            <a:r>
              <a:rPr kumimoji="0" lang="en-U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canal </a:t>
            </a:r>
            <a:r>
              <a:rPr kumimoji="0" lang="en-US" altLang="es-UY" sz="18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omnifuncional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,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capaz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de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desempeñar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funciones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'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conectoras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'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(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comunicaciones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de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uno</a:t>
            </a:r>
            <a:r>
              <a:rPr kumimoji="0" lang="en-U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a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uno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),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funciones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'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distribuidoras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' (de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uno</a:t>
            </a:r>
            <a:r>
              <a:rPr kumimoji="0" lang="en-U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a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muchos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) y 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funciones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colectoras</a:t>
            </a:r>
            <a:r>
              <a:rPr kumimoji="0" lang="en-US" altLang="es-UY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' (de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muchos</a:t>
            </a:r>
            <a:r>
              <a:rPr kumimoji="0" lang="en-U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a </a:t>
            </a:r>
            <a:r>
              <a:rPr kumimoji="0" lang="en-US" altLang="es-UY" sz="18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uno</a:t>
            </a:r>
            <a:r>
              <a:rPr kumimoji="0" lang="en-US" altLang="es-UY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.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1052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88640"/>
            <a:ext cx="8964488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El capitalismo de consumo ha ocupado el lugar de la economía de producción. </a:t>
            </a: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El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vivir mejor se ha convertido en una pasión de masas, un objetivo  de las sociedades democráticas</a:t>
            </a:r>
            <a:r>
              <a:rPr lang="es-UY" sz="2000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. </a:t>
            </a:r>
            <a:endParaRPr lang="es-UY" sz="2000" dirty="0" smtClean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sz="2000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El sistema </a:t>
            </a:r>
            <a:r>
              <a:rPr lang="es-UY" dirty="0" err="1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fordiano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que fabricaba productos estandarizados ha cedido el paso a una economía de variedad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+mn-cs"/>
              </a:rPr>
              <a:t>Donde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+mn-cs"/>
              </a:rPr>
              <a:t>ya no sólo importa la calidad, sino el tiempo , la innovación, y la renovación de los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productos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.</a:t>
            </a: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sz="2000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050" name="Picture 2" descr="Resultado de imagen para economia de varieda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24944"/>
            <a:ext cx="2376264" cy="159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26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260649"/>
            <a:ext cx="86409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Es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un </a:t>
            </a:r>
            <a:r>
              <a:rPr kumimoji="0" lang="en-US" altLang="es-UY" sz="2000" b="0" i="0" u="sng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canal </a:t>
            </a:r>
            <a:r>
              <a:rPr kumimoji="0" lang="en-US" altLang="es-UY" sz="20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bidireccional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, y,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por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consiguiente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, </a:t>
            </a:r>
            <a:r>
              <a:rPr kumimoji="0" lang="en-US" altLang="es-UY" sz="20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interactivo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;  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 y  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que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 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facilita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 y  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exige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.,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Es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un canal de </a:t>
            </a:r>
            <a:r>
              <a:rPr kumimoji="0" lang="en-US" altLang="es-UY" sz="2000" b="0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alcance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prácticamente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</a:t>
            </a:r>
            <a:r>
              <a:rPr kumimoji="0" lang="en-US" altLang="es-UY" sz="20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ilimitado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, 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ámbito</a:t>
            </a:r>
            <a:r>
              <a:rPr kumimoji="0" lang="en-U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  </a:t>
            </a:r>
            <a:r>
              <a:rPr kumimoji="0" lang="en-US" altLang="es-UY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</a:rPr>
              <a:t>mundial</a:t>
            </a:r>
            <a:endParaRPr kumimoji="0" lang="en-U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Nueva de manera de hacer negocios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Picture 12" descr="http://images04.olx.com.mx/ui/4/46/47/40053947_1-Fotos-de-SITIO-WEB-PARA-MI-EMPRESA-TU-EMPRESA-EN-INTERN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95" y="2636912"/>
            <a:ext cx="38100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584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1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Nuestro sitio es un área que permite a la </a:t>
            </a:r>
            <a:r>
              <a:rPr lang="es-ES" altLang="es-UY" sz="2000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Cía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interactuar  e  ir afirmando una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identidad de marc</a:t>
            </a:r>
            <a:r>
              <a:rPr lang="es-ES" altLang="es-UY" sz="24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a. </a:t>
            </a:r>
          </a:p>
          <a:p>
            <a:pPr lvl="0"/>
            <a:endParaRPr lang="es-ES" altLang="es-UY" sz="24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Nacimiento de un nuevo lenguaje: la </a:t>
            </a:r>
            <a:r>
              <a:rPr lang="es-ES" altLang="es-UY" sz="2000" i="1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interactividad.</a:t>
            </a:r>
          </a:p>
          <a:p>
            <a:pPr lvl="0"/>
            <a:endParaRPr lang="es-ES" altLang="es-UY" sz="2000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endParaRPr lang="es-ES" altLang="es-UY" sz="2000" i="1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Debemos 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convertir al internauta en consumidor. </a:t>
            </a: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“ Conocer el Consumidor, no implica conocer al 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internauta.</a:t>
            </a:r>
          </a:p>
          <a:p>
            <a:pPr lvl="0">
              <a:buFontTx/>
              <a:buChar char="•"/>
            </a:pPr>
            <a:endParaRPr lang="es-ES" altLang="es-UY" sz="2000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endParaRPr lang="es-ES" altLang="es-UY" sz="2000" i="1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endParaRPr lang="es-ES" altLang="es-UY" sz="2000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endParaRPr lang="es-ES" altLang="es-UY" sz="2000" i="1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Toda  información en el sitio Web es  una pieza oficial y es historia de la </a:t>
            </a:r>
            <a:r>
              <a:rPr lang="es-ES" altLang="es-UY" dirty="0" err="1">
                <a:solidFill>
                  <a:srgbClr val="FFFFFF"/>
                </a:solidFill>
                <a:latin typeface="Lucida Sans" pitchFamily="34" charset="0"/>
                <a:cs typeface="+mn-cs"/>
              </a:rPr>
              <a:t>Cia</a:t>
            </a:r>
            <a:r>
              <a:rPr lang="es-ES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.  No puede  estar </a:t>
            </a:r>
            <a:r>
              <a:rPr lang="es-ES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atrasada.</a:t>
            </a:r>
            <a:endParaRPr lang="es-ES" altLang="es-UY" sz="2000" i="1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</p:txBody>
      </p:sp>
      <p:pic>
        <p:nvPicPr>
          <p:cNvPr id="3" name="Picture 4" descr="http://laislatuerta.org/wp-content/uploads/11902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72240"/>
            <a:ext cx="3165351" cy="2233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8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260648"/>
            <a:ext cx="864096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Se lo motiva por dos vías: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s-E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Vía </a:t>
            </a:r>
            <a:r>
              <a:rPr kumimoji="0" lang="es-ES" altLang="es-UY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funcional</a:t>
            </a: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: soluciones rápidas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Vía </a:t>
            </a:r>
            <a:r>
              <a:rPr kumimoji="0" lang="es-ES" altLang="es-UY" sz="20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emocional</a:t>
            </a: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: debe ser animada, fascinante.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s-ES" altLang="es-UY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ES" altLang="es-UY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" pitchFamily="34" charset="0"/>
                <a:cs typeface="+mn-cs"/>
              </a:rPr>
              <a:t>Debe primar: lógica del internauta, no la de la página.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s-ES" sz="2000" kern="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s-ES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La 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página debe tener:</a:t>
            </a:r>
          </a:p>
          <a:p>
            <a:pPr lvl="0">
              <a:buFontTx/>
              <a:buChar char="•"/>
            </a:pPr>
            <a:endParaRPr lang="es-ES" altLang="es-UY" sz="200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Estructura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mental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: comprensible</a:t>
            </a: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Estructura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sicológica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: adaptarse a la sicología del internauta</a:t>
            </a:r>
          </a:p>
          <a:p>
            <a:pPr lvl="0">
              <a:buFontTx/>
              <a:buChar char="•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Estructura </a:t>
            </a:r>
            <a:r>
              <a:rPr lang="es-ES" altLang="es-UY" sz="2000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operativa</a:t>
            </a: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: fácil de manejar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s-ES" sz="2000" kern="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s-ES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s-ES" sz="2000" kern="0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65239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260648"/>
            <a:ext cx="867645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Char char="•"/>
            </a:pPr>
            <a:endParaRPr lang="es-ES" altLang="es-UY" dirty="0">
              <a:latin typeface="Lucida Sans" pitchFamily="34" charset="0"/>
            </a:endParaRPr>
          </a:p>
          <a:p>
            <a:pPr eaLnBrk="1" hangingPunct="1">
              <a:buFontTx/>
              <a:buChar char="•"/>
            </a:pPr>
            <a:r>
              <a:rPr lang="es-ES" altLang="es-UY" dirty="0">
                <a:latin typeface="Lucida Sans" pitchFamily="34" charset="0"/>
              </a:rPr>
              <a:t>Disposición de servicio post-venta, consultas </a:t>
            </a:r>
            <a:r>
              <a:rPr lang="es-ES" altLang="es-UY" dirty="0" err="1" smtClean="0">
                <a:latin typeface="Lucida Sans" pitchFamily="34" charset="0"/>
              </a:rPr>
              <a:t>etc</a:t>
            </a:r>
            <a:endParaRPr lang="es-ES" altLang="es-UY" dirty="0" smtClean="0">
              <a:latin typeface="Lucida Sans" pitchFamily="34" charset="0"/>
            </a:endParaRPr>
          </a:p>
          <a:p>
            <a:pPr eaLnBrk="1" hangingPunct="1">
              <a:buFontTx/>
              <a:buChar char="•"/>
            </a:pPr>
            <a:endParaRPr lang="es-ES" dirty="0">
              <a:latin typeface="Lucida Sans" pitchFamily="34" charset="0"/>
            </a:endParaRPr>
          </a:p>
          <a:p>
            <a:pPr eaLnBrk="1" hangingPunct="1">
              <a:buFontTx/>
              <a:buChar char="•"/>
            </a:pPr>
            <a:endParaRPr lang="es-ES" dirty="0" smtClean="0">
              <a:latin typeface="Lucida Sans" pitchFamily="34" charset="0"/>
            </a:endParaRPr>
          </a:p>
          <a:p>
            <a:pPr eaLnBrk="1" hangingPunct="1">
              <a:buFontTx/>
              <a:buChar char="•"/>
            </a:pPr>
            <a:endParaRPr lang="es-ES" dirty="0">
              <a:latin typeface="Lucida Sans" pitchFamily="34" charset="0"/>
            </a:endParaRPr>
          </a:p>
          <a:p>
            <a:pPr eaLnBrk="1" hangingPunct="1">
              <a:buFontTx/>
              <a:buChar char="•"/>
            </a:pPr>
            <a:endParaRPr lang="es-ES" dirty="0" smtClean="0">
              <a:latin typeface="Lucida Sans" pitchFamily="34" charset="0"/>
            </a:endParaRPr>
          </a:p>
          <a:p>
            <a:pPr eaLnBrk="1" hangingPunct="1">
              <a:buFontTx/>
              <a:buChar char="•"/>
            </a:pPr>
            <a:endParaRPr lang="es-ES" dirty="0">
              <a:latin typeface="Lucida Sans" pitchFamily="34" charset="0"/>
            </a:endParaRPr>
          </a:p>
          <a:p>
            <a:pPr marL="342900" lvl="0" indent="-342900">
              <a:buFont typeface="Wingdings" pitchFamily="2" charset="2"/>
              <a:buChar char="q"/>
            </a:pPr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Navegar por la red debe dar satisfacciones que    lleve a:</a:t>
            </a:r>
          </a:p>
          <a:p>
            <a:pPr lvl="0"/>
            <a:r>
              <a:rPr lang="es-ES" altLang="es-UY" sz="2000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  </a:t>
            </a:r>
            <a:r>
              <a:rPr lang="es-ES" altLang="es-UY" sz="2000" b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Conectarse, comprar, afiliarse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304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10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612845"/>
            <a:ext cx="80648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UY" altLang="es-UY" sz="2000" b="1" dirty="0">
                <a:solidFill>
                  <a:srgbClr val="FFFF00"/>
                </a:solidFill>
                <a:latin typeface="Lucida Sans" pitchFamily="34" charset="0"/>
                <a:cs typeface="+mn-cs"/>
              </a:rPr>
              <a:t>Civilización del </a:t>
            </a:r>
            <a:r>
              <a:rPr lang="es-UY" altLang="es-UY" sz="2000" b="1" dirty="0" smtClean="0">
                <a:solidFill>
                  <a:srgbClr val="FFFF00"/>
                </a:solidFill>
                <a:latin typeface="Lucida Sans" pitchFamily="34" charset="0"/>
                <a:cs typeface="+mn-cs"/>
              </a:rPr>
              <a:t>espectáculo o sociedad del entretenimiento</a:t>
            </a:r>
            <a:endParaRPr lang="es-UY" altLang="es-UY" sz="2000" b="1" dirty="0">
              <a:solidFill>
                <a:srgbClr val="FFFF00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UY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Significado- ¿Qué quiere decir civilización del espectáculo?</a:t>
            </a:r>
          </a:p>
          <a:p>
            <a:pPr lvl="0"/>
            <a:endParaRPr lang="es-UY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UY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“ La de un mundo donde el primer lugar en la tabla de valores vigentes lo ocupa el </a:t>
            </a:r>
            <a:r>
              <a:rPr lang="es-UY" altLang="es-UY" i="1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entretenimiento, </a:t>
            </a:r>
            <a:r>
              <a:rPr lang="es-UY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y donde divertirse, escapar al aburrimiento, es la pasión universal. </a:t>
            </a:r>
            <a:endParaRPr lang="es-UY" altLang="es-UY" dirty="0" smtClean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UY" altLang="es-UY" dirty="0" smtClean="0">
                <a:solidFill>
                  <a:srgbClr val="FFFFFF"/>
                </a:solidFill>
                <a:latin typeface="Lucida Sans" pitchFamily="34" charset="0"/>
                <a:cs typeface="+mn-cs"/>
              </a:rPr>
              <a:t>Este </a:t>
            </a:r>
            <a:r>
              <a:rPr lang="es-UY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ideal de vida es perfectamente legítimo”  ( Vargas Llosa, Mario)</a:t>
            </a:r>
          </a:p>
          <a:p>
            <a:pPr lvl="0"/>
            <a:endParaRPr lang="es-UY" altLang="es-UY" dirty="0">
              <a:solidFill>
                <a:srgbClr val="FFFFFF"/>
              </a:solidFill>
              <a:latin typeface="Lucida Sans" pitchFamily="34" charset="0"/>
              <a:cs typeface="+mn-cs"/>
            </a:endParaRPr>
          </a:p>
          <a:p>
            <a:pPr lvl="0"/>
            <a:r>
              <a:rPr lang="es-UY" altLang="es-UY" dirty="0">
                <a:solidFill>
                  <a:srgbClr val="FFFFFF"/>
                </a:solidFill>
                <a:latin typeface="Lucida Sans" pitchFamily="34" charset="0"/>
                <a:cs typeface="+mn-cs"/>
              </a:rPr>
              <a:t>Pero el tema es convertirlo en un valor supremo. Banalizar la cultura y convertir el campo de la información en un periodismo irresponsable.</a:t>
            </a:r>
          </a:p>
        </p:txBody>
      </p:sp>
    </p:spTree>
    <p:extLst>
      <p:ext uri="{BB962C8B-B14F-4D97-AF65-F5344CB8AC3E}">
        <p14:creationId xmlns:p14="http://schemas.microsoft.com/office/powerpoint/2010/main" val="310409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612845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dirty="0">
                <a:latin typeface="Lucida Sans" pitchFamily="34" charset="0"/>
              </a:rPr>
              <a:t>A la sociedad occidental se le ha denominado de muchas y variadas formas, la mayoría de ellas </a:t>
            </a:r>
            <a:r>
              <a:rPr lang="es-ES" dirty="0" smtClean="0">
                <a:latin typeface="Lucida Sans" pitchFamily="34" charset="0"/>
              </a:rPr>
              <a:t>: </a:t>
            </a:r>
            <a:r>
              <a:rPr lang="es-ES" dirty="0">
                <a:latin typeface="Lucida Sans" pitchFamily="34" charset="0"/>
              </a:rPr>
              <a:t>sociedad post-industrial, sociedad </a:t>
            </a:r>
            <a:r>
              <a:rPr lang="es-ES" dirty="0" smtClean="0">
                <a:latin typeface="Lucida Sans" pitchFamily="34" charset="0"/>
              </a:rPr>
              <a:t>post-moderna</a:t>
            </a:r>
            <a:r>
              <a:rPr lang="es-ES" dirty="0">
                <a:latin typeface="Lucida Sans" pitchFamily="34" charset="0"/>
              </a:rPr>
              <a:t>.</a:t>
            </a:r>
            <a:endParaRPr lang="es-ES" dirty="0" smtClean="0">
              <a:latin typeface="Lucida Sans" pitchFamily="34" charset="0"/>
            </a:endParaRPr>
          </a:p>
          <a:p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En </a:t>
            </a:r>
            <a:r>
              <a:rPr lang="es-ES" dirty="0">
                <a:latin typeface="Lucida Sans" pitchFamily="34" charset="0"/>
              </a:rPr>
              <a:t>términos globales y según </a:t>
            </a:r>
            <a:r>
              <a:rPr lang="es-ES" dirty="0" smtClean="0">
                <a:latin typeface="Lucida Sans" pitchFamily="34" charset="0"/>
              </a:rPr>
              <a:t>la </a:t>
            </a:r>
            <a:r>
              <a:rPr lang="es-ES" dirty="0">
                <a:latin typeface="Lucida Sans" pitchFamily="34" charset="0"/>
              </a:rPr>
              <a:t>óptica de cierto sector intelectual anglosajón, se le ha denominado sociedad del </a:t>
            </a:r>
            <a:r>
              <a:rPr lang="es-ES" dirty="0" smtClean="0">
                <a:latin typeface="Lucida Sans" pitchFamily="34" charset="0"/>
              </a:rPr>
              <a:t>espectáculo; </a:t>
            </a:r>
            <a:r>
              <a:rPr lang="es-ES" dirty="0">
                <a:latin typeface="Lucida Sans" pitchFamily="34" charset="0"/>
              </a:rPr>
              <a:t>sociedad del consumo .</a:t>
            </a:r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Sociedad </a:t>
            </a:r>
            <a:r>
              <a:rPr lang="es-ES" dirty="0">
                <a:latin typeface="Lucida Sans" pitchFamily="34" charset="0"/>
              </a:rPr>
              <a:t>de la información; sociedad del </a:t>
            </a:r>
            <a:r>
              <a:rPr lang="es-ES" dirty="0" smtClean="0">
                <a:latin typeface="Lucida Sans" pitchFamily="34" charset="0"/>
              </a:rPr>
              <a:t>conocimiento</a:t>
            </a:r>
            <a:r>
              <a:rPr lang="es-ES" dirty="0">
                <a:latin typeface="Lucida Sans" pitchFamily="34" charset="0"/>
              </a:rPr>
              <a:t>.</a:t>
            </a:r>
            <a:endParaRPr lang="es-ES" dirty="0"/>
          </a:p>
        </p:txBody>
      </p:sp>
      <p:sp>
        <p:nvSpPr>
          <p:cNvPr id="3" name="AutoShape 2" descr="Resultado de imagen para sociedad de consumo , liqui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Resultado de imagen para sociedad de consumo , liquid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Resultado de imagen para sociedad de consumo , liquid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6" name="Picture 8" descr="Resultado de imagen para sociedad de consumo entreteni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06164"/>
            <a:ext cx="2640360" cy="241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40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>
              <a:latin typeface="Lucida Sans" pitchFamily="34" charset="0"/>
            </a:endParaRPr>
          </a:p>
          <a:p>
            <a:endParaRPr lang="es-ES" dirty="0">
              <a:latin typeface="Lucida Sans" pitchFamily="34" charset="0"/>
            </a:endParaRPr>
          </a:p>
          <a:p>
            <a:endParaRPr lang="es-ES" dirty="0" smtClean="0">
              <a:latin typeface="Lucida Sans" pitchFamily="34" charset="0"/>
            </a:endParaRPr>
          </a:p>
          <a:p>
            <a:r>
              <a:rPr lang="es-ES" dirty="0" smtClean="0">
                <a:latin typeface="Lucida Sans" pitchFamily="34" charset="0"/>
              </a:rPr>
              <a:t>Aunque </a:t>
            </a:r>
            <a:r>
              <a:rPr lang="es-ES" dirty="0">
                <a:latin typeface="Lucida Sans" pitchFamily="34" charset="0"/>
              </a:rPr>
              <a:t>la sociedad del entretenimiento tiene como principal marco </a:t>
            </a:r>
            <a:r>
              <a:rPr lang="es-ES" dirty="0" smtClean="0">
                <a:latin typeface="Lucida Sans" pitchFamily="34" charset="0"/>
              </a:rPr>
              <a:t>los hechos  </a:t>
            </a:r>
            <a:r>
              <a:rPr lang="es-ES" dirty="0">
                <a:latin typeface="Lucida Sans" pitchFamily="34" charset="0"/>
              </a:rPr>
              <a:t>derivados de la II Guerra Mundial, el capitalismo post-industrial, el fin de la guerra fría y los </a:t>
            </a:r>
            <a:r>
              <a:rPr lang="es-ES" dirty="0" smtClean="0">
                <a:latin typeface="Lucida Sans" pitchFamily="34" charset="0"/>
              </a:rPr>
              <a:t>cambios </a:t>
            </a:r>
            <a:r>
              <a:rPr lang="es-ES" dirty="0">
                <a:latin typeface="Lucida Sans" pitchFamily="34" charset="0"/>
              </a:rPr>
              <a:t>con la llamada era posmoderna, es un tipo de sociedad que </a:t>
            </a:r>
            <a:r>
              <a:rPr lang="es-ES" dirty="0" smtClean="0">
                <a:latin typeface="Lucida Sans" pitchFamily="34" charset="0"/>
              </a:rPr>
              <a:t>se  generó </a:t>
            </a:r>
            <a:r>
              <a:rPr lang="es-ES" dirty="0">
                <a:latin typeface="Lucida Sans" pitchFamily="34" charset="0"/>
              </a:rPr>
              <a:t>en el periodo que va de finales del siglo XIX a los “años locos” (</a:t>
            </a:r>
            <a:r>
              <a:rPr lang="es-ES" dirty="0" smtClean="0">
                <a:latin typeface="Lucida Sans" pitchFamily="34" charset="0"/>
              </a:rPr>
              <a:t>1920-1940).</a:t>
            </a:r>
          </a:p>
          <a:p>
            <a:endParaRPr lang="es-ES" dirty="0">
              <a:latin typeface="Lucida Sans" pitchFamily="34" charset="0"/>
            </a:endParaRPr>
          </a:p>
          <a:p>
            <a:r>
              <a:rPr lang="es-ES" dirty="0" smtClean="0">
                <a:latin typeface="Lucida Sans" pitchFamily="34" charset="0"/>
              </a:rPr>
              <a:t> </a:t>
            </a:r>
          </a:p>
          <a:p>
            <a:endParaRPr lang="es-ES" dirty="0">
              <a:latin typeface="Lucida Sans" pitchFamily="34" charset="0"/>
            </a:endParaRPr>
          </a:p>
          <a:p>
            <a:r>
              <a:rPr lang="es-ES" dirty="0" smtClean="0">
                <a:latin typeface="Lucida Sans" pitchFamily="34" charset="0"/>
              </a:rPr>
              <a:t>Una sociedad </a:t>
            </a:r>
            <a:r>
              <a:rPr lang="es-ES" dirty="0">
                <a:latin typeface="Lucida Sans" pitchFamily="34" charset="0"/>
              </a:rPr>
              <a:t>que por lo mismo comenzó con toda claridad a </a:t>
            </a:r>
            <a:r>
              <a:rPr lang="es-ES" dirty="0" smtClean="0">
                <a:latin typeface="Lucida Sans" pitchFamily="34" charset="0"/>
              </a:rPr>
              <a:t>asomarse en </a:t>
            </a:r>
            <a:r>
              <a:rPr lang="es-ES" dirty="0">
                <a:latin typeface="Lucida Sans" pitchFamily="34" charset="0"/>
              </a:rPr>
              <a:t>un periodo que va desde 1950 a los primeros años de la década de 1980. </a:t>
            </a:r>
            <a:endParaRPr lang="es-ES" dirty="0" smtClean="0">
              <a:latin typeface="Lucida Sans" pitchFamily="34" charset="0"/>
            </a:endParaRPr>
          </a:p>
          <a:p>
            <a:endParaRPr lang="es-ES" dirty="0" smtClean="0">
              <a:latin typeface="Lucida Sans" pitchFamily="34" charset="0"/>
            </a:endParaRPr>
          </a:p>
          <a:p>
            <a:endParaRPr lang="es-ES" dirty="0" smtClean="0">
              <a:latin typeface="Lucida Sans" pitchFamily="34" charset="0"/>
            </a:endParaRPr>
          </a:p>
          <a:p>
            <a:endParaRPr lang="es-ES" dirty="0">
              <a:latin typeface="Lucida Sans" pitchFamily="34" charset="0"/>
            </a:endParaRPr>
          </a:p>
          <a:p>
            <a:endParaRPr lang="es-ES" dirty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89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764704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Lucida Sans" pitchFamily="34" charset="0"/>
              </a:rPr>
              <a:t>En </a:t>
            </a:r>
            <a:r>
              <a:rPr lang="es-ES" dirty="0">
                <a:latin typeface="Lucida Sans" pitchFamily="34" charset="0"/>
              </a:rPr>
              <a:t>otras palabras, la sociedad del entretenimiento lleva en sus  </a:t>
            </a:r>
            <a:r>
              <a:rPr lang="es-ES" dirty="0" smtClean="0">
                <a:latin typeface="Lucida Sans" pitchFamily="34" charset="0"/>
              </a:rPr>
              <a:t>contenidos </a:t>
            </a:r>
            <a:r>
              <a:rPr lang="es-ES" dirty="0">
                <a:latin typeface="Lucida Sans" pitchFamily="34" charset="0"/>
              </a:rPr>
              <a:t>la marca de la más reciente fase del capitalismo </a:t>
            </a:r>
            <a:r>
              <a:rPr lang="es-ES" dirty="0" smtClean="0">
                <a:latin typeface="Lucida Sans" pitchFamily="34" charset="0"/>
              </a:rPr>
              <a:t>que </a:t>
            </a:r>
            <a:r>
              <a:rPr lang="es-ES" dirty="0">
                <a:latin typeface="Lucida Sans" pitchFamily="34" charset="0"/>
              </a:rPr>
              <a:t>comenzó su estrategia de globalización </a:t>
            </a:r>
            <a:r>
              <a:rPr lang="es-ES" dirty="0" smtClean="0">
                <a:latin typeface="Lucida Sans" pitchFamily="34" charset="0"/>
              </a:rPr>
              <a:t> </a:t>
            </a:r>
            <a:r>
              <a:rPr lang="es-ES" dirty="0">
                <a:latin typeface="Lucida Sans" pitchFamily="34" charset="0"/>
              </a:rPr>
              <a:t>y que </a:t>
            </a:r>
            <a:r>
              <a:rPr lang="es-ES" dirty="0" smtClean="0">
                <a:latin typeface="Lucida Sans" pitchFamily="34" charset="0"/>
              </a:rPr>
              <a:t> </a:t>
            </a:r>
            <a:r>
              <a:rPr lang="es-ES" dirty="0">
                <a:latin typeface="Lucida Sans" pitchFamily="34" charset="0"/>
              </a:rPr>
              <a:t>se consolidó con </a:t>
            </a:r>
            <a:r>
              <a:rPr lang="es-ES" dirty="0" smtClean="0">
                <a:latin typeface="Lucida Sans" pitchFamily="34" charset="0"/>
              </a:rPr>
              <a:t>dos hechos: la caída  </a:t>
            </a:r>
            <a:r>
              <a:rPr lang="es-ES" dirty="0">
                <a:latin typeface="Lucida Sans" pitchFamily="34" charset="0"/>
              </a:rPr>
              <a:t>del Muro de Berlín,  (</a:t>
            </a:r>
            <a:r>
              <a:rPr lang="es-ES" dirty="0" smtClean="0">
                <a:latin typeface="Lucida Sans" pitchFamily="34" charset="0"/>
              </a:rPr>
              <a:t>1989), </a:t>
            </a:r>
            <a:r>
              <a:rPr lang="es-ES" dirty="0">
                <a:latin typeface="Lucida Sans" pitchFamily="34" charset="0"/>
              </a:rPr>
              <a:t>y la de las Torres Gemelas, </a:t>
            </a:r>
            <a:r>
              <a:rPr lang="es-ES" dirty="0" smtClean="0">
                <a:latin typeface="Lucida Sans" pitchFamily="34" charset="0"/>
              </a:rPr>
              <a:t>septiembre </a:t>
            </a:r>
            <a:r>
              <a:rPr lang="es-ES" dirty="0">
                <a:latin typeface="Lucida Sans" pitchFamily="34" charset="0"/>
              </a:rPr>
              <a:t>del 2001.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51520" y="98072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>
              <a:latin typeface="Lucida Sans" pitchFamily="34" charset="0"/>
            </a:endParaRPr>
          </a:p>
          <a:p>
            <a:endParaRPr lang="es-ES" dirty="0">
              <a:latin typeface="Lucida Sans" pitchFamily="34" charset="0"/>
            </a:endParaRPr>
          </a:p>
        </p:txBody>
      </p:sp>
      <p:pic>
        <p:nvPicPr>
          <p:cNvPr id="1026" name="Picture 2" descr="Resultado de imagen para caida del muro de berl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75331"/>
            <a:ext cx="3902259" cy="217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Resultado de imagen para caida del muro de berl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Resultado de imagen para caida del muro de berl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8" descr="Resultado de imagen para caida de torres gemela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10" descr="Resultado de imagen para caida de torres gemela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AutoShape 12" descr="Resultado de imagen para caida de torres gemela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AutoShape 14" descr="Resultado de imagen para caida de torres gemelas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40" name="Picture 16" descr="Resultado de imagen para caida de torres gemel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04125"/>
            <a:ext cx="2739380" cy="306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7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476672"/>
            <a:ext cx="8676456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Esta cultura nace con el predominio de la imagen y el sonido, sobre la palabra ,y con el peso de la pantalla. 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Es la industria del cine que lleva las películas  al mundo y en cada país  a toda la población.. Proceso que continua con la revolución digital, creación de redes sociales. 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Y es  el peso  de internet  y  la pequeña pantalla que se extiende a todos los  espacios del arte , la comunicación , la política y el deporte etc.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sz="2000" dirty="0" smtClean="0">
                <a:solidFill>
                  <a:srgbClr val="FFFF00"/>
                </a:solidFill>
                <a:latin typeface="Lucida Sans" pitchFamily="34" charset="0"/>
              </a:rPr>
              <a:t>Un antes y un después en la cultura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sz="2000" dirty="0">
              <a:solidFill>
                <a:srgbClr val="FFFF00"/>
              </a:solidFill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La diferencia fundamental entre aquella vieja cultura  y la de hoy es que los productos de antes pretendían durar, trascender para las futuras generaciones. 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En cambio el «hoy se fabrica y  se consume al instante,.   Tolstoi, </a:t>
            </a:r>
            <a:r>
              <a:rPr lang="es-ES" dirty="0" err="1" smtClean="0">
                <a:latin typeface="Lucida Sans" pitchFamily="34" charset="0"/>
              </a:rPr>
              <a:t>Nietzche</a:t>
            </a:r>
            <a:r>
              <a:rPr lang="es-ES" dirty="0" smtClean="0">
                <a:latin typeface="Lucida Sans" pitchFamily="34" charset="0"/>
              </a:rPr>
              <a:t>  escribían para sobrevivir a sus autores.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sz="2000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sz="2000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sz="2000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0</a:t>
            </a:r>
            <a:endParaRPr lang="es-ES" dirty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9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distribución, la mercadotecnia y la comunicación han inventado nuevos instrumentos para  dominar  el mercado.  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 desarrolla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una estrategia basada en las necesidades y la satisfacción 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del mercado,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hemos pasado de una economía  orientada hacia la oferta hacia una economía orientada hacia la demanda.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 Rol del consumidor.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Con la expansión industrial teníamos  cada vez más productos y más iguales entre sí. Aparece la necesidad de diferenciación.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Así nació la marca.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AutoShape 2" descr="Resultado de imagen para primeras marcas que surgen en el siglo XI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Resultado de imagen para primeras marcas que surgen en el siglo XIX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6" descr="Resultado de imagen para primeras marcas que surgen en el siglo XIX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80" name="Picture 8" descr="Resultado de imagen para primeras marcas que surgen en el siglo X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67214"/>
            <a:ext cx="1987674" cy="289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0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476672"/>
            <a:ext cx="828092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Los conciertos y los programas de TV no pretenden durar más que el tiempo de presentación. «</a:t>
            </a:r>
            <a:r>
              <a:rPr lang="es-ES" i="1" dirty="0" smtClean="0">
                <a:latin typeface="Lucida Sans" pitchFamily="34" charset="0"/>
              </a:rPr>
              <a:t>La cultura es diversión y lo que no es divertido no es cultura».   (Vargas Llosa.)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Para esta nueva cultura importan dos cosas: la producción industrial masiva y el éxito comercial.  </a:t>
            </a:r>
          </a:p>
          <a:p>
            <a:r>
              <a:rPr lang="es-ES" dirty="0">
                <a:latin typeface="Lucida Sans" pitchFamily="34" charset="0"/>
              </a:rPr>
              <a:t> </a:t>
            </a:r>
            <a:r>
              <a:rPr lang="es-ES" dirty="0" smtClean="0">
                <a:latin typeface="Lucida Sans" pitchFamily="34" charset="0"/>
              </a:rPr>
              <a:t>   Lo que no se vende y fracasa es  malo, no así lo que se vende.  </a:t>
            </a:r>
          </a:p>
          <a:p>
            <a:r>
              <a:rPr lang="es-ES" dirty="0">
                <a:latin typeface="Lucida Sans" pitchFamily="34" charset="0"/>
              </a:rPr>
              <a:t> </a:t>
            </a:r>
            <a:r>
              <a:rPr lang="es-ES" dirty="0" smtClean="0">
                <a:latin typeface="Lucida Sans" pitchFamily="34" charset="0"/>
              </a:rPr>
              <a:t>   </a:t>
            </a:r>
          </a:p>
          <a:p>
            <a:r>
              <a:rPr lang="es-ES" dirty="0" smtClean="0">
                <a:latin typeface="Lucida Sans" pitchFamily="34" charset="0"/>
              </a:rPr>
              <a:t>El concepto de valor lo fija el mercado.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solidFill>
                <a:srgbClr val="FFFF00"/>
              </a:solidFill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solidFill>
                  <a:srgbClr val="FFFF00"/>
                </a:solidFill>
                <a:latin typeface="Lucida Sans" pitchFamily="34" charset="0"/>
              </a:rPr>
              <a:t>Avance de un mundo de diversión</a:t>
            </a:r>
          </a:p>
          <a:p>
            <a:endParaRPr lang="es-ES" dirty="0">
              <a:solidFill>
                <a:srgbClr val="FFFF00"/>
              </a:solidFill>
              <a:latin typeface="Lucida Sans" pitchFamily="34" charset="0"/>
            </a:endParaRPr>
          </a:p>
          <a:p>
            <a:r>
              <a:rPr lang="es-ES" dirty="0" smtClean="0">
                <a:latin typeface="Lucida Sans" pitchFamily="34" charset="0"/>
              </a:rPr>
              <a:t> La libertad de costumbres y un espacio que comienza  ocupar el ocio en el mundo desarrollado, hace  que se  multipliquen las industrias de la diversión, promovidas por la publicidad. </a:t>
            </a:r>
          </a:p>
          <a:p>
            <a:endParaRPr lang="es-ES" dirty="0">
              <a:latin typeface="Lucida Sans" pitchFamily="34" charset="0"/>
            </a:endParaRPr>
          </a:p>
          <a:p>
            <a:r>
              <a:rPr lang="es-ES" dirty="0" smtClean="0">
                <a:latin typeface="Lucida Sans" pitchFamily="34" charset="0"/>
              </a:rPr>
              <a:t>Por tanto se impone un lema  de « no aburrirse», evitar lo que abruma y</a:t>
            </a:r>
          </a:p>
          <a:p>
            <a:r>
              <a:rPr lang="es-ES" dirty="0">
                <a:latin typeface="Lucida Sans" pitchFamily="34" charset="0"/>
              </a:rPr>
              <a:t>a</a:t>
            </a:r>
            <a:r>
              <a:rPr lang="es-ES" dirty="0" smtClean="0">
                <a:latin typeface="Lucida Sans" pitchFamily="34" charset="0"/>
              </a:rPr>
              <a:t>ngustia.</a:t>
            </a: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i="1" dirty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98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476672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ES" dirty="0">
              <a:solidFill>
                <a:srgbClr val="EAEAEA"/>
              </a:solidFill>
              <a:latin typeface="Lucida Sans" pitchFamily="34" charset="0"/>
            </a:endParaRPr>
          </a:p>
          <a:p>
            <a:pPr marL="285750" lvl="0" indent="-285750">
              <a:buFont typeface="Wingdings" pitchFamily="2" charset="2"/>
              <a:buChar char="§"/>
            </a:pPr>
            <a:r>
              <a:rPr lang="es-ES" dirty="0">
                <a:solidFill>
                  <a:srgbClr val="EAEAEA"/>
                </a:solidFill>
                <a:latin typeface="Lucida Sans" pitchFamily="34" charset="0"/>
              </a:rPr>
              <a:t>Otro elemento fue la </a:t>
            </a:r>
            <a:r>
              <a:rPr lang="es-ES" i="1" dirty="0">
                <a:solidFill>
                  <a:srgbClr val="EAEAEA"/>
                </a:solidFill>
                <a:latin typeface="Lucida Sans" pitchFamily="34" charset="0"/>
              </a:rPr>
              <a:t>democratización de la cultura. </a:t>
            </a:r>
            <a:r>
              <a:rPr lang="es-ES" dirty="0">
                <a:solidFill>
                  <a:srgbClr val="EAEAEA"/>
                </a:solidFill>
                <a:latin typeface="Lucida Sans" pitchFamily="34" charset="0"/>
              </a:rPr>
              <a:t>Al alcance de todos. No pertenecía más a un élite. Así mediante la educación, la, subvención y otras manifestaciones como las  artes y las letras.</a:t>
            </a:r>
          </a:p>
          <a:p>
            <a:pPr marL="285750" lvl="0" indent="-285750">
              <a:buFont typeface="Wingdings" pitchFamily="2" charset="2"/>
              <a:buChar char="q"/>
            </a:pPr>
            <a:endParaRPr lang="es-ES" i="1" dirty="0" smtClean="0">
              <a:solidFill>
                <a:srgbClr val="EAEAEA"/>
              </a:solidFill>
              <a:latin typeface="Lucida Sans" pitchFamily="34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r>
              <a:rPr lang="es-ES" i="1" dirty="0" smtClean="0">
                <a:solidFill>
                  <a:srgbClr val="EAEAEA"/>
                </a:solidFill>
                <a:latin typeface="Lucida Sans" pitchFamily="34" charset="0"/>
              </a:rPr>
              <a:t>Surge </a:t>
            </a:r>
            <a:r>
              <a:rPr lang="es-ES" i="1" dirty="0">
                <a:solidFill>
                  <a:srgbClr val="EAEAEA"/>
                </a:solidFill>
                <a:latin typeface="Lucida Sans" pitchFamily="34" charset="0"/>
              </a:rPr>
              <a:t>así un facilismo.  Superficialidad de contenidos para tener un mayor número de público</a:t>
            </a:r>
            <a:r>
              <a:rPr lang="es-ES" i="1" dirty="0" smtClean="0">
                <a:solidFill>
                  <a:srgbClr val="EAEAEA"/>
                </a:solidFill>
                <a:latin typeface="Lucida Sans" pitchFamily="34" charset="0"/>
              </a:rPr>
              <a:t>.</a:t>
            </a:r>
          </a:p>
          <a:p>
            <a:pPr marL="285750" lvl="0" indent="-285750">
              <a:buFont typeface="Wingdings" pitchFamily="2" charset="2"/>
              <a:buChar char="q"/>
            </a:pPr>
            <a:endParaRPr lang="es-ES" i="1" dirty="0">
              <a:solidFill>
                <a:srgbClr val="EAEAEA"/>
              </a:solidFill>
              <a:latin typeface="Lucida Sans" pitchFamily="34" charset="0"/>
            </a:endParaRPr>
          </a:p>
          <a:p>
            <a:pPr marL="285750" lvl="0" indent="-285750">
              <a:buFont typeface="Wingdings" pitchFamily="2" charset="2"/>
              <a:buChar char="q"/>
            </a:pPr>
            <a:endParaRPr lang="es-ES" i="1" dirty="0" smtClean="0">
              <a:solidFill>
                <a:srgbClr val="EAEAEA"/>
              </a:solidFill>
              <a:latin typeface="Lucida Sans" pitchFamily="34" charset="0"/>
            </a:endParaRPr>
          </a:p>
          <a:p>
            <a:pPr lvl="0"/>
            <a:r>
              <a:rPr lang="es-ES" dirty="0" smtClean="0">
                <a:solidFill>
                  <a:srgbClr val="EAEAEA"/>
                </a:solidFill>
                <a:latin typeface="Lucida Sans" pitchFamily="34" charset="0"/>
              </a:rPr>
              <a:t>     Debemos </a:t>
            </a:r>
            <a:r>
              <a:rPr lang="es-ES" dirty="0">
                <a:solidFill>
                  <a:srgbClr val="EAEAEA"/>
                </a:solidFill>
                <a:latin typeface="Lucida Sans" pitchFamily="34" charset="0"/>
              </a:rPr>
              <a:t>cuidar  que no todo </a:t>
            </a:r>
            <a:r>
              <a:rPr lang="es-ES" dirty="0" smtClean="0">
                <a:solidFill>
                  <a:srgbClr val="EAEAEA"/>
                </a:solidFill>
                <a:latin typeface="Lucida Sans" pitchFamily="34" charset="0"/>
              </a:rPr>
              <a:t>sea igual.   </a:t>
            </a:r>
            <a:r>
              <a:rPr lang="es-ES" dirty="0">
                <a:solidFill>
                  <a:srgbClr val="EAEAEA"/>
                </a:solidFill>
                <a:latin typeface="Lucida Sans" pitchFamily="34" charset="0"/>
              </a:rPr>
              <a:t>No a una cultura light.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es-ES" dirty="0">
                <a:solidFill>
                  <a:srgbClr val="EAEAEA"/>
                </a:solidFill>
                <a:latin typeface="Lucida Sans" pitchFamily="34" charset="0"/>
              </a:rPr>
              <a:t> No todo sea divertir.  Los lectores de hoy quieren libros que </a:t>
            </a:r>
            <a:r>
              <a:rPr lang="es-ES" dirty="0" smtClean="0">
                <a:solidFill>
                  <a:srgbClr val="EAEAEA"/>
                </a:solidFill>
                <a:latin typeface="Lucida Sans" pitchFamily="34" charset="0"/>
              </a:rPr>
              <a:t>entretengan.</a:t>
            </a:r>
            <a:endParaRPr lang="es-ES" i="1" dirty="0">
              <a:solidFill>
                <a:srgbClr val="EAEAEA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16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9512" y="548680"/>
            <a:ext cx="87959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Esto hace que el espectador ,el  lector ,tenga una rápida impresión de ser culto, moderno y estar al día. Con poco esfuerzo intelectual. 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err="1" smtClean="0">
                <a:latin typeface="Lucida Sans" pitchFamily="34" charset="0"/>
              </a:rPr>
              <a:t>Ej</a:t>
            </a:r>
            <a:r>
              <a:rPr lang="es-ES" dirty="0" smtClean="0">
                <a:latin typeface="Lucida Sans" pitchFamily="34" charset="0"/>
              </a:rPr>
              <a:t> . La cocina con los chef , la moda son los que ocupan secciones de cultura</a:t>
            </a:r>
            <a:r>
              <a:rPr lang="es-ES" dirty="0">
                <a:latin typeface="Lucida Sans" pitchFamily="34" charset="0"/>
              </a:rPr>
              <a:t>,</a:t>
            </a:r>
            <a:r>
              <a:rPr lang="es-ES" dirty="0" smtClean="0">
                <a:latin typeface="Lucida Sans" pitchFamily="34" charset="0"/>
              </a:rPr>
              <a:t> las estrellas de fútbol, de la televisión ejercen e </a:t>
            </a:r>
            <a:r>
              <a:rPr lang="es-ES" dirty="0" err="1" smtClean="0">
                <a:latin typeface="Lucida Sans" pitchFamily="34" charset="0"/>
              </a:rPr>
              <a:t>infuyen</a:t>
            </a:r>
            <a:r>
              <a:rPr lang="es-ES" dirty="0" smtClean="0">
                <a:latin typeface="Lucida Sans" pitchFamily="34" charset="0"/>
              </a:rPr>
              <a:t> sobre  los gustos y las modas que antes tenían los profesores y los pensadores.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Tal vez   la falta de la crítica de  hoy,  espacio que  lo llena la publicidad , siendo parte de la vida cultural. 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 La obra literaria pasó a ser  un producto comercial. El precio pasó a confundirse con el valor de una obra de arte.</a:t>
            </a:r>
            <a:endParaRPr lang="es-ES" dirty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504" y="147149"/>
            <a:ext cx="88569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>
              <a:latin typeface="Lucida Sans" pitchFamily="34" charset="0"/>
            </a:endParaRPr>
          </a:p>
          <a:p>
            <a:endParaRPr lang="es-ES" dirty="0" smtClean="0">
              <a:latin typeface="Lucida Sans" pitchFamily="34" charset="0"/>
            </a:endParaRPr>
          </a:p>
          <a:p>
            <a:endParaRPr lang="es-ES" dirty="0"/>
          </a:p>
          <a:p>
            <a:pPr marL="285750" indent="-285750">
              <a:buFont typeface="Wingdings" pitchFamily="2" charset="2"/>
              <a:buChar char="q"/>
            </a:pPr>
            <a:r>
              <a:rPr lang="es-ES" dirty="0">
                <a:latin typeface="Lucida Sans" pitchFamily="34" charset="0"/>
              </a:rPr>
              <a:t>E</a:t>
            </a:r>
            <a:r>
              <a:rPr lang="es-ES" dirty="0" smtClean="0">
                <a:latin typeface="Lucida Sans" pitchFamily="34" charset="0"/>
              </a:rPr>
              <a:t>s </a:t>
            </a:r>
            <a:r>
              <a:rPr lang="es-ES" dirty="0">
                <a:latin typeface="Lucida Sans" pitchFamily="34" charset="0"/>
              </a:rPr>
              <a:t>importante recordar que la civilización del espectáculo (de esta fase inicial del siglo XXI) está  </a:t>
            </a:r>
            <a:r>
              <a:rPr lang="es-ES" dirty="0" smtClean="0">
                <a:latin typeface="Lucida Sans" pitchFamily="34" charset="0"/>
              </a:rPr>
              <a:t>marcada  </a:t>
            </a:r>
            <a:r>
              <a:rPr lang="es-ES" dirty="0">
                <a:latin typeface="Lucida Sans" pitchFamily="34" charset="0"/>
              </a:rPr>
              <a:t>por otros rasgos y </a:t>
            </a:r>
            <a:r>
              <a:rPr lang="es-ES" dirty="0" smtClean="0">
                <a:latin typeface="Lucida Sans" pitchFamily="34" charset="0"/>
              </a:rPr>
              <a:t>hechos como: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El </a:t>
            </a:r>
            <a:r>
              <a:rPr lang="es-ES" dirty="0">
                <a:latin typeface="Lucida Sans" pitchFamily="34" charset="0"/>
              </a:rPr>
              <a:t>hecho de que es una civilización donde  </a:t>
            </a:r>
            <a:r>
              <a:rPr lang="es-ES" dirty="0" smtClean="0">
                <a:latin typeface="Lucida Sans" pitchFamily="34" charset="0"/>
              </a:rPr>
              <a:t>la investigación </a:t>
            </a:r>
            <a:r>
              <a:rPr lang="es-ES" dirty="0">
                <a:latin typeface="Lucida Sans" pitchFamily="34" charset="0"/>
              </a:rPr>
              <a:t>o el estudio ocupan el lugar central que antes en la sociedad industrial tenía la </a:t>
            </a:r>
            <a:r>
              <a:rPr lang="es-ES" dirty="0" smtClean="0">
                <a:latin typeface="Lucida Sans" pitchFamily="34" charset="0"/>
              </a:rPr>
              <a:t>fábrica.</a:t>
            </a:r>
          </a:p>
          <a:p>
            <a:endParaRPr lang="es-ES" dirty="0">
              <a:latin typeface="Lucida Sans" pitchFamily="34" charset="0"/>
            </a:endParaRPr>
          </a:p>
          <a:p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s-ES" dirty="0" smtClean="0">
                <a:latin typeface="Lucida Sans" pitchFamily="34" charset="0"/>
              </a:rPr>
              <a:t> </a:t>
            </a:r>
            <a:r>
              <a:rPr lang="es-ES" dirty="0">
                <a:latin typeface="Lucida Sans" pitchFamily="34" charset="0"/>
              </a:rPr>
              <a:t>E</a:t>
            </a:r>
            <a:r>
              <a:rPr lang="es-ES" dirty="0" smtClean="0">
                <a:latin typeface="Lucida Sans" pitchFamily="34" charset="0"/>
              </a:rPr>
              <a:t>s </a:t>
            </a:r>
            <a:r>
              <a:rPr lang="es-ES" dirty="0">
                <a:latin typeface="Lucida Sans" pitchFamily="34" charset="0"/>
              </a:rPr>
              <a:t>una civilización donde  </a:t>
            </a:r>
            <a:r>
              <a:rPr lang="es-ES" dirty="0" smtClean="0">
                <a:latin typeface="Lucida Sans" pitchFamily="34" charset="0"/>
              </a:rPr>
              <a:t>el valor del </a:t>
            </a:r>
            <a:r>
              <a:rPr lang="es-ES" dirty="0">
                <a:latin typeface="Lucida Sans" pitchFamily="34" charset="0"/>
              </a:rPr>
              <a:t>presente y la velocidad se ha </a:t>
            </a:r>
            <a:r>
              <a:rPr lang="es-ES" dirty="0" smtClean="0">
                <a:latin typeface="Lucida Sans" pitchFamily="34" charset="0"/>
              </a:rPr>
              <a:t>dado por  </a:t>
            </a:r>
            <a:r>
              <a:rPr lang="es-ES" dirty="0">
                <a:latin typeface="Lucida Sans" pitchFamily="34" charset="0"/>
              </a:rPr>
              <a:t>al </a:t>
            </a:r>
            <a:r>
              <a:rPr lang="es-ES" dirty="0" err="1" smtClean="0">
                <a:latin typeface="Lucida Sans" pitchFamily="34" charset="0"/>
              </a:rPr>
              <a:t>ahorismo</a:t>
            </a:r>
            <a:r>
              <a:rPr lang="es-ES" dirty="0" smtClean="0">
                <a:latin typeface="Lucida Sans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8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612845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 smtClean="0">
              <a:latin typeface="Lucida Sans" pitchFamily="34" charset="0"/>
            </a:endParaRPr>
          </a:p>
          <a:p>
            <a:endParaRPr lang="es-ES" dirty="0">
              <a:latin typeface="Lucida Sans" pitchFamily="34" charset="0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s-ES" dirty="0" smtClean="0">
              <a:latin typeface="Lucida Sans" pitchFamily="34" charset="0"/>
            </a:endParaRPr>
          </a:p>
          <a:p>
            <a:r>
              <a:rPr lang="es-ES" dirty="0" smtClean="0">
                <a:latin typeface="Lucida Sans" pitchFamily="34" charset="0"/>
              </a:rPr>
              <a:t>     Está </a:t>
            </a:r>
            <a:r>
              <a:rPr lang="es-ES" dirty="0">
                <a:latin typeface="Lucida Sans" pitchFamily="34" charset="0"/>
              </a:rPr>
              <a:t>siendo sustituida por la de los “comunicadores”, héroes </a:t>
            </a:r>
            <a:endParaRPr lang="es-ES" dirty="0" smtClean="0">
              <a:latin typeface="Lucida Sans" pitchFamily="34" charset="0"/>
            </a:endParaRPr>
          </a:p>
          <a:p>
            <a:r>
              <a:rPr lang="es-ES" dirty="0">
                <a:latin typeface="Lucida Sans" pitchFamily="34" charset="0"/>
              </a:rPr>
              <a:t> </a:t>
            </a:r>
            <a:r>
              <a:rPr lang="es-ES" dirty="0" smtClean="0">
                <a:latin typeface="Lucida Sans" pitchFamily="34" charset="0"/>
              </a:rPr>
              <a:t>   deportivos </a:t>
            </a:r>
            <a:r>
              <a:rPr lang="es-ES" dirty="0">
                <a:latin typeface="Lucida Sans" pitchFamily="34" charset="0"/>
              </a:rPr>
              <a:t>y demás “famosos” que irradian su opinión y “envidiable</a:t>
            </a:r>
            <a:r>
              <a:rPr lang="es-ES" dirty="0" smtClean="0">
                <a:latin typeface="Lucida Sans" pitchFamily="34" charset="0"/>
              </a:rPr>
              <a:t>”</a:t>
            </a:r>
          </a:p>
          <a:p>
            <a:r>
              <a:rPr lang="es-ES" dirty="0">
                <a:latin typeface="Lucida Sans" pitchFamily="34" charset="0"/>
              </a:rPr>
              <a:t> </a:t>
            </a:r>
            <a:r>
              <a:rPr lang="es-ES" dirty="0" smtClean="0">
                <a:latin typeface="Lucida Sans" pitchFamily="34" charset="0"/>
              </a:rPr>
              <a:t>    </a:t>
            </a:r>
            <a:r>
              <a:rPr lang="es-ES" dirty="0">
                <a:latin typeface="Lucida Sans" pitchFamily="34" charset="0"/>
              </a:rPr>
              <a:t>estilo de vida .</a:t>
            </a:r>
          </a:p>
        </p:txBody>
      </p:sp>
      <p:pic>
        <p:nvPicPr>
          <p:cNvPr id="1026" name="Picture 2" descr="Resultado de imagen para famosos de esta sociedad del entreteni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636960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para famosos de esta sociedad del entretenimien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941168"/>
            <a:ext cx="29241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Resultado de imagen para musicos y cANTAN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10" descr="Resultado de imagen para musicos y cANTAN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12" descr="Resultado de imagen para musicos y cANTANT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14" descr="Resultado de imagen para musicos y cANTANTE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AutoShape 16" descr="Resultado de imagen para musicos y cANTANTE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42" name="Picture 18" descr="Resultado de imagen para musicos y cANTAN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67225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8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40600" y="160337"/>
            <a:ext cx="8640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Surge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una política de marca, “ creación de valor para el cliente”, sistemas de fidelización, peso de la segmentación y la comunicación</a:t>
            </a:r>
            <a:r>
              <a:rPr lang="es-UY" i="1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.: </a:t>
            </a:r>
            <a:endParaRPr lang="es-UY" i="1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s-UY" i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Junto con ella el embalaje como el soporte  que será un elemento de  diferenciación. </a:t>
            </a: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s-UY" i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También vino el aporte  tecnológico de las comunicaciones por la radio , la televisión y el cine. </a:t>
            </a: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Así la publicidad y el marketing tuvieron su  apoyo en  los medios masivos.</a:t>
            </a:r>
            <a:endParaRPr lang="es-UY" i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AutoShape 2" descr="Resultado de imagen para marcas iniciales como olivetti y otr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AutoShape 4" descr="Resultado de imagen para marcas iniciales como olivetti y otra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0" name="Picture 6" descr="Resultado de imagen para logo olivetti coca cola ford g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157192"/>
            <a:ext cx="2106935" cy="157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n para logo olivetti coca cola ford g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4017596"/>
            <a:ext cx="1797381" cy="137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282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52536" y="188641"/>
            <a:ext cx="92890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b="1" dirty="0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Surgimiento de la marca y la publicidad: </a:t>
            </a: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b="1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 </a:t>
            </a: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742950" marR="713105" lvl="0" indent="-285750" algn="just" defTabSz="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La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producción de masas trajo aparejado la mercadotecnia con un consumidor moderno.</a:t>
            </a: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Fines del siglo XIX , eran productos anónimos y pocas marcas nacionales con venta </a:t>
            </a:r>
            <a:r>
              <a:rPr lang="es-UY" dirty="0" err="1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cuantitativa.</a:t>
            </a:r>
            <a:r>
              <a:rPr lang="es-UY" dirty="0" err="1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En</a:t>
            </a:r>
            <a:r>
              <a:rPr lang="es-UY" dirty="0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1929 había 19 automóviles por cada 100  estadounidenses </a:t>
            </a:r>
            <a:r>
              <a:rPr lang="es-UY" dirty="0" smtClean="0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2 </a:t>
            </a:r>
            <a:r>
              <a:rPr lang="es-UY" dirty="0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por cada 100 franceses </a:t>
            </a:r>
            <a:r>
              <a:rPr lang="es-UY" dirty="0" smtClean="0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( </a:t>
            </a:r>
            <a:r>
              <a:rPr lang="es-UY" dirty="0" err="1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Lipovetsky</a:t>
            </a:r>
            <a:r>
              <a:rPr lang="es-UY" dirty="0" smtClean="0">
                <a:solidFill>
                  <a:srgbClr val="FFFF00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).</a:t>
            </a: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 smtClean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lvl="0" defTabSz="457200" eaLnBrk="0" hangingPunct="0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  Productos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que eran anónimos todavía,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 empezó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 dedicar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mayor inversión</a:t>
            </a:r>
          </a:p>
          <a:p>
            <a:pPr lvl="0" defTabSz="457200" eaLnBrk="0" hangingPunct="0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en publicidad.  </a:t>
            </a: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 smtClean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 smtClean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457200" marR="713105" lvl="0" algn="just" defTabSz="457200" fontAlgn="auto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srgbClr val="FFFF00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79512" y="4361036"/>
            <a:ext cx="8856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eaLnBrk="0" hangingPunct="0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Coca Cola que en 1892 invertía  U$11.000,  y en 1929 U$3.8 millones. </a:t>
            </a:r>
          </a:p>
          <a:p>
            <a:pPr lvl="0" defTabSz="457200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os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productos comienzan a llevar un nombre que los diferencie y los  </a:t>
            </a:r>
          </a:p>
          <a:p>
            <a:pPr lvl="0" defTabSz="457200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identifique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. ( Kodak, Heinz, Coca Cola). </a:t>
            </a: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>
              <a:spcBef>
                <a:spcPts val="0"/>
              </a:spcBef>
              <a:spcAft>
                <a:spcPts val="0"/>
              </a:spcAft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>
              <a:spcBef>
                <a:spcPts val="0"/>
              </a:spcBef>
              <a:spcAft>
                <a:spcPts val="0"/>
              </a:spcAft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Comienza una confianza en los productos.</a:t>
            </a: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lvl="0" defTabSz="457200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 </a:t>
            </a:r>
          </a:p>
        </p:txBody>
      </p:sp>
      <p:pic>
        <p:nvPicPr>
          <p:cNvPr id="4100" name="Picture 4" descr="Resultado de imagen para primeras marcas que surgen en el siglo XI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085184"/>
            <a:ext cx="2762250" cy="165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773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180528" y="260648"/>
            <a:ext cx="921702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“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Sociedad de consumo”, expresión que se oye por primera vez en 1920,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</a:t>
            </a: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         </a:t>
            </a:r>
            <a:r>
              <a:rPr lang="es-UY" sz="2000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pop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ulariza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en los 50 y sigue hasta nuestro días.  (G. </a:t>
            </a:r>
            <a:r>
              <a:rPr lang="es-UY" dirty="0" err="1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Lipovetsky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)</a:t>
            </a: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285750" lvl="0" indent="-28575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457200" lvl="0" defTabSz="457200">
              <a:spcBef>
                <a:spcPts val="0"/>
              </a:spcBef>
              <a:spcAft>
                <a:spcPts val="0"/>
              </a:spcAft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En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la sociedad de consumo  hay algo más que la elevación del  nivel de vida medio: </a:t>
            </a:r>
            <a:r>
              <a:rPr lang="es-UY" i="1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la estimulación de los deseos,  </a:t>
            </a: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atractivo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publicitario</a:t>
            </a:r>
            <a:r>
              <a:rPr lang="es-UY" sz="2000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. </a:t>
            </a:r>
            <a:endParaRPr lang="es-UY" sz="2000" dirty="0">
              <a:solidFill>
                <a:prstClr val="white"/>
              </a:solidFill>
              <a:latin typeface="Lucida Sans Unicode" panose="020B0602030504020204" pitchFamily="34" charset="0"/>
              <a:ea typeface="Times New Roman" panose="02020603050405020304" pitchFamily="18" charset="0"/>
              <a:cs typeface="Lucida Sans Unicode" panose="020B0602030504020204" pitchFamily="34" charset="0"/>
            </a:endParaRPr>
          </a:p>
          <a:p>
            <a:pPr lvl="0" defTabSz="457200" fontAlgn="auto">
              <a:spcBef>
                <a:spcPts val="0"/>
              </a:spcBef>
              <a:spcAft>
                <a:spcPts val="0"/>
              </a:spcAft>
            </a:pPr>
            <a:r>
              <a:rPr lang="es-UY" sz="2000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       </a:t>
            </a: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«La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seducción reemplaza a la coerción, el hedonismo al deber, el </a:t>
            </a: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ea typeface="Calibri" panose="020F050202020403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 gasto al  </a:t>
            </a: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ahorro. Esto se anuncia como “ </a:t>
            </a:r>
            <a:r>
              <a:rPr lang="es-UY" i="1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la sociedad del </a:t>
            </a: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deseo»  </a:t>
            </a: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(  </a:t>
            </a:r>
            <a:r>
              <a:rPr lang="es-UY" dirty="0" err="1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Lipovetsky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ea typeface="Calibri" panose="020F0502020204030204" pitchFamily="34" charset="0"/>
                <a:cs typeface="Lucida Sans Unicode" panose="020B0602030504020204" pitchFamily="34" charset="0"/>
              </a:rPr>
              <a:t>).</a:t>
            </a: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Pasión por lo nuevo, atractivo de bienes materiales y un cierto derroche.</a:t>
            </a: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i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i="1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2754487" cy="155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43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« Los medios se multiplicaron y la publicidad llegó a saturar»  (J. Costa) Y no alcanzaba con aumentar la inversión.  </a:t>
            </a:r>
            <a:r>
              <a:rPr lang="es-UY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 necesitaba  algo que perdurara más allá de  la marca y de la empresa.</a:t>
            </a: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dirty="0" smtClean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es-UY" i="1" dirty="0">
              <a:solidFill>
                <a:prstClr val="white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marL="342900" lvl="0" indent="-342900" defTabSz="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UY" i="1" dirty="0" smtClean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Llegamos  </a:t>
            </a:r>
            <a:r>
              <a:rPr lang="es-UY" i="1" dirty="0">
                <a:solidFill>
                  <a:prstClr val="white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 : la imagen de marca y la imagen corporativa.</a:t>
            </a:r>
          </a:p>
        </p:txBody>
      </p:sp>
    </p:spTree>
    <p:extLst>
      <p:ext uri="{BB962C8B-B14F-4D97-AF65-F5344CB8AC3E}">
        <p14:creationId xmlns:p14="http://schemas.microsoft.com/office/powerpoint/2010/main" val="39329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de diseño de puzzle">
  <a:themeElements>
    <a:clrScheme name="Tema de Office 1">
      <a:dk1>
        <a:srgbClr val="003366"/>
      </a:dk1>
      <a:lt1>
        <a:srgbClr val="EAEAEA"/>
      </a:lt1>
      <a:dk2>
        <a:srgbClr val="0099CC"/>
      </a:dk2>
      <a:lt2>
        <a:srgbClr val="66FFFF"/>
      </a:lt2>
      <a:accent1>
        <a:srgbClr val="33CCFF"/>
      </a:accent1>
      <a:accent2>
        <a:srgbClr val="9999FF"/>
      </a:accent2>
      <a:accent3>
        <a:srgbClr val="AACAE2"/>
      </a:accent3>
      <a:accent4>
        <a:srgbClr val="C8C8C8"/>
      </a:accent4>
      <a:accent5>
        <a:srgbClr val="ADE2FF"/>
      </a:accent5>
      <a:accent6>
        <a:srgbClr val="8A8AE7"/>
      </a:accent6>
      <a:hlink>
        <a:srgbClr val="CC99FF"/>
      </a:hlink>
      <a:folHlink>
        <a:srgbClr val="008080"/>
      </a:folHlink>
    </a:clrScheme>
    <a:fontScheme name="Tema de Office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e Office 1">
        <a:dk1>
          <a:srgbClr val="003366"/>
        </a:dk1>
        <a:lt1>
          <a:srgbClr val="EAEAEA"/>
        </a:lt1>
        <a:dk2>
          <a:srgbClr val="0099CC"/>
        </a:dk2>
        <a:lt2>
          <a:srgbClr val="66FFFF"/>
        </a:lt2>
        <a:accent1>
          <a:srgbClr val="33CCFF"/>
        </a:accent1>
        <a:accent2>
          <a:srgbClr val="9999FF"/>
        </a:accent2>
        <a:accent3>
          <a:srgbClr val="AACAE2"/>
        </a:accent3>
        <a:accent4>
          <a:srgbClr val="C8C8C8"/>
        </a:accent4>
        <a:accent5>
          <a:srgbClr val="ADE2FF"/>
        </a:accent5>
        <a:accent6>
          <a:srgbClr val="8A8AE7"/>
        </a:accent6>
        <a:hlink>
          <a:srgbClr val="CC99FF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3366"/>
        </a:dk1>
        <a:lt1>
          <a:srgbClr val="CCECFF"/>
        </a:lt1>
        <a:dk2>
          <a:srgbClr val="0099CC"/>
        </a:dk2>
        <a:lt2>
          <a:srgbClr val="99CCFF"/>
        </a:lt2>
        <a:accent1>
          <a:srgbClr val="33CCFF"/>
        </a:accent1>
        <a:accent2>
          <a:srgbClr val="9999FF"/>
        </a:accent2>
        <a:accent3>
          <a:srgbClr val="E2F4FF"/>
        </a:accent3>
        <a:accent4>
          <a:srgbClr val="002A56"/>
        </a:accent4>
        <a:accent5>
          <a:srgbClr val="ADE2FF"/>
        </a:accent5>
        <a:accent6>
          <a:srgbClr val="8A8AE7"/>
        </a:accent6>
        <a:hlink>
          <a:srgbClr val="CC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FF0033"/>
        </a:dk2>
        <a:lt2>
          <a:srgbClr val="FFCCCC"/>
        </a:lt2>
        <a:accent1>
          <a:srgbClr val="0099FF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AACAFF"/>
        </a:accent5>
        <a:accent6>
          <a:srgbClr val="2DB92D"/>
        </a:accent6>
        <a:hlink>
          <a:srgbClr val="FFFF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6B4587"/>
        </a:dk1>
        <a:lt1>
          <a:srgbClr val="CCECFF"/>
        </a:lt1>
        <a:dk2>
          <a:srgbClr val="A67FC4"/>
        </a:dk2>
        <a:lt2>
          <a:srgbClr val="66FFFF"/>
        </a:lt2>
        <a:accent1>
          <a:srgbClr val="0099FF"/>
        </a:accent1>
        <a:accent2>
          <a:srgbClr val="9999FF"/>
        </a:accent2>
        <a:accent3>
          <a:srgbClr val="D0C0DE"/>
        </a:accent3>
        <a:accent4>
          <a:srgbClr val="AEC9DA"/>
        </a:accent4>
        <a:accent5>
          <a:srgbClr val="AACAFF"/>
        </a:accent5>
        <a:accent6>
          <a:srgbClr val="8A8AE7"/>
        </a:accent6>
        <a:hlink>
          <a:srgbClr val="CC99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de diseño de puzzle</Template>
  <TotalTime>2017</TotalTime>
  <Words>3618</Words>
  <Application>Microsoft Office PowerPoint</Application>
  <PresentationFormat>Presentación en pantalla (4:3)</PresentationFormat>
  <Paragraphs>560</Paragraphs>
  <Slides>54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55" baseType="lpstr">
      <vt:lpstr>Plantilla de diseño de puzzle</vt:lpstr>
      <vt:lpstr>Un mundo masivo a un  mundo desmasificado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mundo masivo a un  mundo desmasificado</dc:title>
  <dc:creator>Alejandro</dc:creator>
  <cp:lastModifiedBy>Alejandro</cp:lastModifiedBy>
  <cp:revision>194</cp:revision>
  <dcterms:created xsi:type="dcterms:W3CDTF">2017-02-17T22:05:54Z</dcterms:created>
  <dcterms:modified xsi:type="dcterms:W3CDTF">2017-03-28T22:38:56Z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TC010690323082</vt:lpwstr>
  </property>
</Properties>
</file>