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70" r:id="rId7"/>
    <p:sldId id="265" r:id="rId8"/>
    <p:sldId id="266" r:id="rId9"/>
    <p:sldId id="271" r:id="rId10"/>
    <p:sldId id="257" r:id="rId11"/>
    <p:sldId id="258" r:id="rId12"/>
    <p:sldId id="259" r:id="rId13"/>
    <p:sldId id="260" r:id="rId14"/>
    <p:sldId id="267" r:id="rId15"/>
    <p:sldId id="268" r:id="rId16"/>
    <p:sldId id="269" r:id="rId17"/>
    <p:sldId id="276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7" r:id="rId47"/>
    <p:sldId id="306" r:id="rId48"/>
    <p:sldId id="301" r:id="rId49"/>
    <p:sldId id="302" r:id="rId50"/>
    <p:sldId id="303" r:id="rId51"/>
    <p:sldId id="309" r:id="rId52"/>
    <p:sldId id="304" r:id="rId53"/>
    <p:sldId id="305" r:id="rId54"/>
    <p:sldId id="30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/>
    <p:restoredTop sz="9460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20E45D-444A-4337-968E-ACB984AB95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52022-688C-4A6C-A441-F750608EBB4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2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96125" y="609600"/>
            <a:ext cx="1946275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4125" y="609600"/>
            <a:ext cx="56896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CE3B1-6522-4C78-AD29-894D4B1B45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72E0-9D76-4C9A-B15B-4EAC36E266A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C5EA-6176-45AA-ACE8-C858C37E614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41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65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4625F-9440-4D0A-ACC9-BC4DA92FB9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7A44B-DF84-4C1A-A279-77F9B3484C6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80BA9-8996-4B67-9124-3CA7263DF24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5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C999C-5201-40F2-A55C-E2D7F945FC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2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B20E-F700-4DB2-AA96-56A6C4A5438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2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B7CDD-DC6C-4875-A72E-FA25A5281E4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414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982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88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F46BEC9F-6153-4D56-87EC-13F2179CB95C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dirty="0" smtClean="0"/>
              <a:t>Un mundo masivo a un  mundo desmasificado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ES" dirty="0" smtClean="0"/>
              <a:t>Una sociedad de servicios.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16632"/>
            <a:ext cx="546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UY" alt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  <a:ea typeface="Calibri" pitchFamily="34" charset="0"/>
                <a:cs typeface="Times New Roman" pitchFamily="18" charset="0"/>
              </a:rPr>
              <a:t>La nueva  economía</a:t>
            </a: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764704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altLang="es-UY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Los avances de la propia economía  llevó a que saliéramos de la fase  industrial para ingresar a una nueva etapa: </a:t>
            </a:r>
            <a:r>
              <a:rPr lang="es-UY" altLang="es-UY" b="1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la sociedad de </a:t>
            </a:r>
            <a:r>
              <a:rPr lang="es-UY" altLang="es-UY" b="1" dirty="0" smtClean="0">
                <a:solidFill>
                  <a:prstClr val="white"/>
                </a:solidFill>
                <a:latin typeface="Lucida Sans" pitchFamily="34" charset="0"/>
                <a:cs typeface="+mn-cs"/>
              </a:rPr>
              <a:t>servicios.</a:t>
            </a:r>
          </a:p>
          <a:p>
            <a:pPr lvl="0"/>
            <a:endParaRPr lang="es-UY" altLang="es-UY" b="1" dirty="0">
              <a:solidFill>
                <a:prstClr val="white"/>
              </a:solidFill>
              <a:latin typeface="Lucida Sans" pitchFamily="34" charset="0"/>
              <a:cs typeface="+mn-cs"/>
            </a:endParaRPr>
          </a:p>
          <a:p>
            <a:pPr lvl="0">
              <a:buFont typeface="Wingdings" pitchFamily="2" charset="2"/>
              <a:buChar char="q"/>
            </a:pPr>
            <a:r>
              <a:rPr lang="es-UY" altLang="es-UY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Las empresas que fabrican y venden bienes intangibles son más valiosas que </a:t>
            </a:r>
            <a:r>
              <a:rPr lang="es-UY" altLang="es-UY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las </a:t>
            </a:r>
            <a:r>
              <a:rPr lang="es-UY" altLang="es-UY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grandes </a:t>
            </a:r>
            <a:r>
              <a:rPr lang="es-UY" altLang="es-UY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manufactureras.</a:t>
            </a:r>
            <a:endParaRPr lang="es-UY" altLang="es-UY" sz="2000" dirty="0" smtClean="0">
              <a:solidFill>
                <a:prstClr val="white"/>
              </a:solidFill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es-UY" altLang="es-UY" sz="2000" b="1" dirty="0">
              <a:solidFill>
                <a:prstClr val="white"/>
              </a:solidFill>
              <a:latin typeface="Lucida Sans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s-UY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La composición del PBI de EE.UU (</a:t>
            </a:r>
            <a:r>
              <a:rPr lang="es-UY" dirty="0" smtClean="0">
                <a:solidFill>
                  <a:prstClr val="white"/>
                </a:solidFill>
                <a:latin typeface="Lucida Sans" pitchFamily="34" charset="0"/>
                <a:cs typeface="+mn-cs"/>
              </a:rPr>
              <a:t>2010) </a:t>
            </a:r>
            <a:r>
              <a:rPr lang="es-UY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es el 1.2% la agricultura, 21.9% la industria, 76.9% los servicios. </a:t>
            </a:r>
          </a:p>
          <a:p>
            <a:pPr lvl="0">
              <a:defRPr/>
            </a:pPr>
            <a:endParaRPr lang="es-UY" dirty="0">
              <a:solidFill>
                <a:prstClr val="white"/>
              </a:solidFill>
              <a:latin typeface="Lucida Sans" pitchFamily="34" charset="0"/>
              <a:cs typeface="+mn-cs"/>
            </a:endParaRPr>
          </a:p>
          <a:p>
            <a:pPr lvl="0">
              <a:defRPr/>
            </a:pPr>
            <a:r>
              <a:rPr lang="es-UY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Los medios electrónicos crean un gran avance en la globalización. Internet cambia el significado del comercio internacional. </a:t>
            </a:r>
            <a:endParaRPr lang="es-ES" dirty="0">
              <a:solidFill>
                <a:prstClr val="white"/>
              </a:solidFill>
              <a:latin typeface="Lucida Sans" pitchFamily="34" charset="0"/>
              <a:cs typeface="+mn-cs"/>
            </a:endParaRPr>
          </a:p>
          <a:p>
            <a:pPr lvl="0">
              <a:buFont typeface="Wingdings" pitchFamily="2" charset="2"/>
              <a:buChar char="q"/>
            </a:pPr>
            <a:endParaRPr lang="es-UY" altLang="es-UY" sz="2000" b="1" dirty="0" smtClean="0">
              <a:solidFill>
                <a:prstClr val="white"/>
              </a:solidFill>
              <a:latin typeface="Lucida Sans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es-UY" altLang="es-UY" sz="2000" b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pic>
        <p:nvPicPr>
          <p:cNvPr id="6" name="Picture 4" descr="http://ts2.mm.bing.net/th?id=H.4968565097826557&amp;pid=1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104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768" y="469121"/>
            <a:ext cx="88387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  <a:defRPr/>
            </a:pPr>
            <a:r>
              <a:rPr lang="es-UY" dirty="0" err="1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omputadoras</a:t>
            </a:r>
            <a:r>
              <a:rPr lang="es-UY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 y las comunicaciones automatizan cada vez más todos los sectores de la economía. Crean nuevas formas de empleo que </a:t>
            </a:r>
            <a:r>
              <a:rPr lang="es-UY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exigen nuevas habilidades. </a:t>
            </a:r>
            <a:r>
              <a:rPr lang="es-UY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Trabajo en la casa</a:t>
            </a:r>
            <a:r>
              <a:rPr lang="es-UY" sz="2000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q"/>
              <a:defRPr/>
            </a:pPr>
            <a:endParaRPr lang="es-UY" sz="2000" dirty="0">
              <a:solidFill>
                <a:prstClr val="white"/>
              </a:solidFill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  <a:defRPr/>
            </a:pPr>
            <a:endParaRPr lang="es-UY" sz="2000" dirty="0" smtClean="0">
              <a:solidFill>
                <a:prstClr val="white"/>
              </a:solidFill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  <a:defRPr/>
            </a:pPr>
            <a:endParaRPr lang="es-UY" sz="2000" dirty="0">
              <a:solidFill>
                <a:prstClr val="white"/>
              </a:solidFill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7768" y="2089299"/>
            <a:ext cx="86947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UY" sz="2400" b="1" dirty="0">
                <a:solidFill>
                  <a:srgbClr val="FFFF00"/>
                </a:solidFill>
                <a:latin typeface="Lucida Sans" pitchFamily="34" charset="0"/>
                <a:cs typeface="+mn-cs"/>
              </a:rPr>
              <a:t>La sociedad del conocimiento </a:t>
            </a:r>
            <a:endParaRPr lang="es-ES" sz="2400" dirty="0">
              <a:solidFill>
                <a:srgbClr val="FFFF00"/>
              </a:solidFill>
              <a:latin typeface="Lucida Sans" pitchFamily="34" charset="0"/>
              <a:cs typeface="+mn-cs"/>
            </a:endParaRPr>
          </a:p>
          <a:p>
            <a:pPr lvl="0">
              <a:defRPr/>
            </a:pPr>
            <a:r>
              <a:rPr lang="es-UY" sz="2000" b="1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 </a:t>
            </a:r>
            <a:r>
              <a:rPr lang="es-ES" sz="2000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 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es-UY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El desarrollo de las telecomunicaciones y la relación hombre-máquina, es lo que llamamos sociedad del conocimiento, y hoy el conocimiento es en gran medida subsidiario de la información</a:t>
            </a:r>
            <a:r>
              <a:rPr lang="es-UY" dirty="0" smtClean="0">
                <a:solidFill>
                  <a:prstClr val="white"/>
                </a:solidFill>
                <a:latin typeface="Lucida Sans" pitchFamily="34" charset="0"/>
                <a:cs typeface="+mn-cs"/>
              </a:rPr>
              <a:t>.  Nuevo valor .</a:t>
            </a:r>
            <a:endParaRPr lang="es-UY" dirty="0">
              <a:solidFill>
                <a:prstClr val="white"/>
              </a:solidFill>
              <a:latin typeface="Lucida Sans" pitchFamily="34" charset="0"/>
              <a:cs typeface="+mn-cs"/>
            </a:endParaRPr>
          </a:p>
          <a:p>
            <a:pPr lvl="0">
              <a:buFont typeface="Wingdings" pitchFamily="2" charset="2"/>
              <a:buChar char="q"/>
              <a:defRPr/>
            </a:pPr>
            <a:endParaRPr lang="es-UY" dirty="0">
              <a:solidFill>
                <a:prstClr val="white"/>
              </a:solidFill>
              <a:latin typeface="Lucida Sans" pitchFamily="34" charset="0"/>
              <a:cs typeface="+mn-cs"/>
            </a:endParaRPr>
          </a:p>
          <a:p>
            <a:pPr lvl="0">
              <a:defRPr/>
            </a:pPr>
            <a:r>
              <a:rPr lang="es-UY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 </a:t>
            </a:r>
            <a:endParaRPr lang="es-ES" dirty="0">
              <a:solidFill>
                <a:prstClr val="white"/>
              </a:solidFill>
              <a:latin typeface="Lucida Sans" pitchFamily="34" charset="0"/>
              <a:cs typeface="+mn-cs"/>
            </a:endParaRPr>
          </a:p>
          <a:p>
            <a:pPr lvl="0">
              <a:defRPr/>
            </a:pPr>
            <a:r>
              <a:rPr lang="es-UY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Los medios masivos nos  dieron la cultura de masas, y  la era de la información nos lleva a una nueva revolución :</a:t>
            </a:r>
            <a:r>
              <a:rPr lang="es-UY" b="1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la sociedad del conocimiento</a:t>
            </a:r>
            <a:r>
              <a:rPr lang="es-UY" sz="2000" b="1" dirty="0">
                <a:solidFill>
                  <a:prstClr val="white"/>
                </a:solidFill>
                <a:latin typeface="Arial" charset="0"/>
                <a:cs typeface="+mn-cs"/>
              </a:rPr>
              <a:t>. </a:t>
            </a:r>
            <a:endParaRPr lang="es-ES" sz="2000" dirty="0">
              <a:solidFill>
                <a:prstClr val="white"/>
              </a:solidFill>
              <a:latin typeface="Arial" charset="0"/>
              <a:cs typeface="+mn-cs"/>
            </a:endParaRPr>
          </a:p>
        </p:txBody>
      </p:sp>
      <p:pic>
        <p:nvPicPr>
          <p:cNvPr id="4" name="Picture 3" descr="http://ts1.mm.bing.net/th?id=H.4865558933342136&amp;pid=1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68863"/>
            <a:ext cx="16906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332656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UY" altLang="es-UY" sz="2000" i="1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s-UY" altLang="es-UY" sz="2000" i="1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Es </a:t>
            </a:r>
            <a:r>
              <a:rPr lang="es-UY" altLang="es-UY" sz="2000" i="1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la llegada de los intangibles y los valores</a:t>
            </a:r>
            <a:r>
              <a:rPr lang="es-UY" altLang="es-UY" sz="2000" i="1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/>
            <a:endParaRPr lang="es-UY" altLang="es-UY" sz="2000" i="1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es-UY" altLang="es-UY" sz="2000" i="1" dirty="0" smtClean="0">
              <a:solidFill>
                <a:prstClr val="white"/>
              </a:solidFill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Wingdings" pitchFamily="2" charset="2"/>
              <a:buChar char="q"/>
            </a:pPr>
            <a:r>
              <a:rPr lang="es-UY" altLang="es-UY" sz="2000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UY" altLang="es-UY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Los bienes intangibles no  se tienen como activos desde el punto de </a:t>
            </a:r>
            <a:r>
              <a:rPr lang="es-UY" altLang="es-UY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vista contable</a:t>
            </a:r>
            <a:r>
              <a:rPr lang="es-UY" altLang="es-UY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.  Muchas </a:t>
            </a:r>
            <a:r>
              <a:rPr lang="es-UY" altLang="es-UY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veces se toman como </a:t>
            </a:r>
            <a:r>
              <a:rPr lang="es-UY" altLang="es-UY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“gastos” no inversiones ( consultoría, </a:t>
            </a:r>
            <a:r>
              <a:rPr lang="es-UY" altLang="es-UY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 etc.  </a:t>
            </a:r>
          </a:p>
          <a:p>
            <a:pPr lvl="0" eaLnBrk="0" hangingPunct="0">
              <a:buFont typeface="Wingdings" pitchFamily="2" charset="2"/>
              <a:buChar char="q"/>
            </a:pPr>
            <a:endParaRPr lang="es-UY" altLang="es-UY" sz="2000" dirty="0">
              <a:solidFill>
                <a:prstClr val="white"/>
              </a:solidFill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Wingdings" pitchFamily="2" charset="2"/>
              <a:buChar char="q"/>
            </a:pPr>
            <a:r>
              <a:rPr lang="es-UY" altLang="es-UY" sz="2000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La revolución de los servicios</a:t>
            </a:r>
            <a:endParaRPr lang="es-UY" altLang="es-UY" sz="2000" dirty="0">
              <a:solidFill>
                <a:prstClr val="white"/>
              </a:solidFill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es-UY" altLang="es-UY" sz="2000" dirty="0" smtClean="0">
              <a:solidFill>
                <a:prstClr val="white"/>
              </a:solidFill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s-UY" altLang="es-UY" sz="2000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Las </a:t>
            </a:r>
            <a:r>
              <a:rPr lang="es-UY" altLang="es-UY" sz="2000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personas ocupan un primer lugar, frente a los clientes. Sustituyen a </a:t>
            </a:r>
            <a:r>
              <a:rPr lang="es-UY" altLang="es-UY" sz="2000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la máquina</a:t>
            </a:r>
            <a:r>
              <a:rPr lang="es-UY" altLang="es-UY" sz="2000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.   Consecuencia  de la cultura de servicio. Antes estaba el </a:t>
            </a:r>
            <a:r>
              <a:rPr lang="es-UY" altLang="es-UY" sz="2000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producto</a:t>
            </a:r>
          </a:p>
          <a:p>
            <a:pPr lvl="0"/>
            <a:endParaRPr kumimoji="0" lang="es-UY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pitchFamily="34" charset="0"/>
              <a:cs typeface="Times New Roman" pitchFamily="18" charset="0"/>
            </a:endParaRPr>
          </a:p>
          <a:p>
            <a:pPr lvl="0"/>
            <a:r>
              <a:rPr lang="es-UY" altLang="es-UY" sz="2000" i="1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Hoy </a:t>
            </a:r>
            <a:r>
              <a:rPr lang="es-UY" altLang="es-UY" sz="2000" i="1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los servicios son las personas</a:t>
            </a:r>
            <a:r>
              <a:rPr lang="es-UY" altLang="es-UY" sz="2000" dirty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UY" altLang="es-UY" sz="2000" dirty="0" smtClean="0">
                <a:solidFill>
                  <a:prstClr val="white"/>
                </a:solidFill>
                <a:latin typeface="Lucida Sans" pitchFamily="34" charset="0"/>
                <a:ea typeface="Calibri" pitchFamily="34" charset="0"/>
                <a:cs typeface="Times New Roman" pitchFamily="18" charset="0"/>
              </a:rPr>
              <a:t>dice J. Costa.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4" name="Picture 9" descr="http://ts4.mm.bing.net/th?id=H.4645403197900183&amp;pid=1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085184"/>
            <a:ext cx="2503362" cy="1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08520" y="548680"/>
            <a:ext cx="9433048" cy="650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A las personas les gustan diferenciarse y  a la vez tienen</a:t>
            </a:r>
            <a:r>
              <a:rPr kumimoji="0" lang="es-ES_tradnl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parecidos.</a:t>
            </a:r>
            <a:endParaRPr kumimoji="0" lang="es-UY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Los sujetos cada vez están menos dispuestos a consumir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kern="0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_tradnl" kern="0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</a:t>
            </a: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productos estándares </a:t>
            </a:r>
            <a:endParaRPr kumimoji="0" lang="es-UY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s-ES_tradnl" kern="0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</a:t>
            </a:r>
            <a:r>
              <a:rPr kumimoji="0" lang="es-ES_tradnl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onsumo</a:t>
            </a: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en masa (consumismo) a un consumo</a:t>
            </a:r>
            <a:r>
              <a:rPr kumimoji="0" lang="es-ES_tradnl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diversificado.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kern="0" dirty="0">
              <a:solidFill>
                <a:prstClr val="white"/>
              </a:solidFill>
              <a:latin typeface="Lucida Sans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i="1" dirty="0">
                <a:latin typeface="Lucida Sans" pitchFamily="34" charset="0"/>
                <a:ea typeface="Calibri"/>
                <a:cs typeface="Times New Roman"/>
              </a:rPr>
              <a:t> </a:t>
            </a:r>
            <a:r>
              <a:rPr lang="es-ES" i="1" dirty="0" smtClean="0">
                <a:latin typeface="Lucida Sans" pitchFamily="34" charset="0"/>
                <a:ea typeface="Calibri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i="1" dirty="0">
              <a:latin typeface="Lucida Sans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i="1" dirty="0" smtClean="0">
              <a:latin typeface="Lucida Sans" pitchFamily="34" charset="0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  <a:ea typeface="Calibri"/>
                <a:cs typeface="Times New Roman"/>
              </a:rPr>
              <a:t>Vamos hacia un mundo uniforme consecuencia de la globalización</a:t>
            </a:r>
            <a:r>
              <a:rPr lang="es-ES" sz="1600" dirty="0">
                <a:latin typeface="Lucida Sans" pitchFamily="34" charset="0"/>
                <a:ea typeface="Calibri"/>
                <a:cs typeface="Times New Roman"/>
              </a:rPr>
              <a:t> </a:t>
            </a:r>
            <a:r>
              <a:rPr lang="es-ES" sz="1600" dirty="0" smtClean="0">
                <a:latin typeface="Lucida Sans" pitchFamily="34" charset="0"/>
                <a:ea typeface="Calibri"/>
                <a:cs typeface="Times New Roman"/>
              </a:rPr>
              <a:t>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Lucida Sans" pitchFamily="34" charset="0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dirty="0" smtClean="0">
              <a:latin typeface="Lucida Sans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Lucida Sans" pitchFamily="34" charset="0"/>
                <a:ea typeface="Calibri"/>
                <a:cs typeface="Times New Roman"/>
              </a:rPr>
              <a:t>«Los </a:t>
            </a:r>
            <a:r>
              <a:rPr lang="es-ES" dirty="0">
                <a:latin typeface="Lucida Sans" pitchFamily="34" charset="0"/>
                <a:ea typeface="Calibri"/>
                <a:cs typeface="Times New Roman"/>
              </a:rPr>
              <a:t>consumidores tienden a  </a:t>
            </a:r>
            <a:r>
              <a:rPr lang="es-ES" dirty="0" err="1">
                <a:latin typeface="Lucida Sans" pitchFamily="34" charset="0"/>
                <a:ea typeface="Calibri"/>
                <a:cs typeface="Times New Roman"/>
              </a:rPr>
              <a:t>a</a:t>
            </a:r>
            <a:r>
              <a:rPr lang="es-ES" dirty="0">
                <a:latin typeface="Lucida Sans" pitchFamily="34" charset="0"/>
                <a:ea typeface="Calibri"/>
                <a:cs typeface="Times New Roman"/>
              </a:rPr>
              <a:t> comunicarse con los mismos </a:t>
            </a:r>
            <a:r>
              <a:rPr lang="es-ES" dirty="0" smtClean="0">
                <a:latin typeface="Lucida Sans" pitchFamily="34" charset="0"/>
                <a:ea typeface="Calibri"/>
                <a:cs typeface="Times New Roman"/>
              </a:rPr>
              <a:t>teléfonos, </a:t>
            </a:r>
            <a:r>
              <a:rPr lang="es-ES" dirty="0">
                <a:latin typeface="Lucida Sans" pitchFamily="34" charset="0"/>
                <a:ea typeface="Calibri"/>
                <a:cs typeface="Times New Roman"/>
              </a:rPr>
              <a:t>comer las mismas hamburguesas y oír el mismo tipo </a:t>
            </a:r>
            <a:r>
              <a:rPr lang="es-ES" dirty="0">
                <a:latin typeface="Lucida Sans"/>
                <a:ea typeface="Calibri"/>
                <a:cs typeface="Times New Roman"/>
              </a:rPr>
              <a:t>de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música.»   </a:t>
            </a:r>
            <a:r>
              <a:rPr lang="es-ES" sz="1600" dirty="0" smtClean="0">
                <a:latin typeface="Lucida Sans"/>
                <a:ea typeface="Calibri"/>
                <a:cs typeface="Times New Roman"/>
              </a:rPr>
              <a:t>( </a:t>
            </a:r>
            <a:r>
              <a:rPr lang="es-ES" sz="1600" dirty="0" err="1" smtClean="0">
                <a:latin typeface="Lucida Sans"/>
                <a:ea typeface="Calibri"/>
                <a:cs typeface="Times New Roman"/>
              </a:rPr>
              <a:t>Lipovetsky</a:t>
            </a:r>
            <a:r>
              <a:rPr lang="es-ES" sz="1600" dirty="0" smtClean="0">
                <a:latin typeface="Lucida Sans"/>
                <a:ea typeface="Calibri"/>
                <a:cs typeface="Times New Roman"/>
              </a:rPr>
              <a:t>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sz="1600" dirty="0" smtClean="0">
              <a:latin typeface="Lucida San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latin typeface="Lucida Sans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dirty="0">
              <a:latin typeface="Lucida Sans"/>
              <a:ea typeface="Calibri"/>
              <a:cs typeface="Times New Roman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75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8784976" cy="4171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dirty="0">
              <a:solidFill>
                <a:srgbClr val="EAEAEA"/>
              </a:solidFill>
              <a:latin typeface="Lucida Sans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s-ES" dirty="0" smtClean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«La </a:t>
            </a:r>
            <a:r>
              <a:rPr lang="es-ES" i="1" dirty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cultura mundo</a:t>
            </a:r>
            <a:r>
              <a:rPr lang="es-ES" dirty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, se suele marcar como el reinado de consumidores y cultura homogeneizada globalmente bajo e régimen </a:t>
            </a:r>
            <a:r>
              <a:rPr lang="es-ES" dirty="0" smtClean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 </a:t>
            </a:r>
            <a:r>
              <a:rPr lang="es-ES" dirty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de la “cocacolonización” el </a:t>
            </a:r>
            <a:r>
              <a:rPr lang="es-ES" dirty="0" err="1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McWorld</a:t>
            </a:r>
            <a:r>
              <a:rPr lang="es-ES" dirty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 y la </a:t>
            </a:r>
            <a:r>
              <a:rPr lang="es-ES" dirty="0" err="1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disneyzación</a:t>
            </a:r>
            <a:r>
              <a:rPr lang="es-ES" sz="1400" dirty="0" smtClean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.»  </a:t>
            </a:r>
            <a:r>
              <a:rPr lang="es-ES" sz="1400" dirty="0" err="1" smtClean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Lipovetsky</a:t>
            </a:r>
            <a:endParaRPr lang="es-ES" sz="1400" dirty="0" smtClean="0">
              <a:solidFill>
                <a:srgbClr val="EAEAEA"/>
              </a:solidFill>
              <a:latin typeface="Lucida Sans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dirty="0">
              <a:solidFill>
                <a:srgbClr val="EAEAEA"/>
              </a:solidFill>
              <a:latin typeface="Lucida Sans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s-ES" dirty="0" smtClean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Pero a la vez nos encontramos una realidad de   diferenciación o </a:t>
            </a:r>
            <a:r>
              <a:rPr lang="es-ES" dirty="0" err="1" smtClean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heterogeneización</a:t>
            </a:r>
            <a:r>
              <a:rPr lang="es-ES" dirty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 </a:t>
            </a:r>
            <a:r>
              <a:rPr lang="es-ES" dirty="0" smtClean="0">
                <a:solidFill>
                  <a:srgbClr val="EAEAEA"/>
                </a:solidFill>
                <a:latin typeface="Lucida Sans"/>
                <a:ea typeface="Calibri"/>
                <a:cs typeface="Times New Roman"/>
              </a:rPr>
              <a:t>de los consumidores   con un valor de individualización.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sz="1400" dirty="0">
              <a:solidFill>
                <a:srgbClr val="EAEAEA"/>
              </a:solidFill>
              <a:latin typeface="Lucida Sans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sz="1100" dirty="0" smtClean="0">
              <a:solidFill>
                <a:srgbClr val="EAEAEA"/>
              </a:solidFill>
              <a:latin typeface="Lucida Sans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dirty="0" smtClean="0">
              <a:solidFill>
                <a:srgbClr val="EAEAEA"/>
              </a:solidFill>
              <a:latin typeface="Lucida Sans"/>
              <a:ea typeface="Calibri"/>
              <a:cs typeface="Times New Roman"/>
            </a:endParaRPr>
          </a:p>
        </p:txBody>
      </p:sp>
      <p:pic>
        <p:nvPicPr>
          <p:cNvPr id="3074" name="Picture 2" descr="Resultado de imagen para que es disneyz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proceso de individu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 descr="Resultado de imagen para proceso de individu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4" y="4581129"/>
            <a:ext cx="3019615" cy="22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Lucida Sans"/>
                <a:ea typeface="Calibri"/>
                <a:cs typeface="Times New Roman"/>
              </a:rPr>
              <a:t> Producción y distribución de  diferentes tipos </a:t>
            </a:r>
            <a:r>
              <a:rPr lang="es-ES" dirty="0">
                <a:latin typeface="Lucida Sans"/>
                <a:ea typeface="Calibri"/>
                <a:cs typeface="Times New Roman"/>
              </a:rPr>
              <a:t>de música, libros , películas,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Por </a:t>
            </a:r>
            <a:r>
              <a:rPr lang="es-ES" dirty="0">
                <a:latin typeface="Lucida Sans"/>
                <a:ea typeface="Calibri"/>
                <a:cs typeface="Times New Roman"/>
              </a:rPr>
              <a:t>eso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la cultura-mundo no </a:t>
            </a:r>
            <a:r>
              <a:rPr lang="es-ES" dirty="0">
                <a:latin typeface="Lucida Sans"/>
                <a:ea typeface="Calibri"/>
                <a:cs typeface="Times New Roman"/>
              </a:rPr>
              <a:t>genere tantos comportamientos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iguales.</a:t>
            </a:r>
          </a:p>
          <a:p>
            <a:endParaRPr lang="es-ES" dirty="0">
              <a:latin typeface="Lucida Sans"/>
              <a:ea typeface="Calibri"/>
              <a:cs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err="1">
                <a:latin typeface="Lucida Sans"/>
                <a:ea typeface="Calibri"/>
                <a:cs typeface="Times New Roman"/>
              </a:rPr>
              <a:t>S</a:t>
            </a:r>
            <a:r>
              <a:rPr lang="es-ES" dirty="0" err="1" smtClean="0">
                <a:latin typeface="Lucida Sans"/>
                <a:ea typeface="Calibri"/>
                <a:cs typeface="Times New Roman"/>
              </a:rPr>
              <a:t>uperoferta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 mundial que lleva a un diferenciación de hábitos , usos de los individuos y trae comportamientos diferentes.</a:t>
            </a:r>
          </a:p>
          <a:p>
            <a:endParaRPr lang="es-ES" dirty="0">
              <a:latin typeface="Lucida Sans"/>
              <a:ea typeface="Calibri"/>
              <a:cs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/>
                <a:ea typeface="Calibri"/>
                <a:cs typeface="Times New Roman"/>
              </a:rPr>
              <a:t>Leer el periódico por internet, estudiar con el iPod, hacer una dieta con comida natural </a:t>
            </a:r>
            <a:r>
              <a:rPr lang="es-ES" dirty="0">
                <a:latin typeface="Lucida Sans"/>
                <a:ea typeface="Calibri"/>
                <a:cs typeface="Times New Roman"/>
              </a:rPr>
              <a:t>.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 Todo coexiste  en un </a:t>
            </a:r>
            <a:r>
              <a:rPr lang="es-ES" dirty="0">
                <a:latin typeface="Lucida Sans"/>
                <a:ea typeface="Calibri"/>
                <a:cs typeface="Times New Roman"/>
              </a:rPr>
              <a:t>e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scenario de culturas y mosaicos diferentes.</a:t>
            </a:r>
          </a:p>
          <a:p>
            <a:endParaRPr lang="es-ES" dirty="0">
              <a:latin typeface="Lucida Sans"/>
              <a:ea typeface="Calibri"/>
              <a:cs typeface="Times New Roman"/>
            </a:endParaRPr>
          </a:p>
          <a:p>
            <a:endParaRPr lang="es-ES" dirty="0" smtClean="0">
              <a:latin typeface="Lucida Sans"/>
              <a:ea typeface="Calibri"/>
              <a:cs typeface="Times New Roman"/>
            </a:endParaRPr>
          </a:p>
          <a:p>
            <a:endParaRPr lang="es-ES" dirty="0">
              <a:latin typeface="Lucida Sans"/>
              <a:ea typeface="Calibri"/>
              <a:cs typeface="Times New Roman"/>
            </a:endParaRPr>
          </a:p>
          <a:p>
            <a:endParaRPr lang="es-ES" dirty="0" smtClean="0">
              <a:latin typeface="Lucida Sans"/>
              <a:ea typeface="Calibri"/>
              <a:cs typeface="Times New Roman"/>
            </a:endParaRPr>
          </a:p>
          <a:p>
            <a:r>
              <a:rPr lang="es-ES" dirty="0" smtClean="0">
                <a:latin typeface="Lucida Sans"/>
                <a:ea typeface="Calibri"/>
                <a:cs typeface="Times New Roman"/>
              </a:rPr>
              <a:t>.</a:t>
            </a:r>
            <a:endParaRPr lang="es-ES" dirty="0"/>
          </a:p>
        </p:txBody>
      </p:sp>
      <p:pic>
        <p:nvPicPr>
          <p:cNvPr id="4098" name="Picture 2" descr="Resultado de imagen para mosaico de cult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4" y="5013176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tango y r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9354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tango y r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04" y="3393540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16632"/>
            <a:ext cx="8784976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Lucida Sans"/>
                <a:ea typeface="Calibri"/>
                <a:cs typeface="Times New Roman"/>
              </a:rPr>
              <a:t>Hay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una diferenciación </a:t>
            </a:r>
            <a:r>
              <a:rPr lang="es-ES" dirty="0">
                <a:latin typeface="Lucida Sans"/>
                <a:ea typeface="Calibri"/>
                <a:cs typeface="Times New Roman"/>
              </a:rPr>
              <a:t>en los estilos de vida en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las </a:t>
            </a:r>
            <a:r>
              <a:rPr lang="es-ES" dirty="0">
                <a:latin typeface="Lucida Sans"/>
                <a:ea typeface="Calibri"/>
                <a:cs typeface="Times New Roman"/>
              </a:rPr>
              <a:t>mismas sociedades. </a:t>
            </a:r>
            <a:endParaRPr lang="es-ES" dirty="0" smtClean="0">
              <a:latin typeface="Lucida San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Lucida Sans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s-ES" dirty="0" smtClean="0">
                <a:latin typeface="Lucida Sans"/>
                <a:ea typeface="Calibri"/>
                <a:cs typeface="Times New Roman"/>
              </a:rPr>
              <a:t>El </a:t>
            </a:r>
            <a:r>
              <a:rPr lang="es-ES" dirty="0">
                <a:latin typeface="Lucida Sans"/>
                <a:ea typeface="Calibri"/>
                <a:cs typeface="Times New Roman"/>
              </a:rPr>
              <a:t>camino de la uniformidad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 social </a:t>
            </a:r>
            <a:r>
              <a:rPr lang="es-ES" dirty="0">
                <a:latin typeface="Lucida Sans"/>
                <a:ea typeface="Calibri"/>
                <a:cs typeface="Times New Roman"/>
              </a:rPr>
              <a:t>y las diferencias en las costumbres y los </a:t>
            </a:r>
            <a:r>
              <a:rPr lang="es-ES" dirty="0" err="1">
                <a:latin typeface="Lucida Sans"/>
                <a:ea typeface="Calibri"/>
                <a:cs typeface="Times New Roman"/>
              </a:rPr>
              <a:t>sujetos,no</a:t>
            </a:r>
            <a:r>
              <a:rPr lang="es-ES" dirty="0">
                <a:latin typeface="Lucida Sans"/>
                <a:ea typeface="Calibri"/>
                <a:cs typeface="Times New Roman"/>
              </a:rPr>
              <a:t> ha dejado atrás la diversidad </a:t>
            </a:r>
            <a:r>
              <a:rPr lang="es-ES" dirty="0" err="1" smtClean="0">
                <a:latin typeface="Lucida Sans"/>
                <a:ea typeface="Calibri"/>
                <a:cs typeface="Times New Roman"/>
              </a:rPr>
              <a:t>creciente.de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 </a:t>
            </a:r>
            <a:r>
              <a:rPr lang="es-ES" dirty="0">
                <a:latin typeface="Lucida Sans"/>
                <a:ea typeface="Calibri"/>
                <a:cs typeface="Times New Roman"/>
              </a:rPr>
              <a:t>costumbres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y  </a:t>
            </a:r>
            <a:r>
              <a:rPr lang="es-ES" dirty="0">
                <a:latin typeface="Lucida Sans"/>
                <a:ea typeface="Calibri"/>
                <a:cs typeface="Times New Roman"/>
              </a:rPr>
              <a:t>gustos. L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os </a:t>
            </a:r>
            <a:r>
              <a:rPr lang="es-ES" dirty="0">
                <a:latin typeface="Lucida Sans"/>
                <a:ea typeface="Calibri"/>
                <a:cs typeface="Times New Roman"/>
              </a:rPr>
              <a:t>dos conceptos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 van </a:t>
            </a:r>
            <a:r>
              <a:rPr lang="es-ES" dirty="0">
                <a:latin typeface="Lucida Sans"/>
                <a:ea typeface="Calibri"/>
                <a:cs typeface="Times New Roman"/>
              </a:rPr>
              <a:t> 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juntos.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sz="1400" dirty="0">
              <a:effectLst/>
              <a:latin typeface="Lucida Sans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s-ES" dirty="0" smtClean="0">
              <a:latin typeface="Lucida Sans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s-ES" dirty="0">
                <a:latin typeface="Lucida Sans"/>
                <a:ea typeface="Calibri"/>
                <a:cs typeface="Times New Roman"/>
              </a:rPr>
              <a:t>Adaptación e individuación</a:t>
            </a:r>
            <a:r>
              <a:rPr lang="es-ES" dirty="0" smtClean="0">
                <a:latin typeface="Lucida Sans"/>
                <a:ea typeface="Calibri"/>
                <a:cs typeface="Times New Roman"/>
              </a:rPr>
              <a:t>.</a:t>
            </a:r>
            <a:r>
              <a:rPr lang="es-ES" dirty="0">
                <a:latin typeface="Lucida Sans"/>
                <a:ea typeface="Calibri"/>
                <a:cs typeface="Times New Roman"/>
              </a:rPr>
              <a:t> Particularismos nacionales.</a:t>
            </a:r>
            <a:endParaRPr lang="es-E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27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Medios de comunicación: orientación masiva. TV abierta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El mundo visual sustituye el mundo de lo verbal.: </a:t>
            </a:r>
            <a:r>
              <a:rPr lang="es-ES" altLang="es-UY" i="1" dirty="0">
                <a:solidFill>
                  <a:srgbClr val="FFFFFF"/>
                </a:solidFill>
                <a:latin typeface="Lucida Sans" pitchFamily="34" charset="0"/>
              </a:rPr>
              <a:t>analfabetismo</a:t>
            </a:r>
          </a:p>
          <a:p>
            <a:pPr lvl="0"/>
            <a:r>
              <a:rPr lang="es-ES" altLang="es-UY" i="1" dirty="0">
                <a:solidFill>
                  <a:srgbClr val="FFFFFF"/>
                </a:solidFill>
                <a:latin typeface="Lucida Sans" pitchFamily="34" charset="0"/>
              </a:rPr>
              <a:t>funcional.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1970 se habla de “desmasificación”. Era de individualización.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dirty="0" err="1">
                <a:solidFill>
                  <a:srgbClr val="FFFFFF"/>
                </a:solidFill>
                <a:latin typeface="Lucida Sans" pitchFamily="34" charset="0"/>
              </a:rPr>
              <a:t>Minimercados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exigentes. Atención al consumidor/cliente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.</a:t>
            </a:r>
          </a:p>
          <a:p>
            <a:pPr lvl="0">
              <a:buFontTx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Necesidades.       Mercados fraccionados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01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74087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</a:rPr>
              <a:t>¿Qué 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piensa el consumidor de nuestra empresa/marca?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La relación es igual a la que establecemos con las personas.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Atención al consumidor, al poder del mismo.</a:t>
            </a:r>
          </a:p>
          <a:p>
            <a:pPr lvl="0">
              <a:buFontTx/>
              <a:buChar char="•"/>
            </a:pPr>
            <a:r>
              <a:rPr lang="es-ES" altLang="es-UY" i="1" dirty="0">
                <a:solidFill>
                  <a:srgbClr val="FFFFFF"/>
                </a:solidFill>
                <a:latin typeface="Lucida Sans" pitchFamily="34" charset="0"/>
              </a:rPr>
              <a:t>El decide su compra, él elige, el paga.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Educación en el consumo: diferenciar, exigir.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b="1" i="1" dirty="0">
                <a:solidFill>
                  <a:srgbClr val="FFFFFF"/>
                </a:solidFill>
                <a:latin typeface="Lucida Sans" pitchFamily="34" charset="0"/>
              </a:rPr>
              <a:t>El mercado masivo ha muerto?</a:t>
            </a:r>
          </a:p>
          <a:p>
            <a:pPr lvl="0">
              <a:buFontTx/>
              <a:buChar char="•"/>
            </a:pP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Segmentación de  público en varios mercados, con diferentes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 productos</a:t>
            </a:r>
            <a:r>
              <a:rPr lang="es-ES" altLang="es-UY" dirty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98072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Lucida Sans" pitchFamily="34" charset="0"/>
              </a:rPr>
              <a:t>Atención</a:t>
            </a:r>
            <a:r>
              <a:rPr lang="es-ES" sz="2400" dirty="0" smtClean="0">
                <a:latin typeface="Lucida Sans" pitchFamily="34" charset="0"/>
              </a:rPr>
              <a:t> </a:t>
            </a:r>
            <a:r>
              <a:rPr lang="es-ES" sz="2400" dirty="0" smtClean="0">
                <a:solidFill>
                  <a:srgbClr val="FFFF00"/>
                </a:solidFill>
                <a:latin typeface="Lucida Sans" pitchFamily="34" charset="0"/>
              </a:rPr>
              <a:t>al Consumidor</a:t>
            </a:r>
            <a:endParaRPr lang="es-ES" sz="2400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9"/>
            <a:ext cx="8712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altLang="es-UY" u="sng" dirty="0">
                <a:solidFill>
                  <a:srgbClr val="FFFF00"/>
                </a:solidFill>
                <a:latin typeface="Lucida Sans" pitchFamily="34" charset="0"/>
                <a:cs typeface="+mn-cs"/>
              </a:rPr>
              <a:t>Grandes Tendencias</a:t>
            </a:r>
          </a:p>
          <a:p>
            <a:pPr lvl="0"/>
            <a:endParaRPr lang="es-ES_tradnl" altLang="es-UY" i="1" u="sng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Wingdings" pitchFamily="2" charset="2"/>
              <a:buChar char="q"/>
            </a:pPr>
            <a:r>
              <a:rPr lang="es-ES_tradnl" altLang="es-UY" u="sng" dirty="0">
                <a:solidFill>
                  <a:srgbClr val="FFFF00"/>
                </a:solidFill>
                <a:latin typeface="Lucida Sans" pitchFamily="34" charset="0"/>
                <a:cs typeface="+mn-cs"/>
              </a:rPr>
              <a:t>1. </a:t>
            </a:r>
            <a:r>
              <a:rPr lang="es-ES_tradnl" altLang="es-UY" sz="2000" u="sng" dirty="0">
                <a:solidFill>
                  <a:srgbClr val="FFFF00"/>
                </a:solidFill>
                <a:latin typeface="Lucida Sans" pitchFamily="34" charset="0"/>
                <a:cs typeface="+mn-cs"/>
              </a:rPr>
              <a:t>Tendencia al ahorro de tiempo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. </a:t>
            </a:r>
            <a:endParaRPr lang="es-ES_tradnl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Wingdings" pitchFamily="2" charset="2"/>
              <a:buChar char="q"/>
            </a:pPr>
            <a:endParaRPr lang="es-ES_tradnl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Demanda 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de servicios que ahorren tiempo</a:t>
            </a:r>
          </a:p>
          <a:p>
            <a:pPr lvl="0"/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</a:t>
            </a:r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  Preferencia 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por </a:t>
            </a:r>
            <a:r>
              <a:rPr lang="es-ES_tradnl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empresas que atiendan   falta de tiempo </a:t>
            </a:r>
            <a:r>
              <a:rPr lang="es-ES_tradnl" altLang="es-UY" sz="2000" i="1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 </a:t>
            </a:r>
          </a:p>
          <a:p>
            <a:pPr lvl="0"/>
            <a:r>
              <a:rPr lang="es-ES_tradnl" altLang="es-UY" sz="2000" i="1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   </a:t>
            </a:r>
            <a:endParaRPr lang="es-ES_tradnl" altLang="es-UY" sz="2000" i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Horarios extendidos, servicios de </a:t>
            </a:r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entrega.</a:t>
            </a:r>
          </a:p>
          <a:p>
            <a:pPr lvl="0"/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  Se 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compran mas los productos , que antes se </a:t>
            </a:r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producían.</a:t>
            </a:r>
          </a:p>
          <a:p>
            <a:pPr lvl="0"/>
            <a:endParaRPr lang="es-ES_tradnl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  Comprar 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tiempo libre”</a:t>
            </a:r>
          </a:p>
          <a:p>
            <a:pPr lvl="0">
              <a:buFont typeface="Wingdings" pitchFamily="2" charset="2"/>
              <a:buChar char="ü"/>
            </a:pPr>
            <a:endParaRPr lang="es-ES_tradnl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Wingdings" pitchFamily="2" charset="2"/>
              <a:buChar char="ü"/>
            </a:pP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Los que venden : “venden tiempo libre”    </a:t>
            </a:r>
          </a:p>
          <a:p>
            <a:pPr lvl="0">
              <a:buFont typeface="Wingdings" pitchFamily="2" charset="2"/>
              <a:buChar char="ü"/>
            </a:pP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Gente que vive sola.     Familias monoparentales</a:t>
            </a:r>
          </a:p>
          <a:p>
            <a:pPr lvl="0"/>
            <a:endParaRPr lang="es-ES_tradnl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pic>
        <p:nvPicPr>
          <p:cNvPr id="6146" name="Picture 2" descr="Resultado de imagen para cambio de costumbres y  famil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25" y="4653136"/>
            <a:ext cx="2491075" cy="16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deli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86299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751344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b="1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UY" b="1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LOS MERCADO DE MASAS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b="1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b="1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era del consumo de masas comienza alrededor de la década de 1880 , finales del siglo XIX y termina con la Segunda Guerra Mundial. </a:t>
            </a: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Infraestructuras modernas del transporte y las comunicaciones: ferrocarril, teléfono. Todas estas redes permiten la formación del comercio a gran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escala, </a:t>
            </a:r>
            <a:r>
              <a:rPr lang="es-UY" dirty="0" err="1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produccion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cantidades masivas de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productos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UY" b="1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51" y="3982821"/>
            <a:ext cx="32385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6633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Consumidor con mayor cantidad de opciones recreativas : TV, cable, </a:t>
            </a:r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digital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.</a:t>
            </a:r>
            <a:endParaRPr lang="es-ES_tradnl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836712"/>
            <a:ext cx="88204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Se buscaba un buen servicio por el dinero, y hoy por el tiempo</a:t>
            </a:r>
            <a:r>
              <a:rPr lang="es-ES_tradnl" altLang="es-UY" sz="2000" dirty="0" smtClean="0">
                <a:solidFill>
                  <a:srgbClr val="FFFFFF"/>
                </a:solidFill>
                <a:latin typeface="Calisto MT" pitchFamily="18" charset="0"/>
                <a:cs typeface="+mn-cs"/>
              </a:rPr>
              <a:t>.</a:t>
            </a:r>
          </a:p>
          <a:p>
            <a:pPr lvl="0"/>
            <a:endParaRPr lang="es-ES_tradnl" altLang="es-UY" sz="2000" dirty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r>
              <a:rPr lang="es-ES_tradnl" altLang="es-UY" sz="2000" b="1" i="1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Servicios </a:t>
            </a:r>
            <a:r>
              <a:rPr lang="es-ES_tradnl" altLang="es-UY" sz="2000" b="1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a distancia  ( telefónico o vía Internet)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 ej. </a:t>
            </a:r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Supermercado</a:t>
            </a:r>
          </a:p>
          <a:p>
            <a:pPr lvl="0"/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Compra internacional.:   ropa, tecnología etc.</a:t>
            </a:r>
            <a:endParaRPr lang="es-ES_tradnl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Arial" charset="0"/>
              <a:buChar char="•"/>
            </a:pP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Compra por    pantalla</a:t>
            </a:r>
            <a:r>
              <a:rPr lang="es-ES_tradnl" altLang="es-UY" dirty="0" smtClean="0">
                <a:solidFill>
                  <a:srgbClr val="FFFFFF"/>
                </a:solidFill>
                <a:latin typeface="Calisto MT" pitchFamily="18" charset="0"/>
                <a:cs typeface="+mn-cs"/>
              </a:rPr>
              <a:t>.</a:t>
            </a:r>
          </a:p>
          <a:p>
            <a:pPr lvl="0">
              <a:buFont typeface="Arial" charset="0"/>
              <a:buChar char="•"/>
            </a:pPr>
            <a:endParaRPr lang="es-ES_tradnl" altLang="es-UY" b="1" i="1" dirty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>
              <a:buFont typeface="Arial" charset="0"/>
              <a:buChar char="•"/>
            </a:pPr>
            <a:endParaRPr lang="es-ES_tradnl" altLang="es-UY" b="1" i="1" dirty="0" smtClean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>
              <a:buFont typeface="Arial" charset="0"/>
              <a:buChar char="•"/>
            </a:pPr>
            <a:endParaRPr lang="es-ES" altLang="es-UY" b="1" i="1" dirty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Franklin Gothic Medium" pitchFamily="34" charset="0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77385"/>
            <a:ext cx="631666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1"/>
            <a:ext cx="87849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Sistemas de operaciones bancarias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desde el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hogar.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Arial" charset="0"/>
              <a:buChar char="•"/>
            </a:pP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Horario extendido. ( supermercados , shoppings etc.)</a:t>
            </a:r>
          </a:p>
          <a:p>
            <a:pPr lvl="0">
              <a:buFont typeface="Arial" charset="0"/>
              <a:buChar char="•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Varios servicios en un mismo lugar  ( </a:t>
            </a:r>
            <a:r>
              <a:rPr lang="es-ES_tradnl" altLang="es-UY" i="1" dirty="0" err="1">
                <a:solidFill>
                  <a:srgbClr val="FFFFFF"/>
                </a:solidFill>
                <a:latin typeface="Lucida Sans" pitchFamily="34" charset="0"/>
                <a:cs typeface="+mn-cs"/>
              </a:rPr>
              <a:t>one</a:t>
            </a: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stop shop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) 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Respuesta al mercado minorista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.</a:t>
            </a: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_tradnl" altLang="es-UY" sz="2000" i="1" u="sng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2</a:t>
            </a:r>
            <a:r>
              <a:rPr lang="es-ES_tradnl" altLang="es-UY" sz="2000" i="1" u="sng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.  Tendencia a la </a:t>
            </a:r>
            <a:r>
              <a:rPr lang="es-ES_tradnl" altLang="es-UY" sz="2000" i="1" u="sng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tecnificación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ES_tradnl" altLang="es-UY" sz="2000" i="1" u="sng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La 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tecnología puede  jugar dos tipos de papeles: </a:t>
            </a:r>
            <a:r>
              <a:rPr lang="es-ES_tradnl" altLang="es-UY" sz="2000" i="1" u="sng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automatizar </a:t>
            </a:r>
            <a:r>
              <a:rPr lang="es-ES_tradnl" altLang="es-UY" i="1" u="sng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o informatizar</a:t>
            </a:r>
            <a:r>
              <a:rPr lang="es-ES_tradnl" altLang="es-UY" i="1" u="sng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.</a:t>
            </a:r>
          </a:p>
          <a:p>
            <a:pPr lvl="0"/>
            <a:endParaRPr lang="es-ES_tradnl" altLang="es-UY" i="1" u="sng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ES_tradnl" altLang="es-UY" i="1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Automatizar</a:t>
            </a: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:  sustituir trabajo humano por aparatos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. </a:t>
            </a:r>
          </a:p>
          <a:p>
            <a:pPr lvl="0"/>
            <a:r>
              <a:rPr lang="es-ES_tradnl" altLang="es-UY" dirty="0" err="1">
                <a:solidFill>
                  <a:srgbClr val="FFFFFF"/>
                </a:solidFill>
                <a:latin typeface="Lucida Sans" pitchFamily="34" charset="0"/>
                <a:cs typeface="+mn-cs"/>
              </a:rPr>
              <a:t>Ejs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. cajeros, máquinas dispensadoras</a:t>
            </a:r>
            <a:r>
              <a:rPr lang="es-ES_tradnl" altLang="es-UY" sz="2000" dirty="0" smtClean="0">
                <a:solidFill>
                  <a:srgbClr val="FFFFFF"/>
                </a:solidFill>
                <a:latin typeface="Calisto MT" pitchFamily="18" charset="0"/>
                <a:cs typeface="+mn-cs"/>
              </a:rPr>
              <a:t>.</a:t>
            </a:r>
          </a:p>
          <a:p>
            <a:pPr lvl="0"/>
            <a:endParaRPr lang="es-ES_tradnl" altLang="es-UY" sz="2000" i="1" u="sng" dirty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endParaRPr lang="es-ES_tradnl" altLang="es-UY" sz="2000" i="1" u="sng" dirty="0" smtClean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ES_tradnl" altLang="es-UY" i="1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La </a:t>
            </a: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informatización,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potenciar al personal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humano</a:t>
            </a: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,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poniendo</a:t>
            </a: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mayor </a:t>
            </a:r>
            <a:r>
              <a:rPr lang="es-ES_tradnl" altLang="es-UY" i="1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información.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29" y="4640520"/>
            <a:ext cx="3416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16633"/>
            <a:ext cx="88569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1990 la tecnología produjo cambio radical en los servicios: 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  utilizar  </a:t>
            </a:r>
            <a:r>
              <a:rPr lang="es-ES_tradnl" altLang="es-UY" b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Bases de Datos e </a:t>
            </a:r>
            <a:r>
              <a:rPr lang="es-ES_tradnl" altLang="es-UY" b="1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Internet.</a:t>
            </a:r>
          </a:p>
          <a:p>
            <a:pPr lvl="0"/>
            <a:endParaRPr lang="es-ES_tradnl" altLang="es-UY" b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b="1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Herramienta imprescindible:   Acercarse al consumidor: nombre,  hábitos, gustos  etc</a:t>
            </a:r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</a:rPr>
              <a:t>.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 </a:t>
            </a:r>
            <a:endParaRPr lang="es-ES" altLang="es-UY" sz="2000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s-ES" altLang="es-UY" sz="2000" dirty="0">
              <a:solidFill>
                <a:srgbClr val="FFFFFF"/>
              </a:solidFill>
              <a:latin typeface="Lucida Sans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</a:rPr>
              <a:t>Surgimiento 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de nuevos medios de comunicación </a:t>
            </a:r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s-ES" altLang="es-UY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Servicio</a:t>
            </a:r>
            <a:r>
              <a:rPr lang="es-ES_tradnl" altLang="es-UY" b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s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directamente a los clientes,  medios marketing directo. 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´Medios de comunicación más eficientes.  Concentración según necesidades.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Retorno sobre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inversión.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s-ES" altLang="es-UY" sz="3200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_tradnl" altLang="es-UY" b="1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b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pic>
        <p:nvPicPr>
          <p:cNvPr id="8194" name="Picture 2" descr="Resultado de imagen para soportes de comunicacion no masivos tecn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soportes de comunicacion no masivos tec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_tradnl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Las relaciones   de la familia tradicional entre padres, hijos, tíos etc.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ha cambiado.   para siempre.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kern="0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s-ES_tradnl" altLang="es-UY" dirty="0">
              <a:solidFill>
                <a:srgbClr val="FFFFFF"/>
              </a:solidFill>
              <a:latin typeface="Calisto MT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s-ES_tradnl" altLang="es-UY" dirty="0">
                <a:solidFill>
                  <a:srgbClr val="FFFFFF"/>
                </a:solidFill>
                <a:latin typeface="Calisto MT" pitchFamily="18" charset="0"/>
              </a:rPr>
              <a:t> 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Valores y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</a:rPr>
              <a:t>actitudes</a:t>
            </a:r>
          </a:p>
          <a:p>
            <a:pPr lvl="0">
              <a:buFont typeface="Wingdings" pitchFamily="2" charset="2"/>
              <a:buChar char="§"/>
            </a:pPr>
            <a:endParaRPr lang="es-ES_tradnl" altLang="es-UY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Surge una sociedad más efímera. Matrimonio, índices de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</a:rPr>
              <a:t>divorcio, en Uruguay tenemos 11 divorcios por día.  Casamientos bajaron un 31%.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En  USA, UN 50%  de divorcios en el 1er. Matrimonio.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</a:rPr>
              <a:t>GRANDES 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CAMBIOS EN EL </a:t>
            </a:r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</a:rPr>
              <a:t>MUNDO</a:t>
            </a:r>
          </a:p>
          <a:p>
            <a:pPr lvl="0"/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lvl="0"/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</a:rPr>
              <a:t>Entre </a:t>
            </a:r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</a:rPr>
              <a:t>1990 y 2002 han aumentado los hogares</a:t>
            </a:r>
          </a:p>
          <a:p>
            <a:pPr lvl="0"/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</a:rPr>
              <a:t>unipersonales que en promedio para la región</a:t>
            </a:r>
          </a:p>
          <a:p>
            <a:pPr lvl="0"/>
            <a:r>
              <a:rPr lang="es-ES_tradnl" altLang="es-UY" sz="2000" dirty="0">
                <a:solidFill>
                  <a:srgbClr val="FFFFFF"/>
                </a:solidFill>
                <a:latin typeface="Lucida Sans" pitchFamily="34" charset="0"/>
              </a:rPr>
              <a:t>aumentaron de 6,4 a 8,4</a:t>
            </a:r>
            <a:r>
              <a:rPr lang="es-ES_tradnl" altLang="es-UY" sz="2000" dirty="0">
                <a:solidFill>
                  <a:srgbClr val="FFFFFF"/>
                </a:solidFill>
                <a:latin typeface="Franklin Gothic Medium" pitchFamily="34" charset="0"/>
                <a:cs typeface="+mn-cs"/>
              </a:rPr>
              <a:t>%</a:t>
            </a:r>
            <a:endParaRPr lang="es-ES" altLang="es-UY" sz="2000" dirty="0">
              <a:solidFill>
                <a:srgbClr val="FFFFFF"/>
              </a:solidFill>
              <a:latin typeface="Franklin Gothic Medium" pitchFamily="34" charset="0"/>
              <a:cs typeface="+mn-cs"/>
            </a:endParaRPr>
          </a:p>
          <a:p>
            <a:pPr lvl="0"/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8" descr="http://i.ytimg.com/vi/1z-SaZQrNqI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55577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88640"/>
            <a:ext cx="88569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Parejas viviendo en unión libre se triplicaron</a:t>
            </a:r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Wingdings" pitchFamily="2" charset="2"/>
              <a:buChar char="ü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Aumento de la soltería, de las separaciones y divorcios, 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de las migraciones y de la 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esperanza de vida.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Elevación en el nivel  educativo</a:t>
            </a:r>
            <a:r>
              <a:rPr lang="es-ES" altLang="es-UY" sz="1600" dirty="0" smtClean="0">
                <a:solidFill>
                  <a:srgbClr val="FFFFFF"/>
                </a:solidFill>
                <a:latin typeface="Lucida Sans" pitchFamily="34" charset="0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endParaRPr lang="es-ES" altLang="es-UY" sz="1600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ü"/>
            </a:pPr>
            <a:endParaRPr lang="es-ES" altLang="es-UY" sz="1600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ü"/>
            </a:pPr>
            <a:endParaRPr lang="es-ES" altLang="es-UY" sz="1600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Participación laboral femenina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, 55.6%  en Uruguay superando promedio regional , que es de 53%. Hombres 76.8%</a:t>
            </a: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La gente es más saludable .          Avance de la medicina</a:t>
            </a:r>
            <a:r>
              <a:rPr lang="es-ES" altLang="es-UY" dirty="0">
                <a:solidFill>
                  <a:srgbClr val="FFFFFF"/>
                </a:solidFill>
                <a:latin typeface="Arial" charset="0"/>
              </a:rPr>
              <a:t>.</a:t>
            </a:r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26" y="3717032"/>
            <a:ext cx="50148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8864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charset="0"/>
              <a:buChar char="•"/>
            </a:pPr>
            <a:endParaRPr lang="es-ES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Arial" charset="0"/>
              <a:buChar char="•"/>
            </a:pP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.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188640"/>
            <a:ext cx="89289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altLang="es-U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Participación </a:t>
            </a:r>
            <a:r>
              <a:rPr kumimoji="0" lang="es-ES_tradnl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económica de las mujeres (la tasa de participación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laboral femenina en A.L. aumentó de 38 a 50% aprox.)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_tradnl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 </a:t>
            </a:r>
            <a:r>
              <a:rPr lang="es-ES_tradnl" altLang="es-UY" sz="2000" kern="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A</a:t>
            </a:r>
            <a:r>
              <a:rPr kumimoji="0" lang="es-ES_tradnl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utonomía</a:t>
            </a:r>
            <a:r>
              <a:rPr kumimoji="0" lang="es-ES_tradnl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 social, independencia económica y aumento de la autoestima.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kern="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Dificultades de encontrar trabajo entre los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jóvenes.</a:t>
            </a:r>
            <a:endParaRPr lang="es-ES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Arial" charset="0"/>
              <a:buChar char="•"/>
            </a:pPr>
            <a:endParaRPr lang="es-ES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Arial" charset="0"/>
              <a:buChar char="•"/>
            </a:pPr>
            <a:endParaRPr lang="es-ES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_tradnl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</a:t>
            </a:r>
          </a:p>
          <a:p>
            <a:pPr lvl="0">
              <a:buFont typeface="Arial" charset="0"/>
              <a:buChar char="•"/>
            </a:pP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Aumento de la población adulta mayor.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Baja natalidad 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(tasa global de fecundidad: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1.84)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y el aumento de la esperanza de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vida al nacer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(81en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mujeres y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73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en hombres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),   </a:t>
            </a:r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</a:t>
            </a:r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Uruguay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a </a:t>
            </a:r>
            <a:r>
              <a:rPr lang="es-ES_tradnl" altLang="es-UY" dirty="0" err="1">
                <a:solidFill>
                  <a:srgbClr val="FFFFFF"/>
                </a:solidFill>
                <a:latin typeface="Lucida Sans" pitchFamily="34" charset="0"/>
                <a:cs typeface="+mn-cs"/>
              </a:rPr>
              <a:t>tiener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el porcentaje más alto de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población mayor de 60 años, 17%. 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kern="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71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Hay un ciudadano más  urbano, y más libre en sus criterios.</a:t>
            </a:r>
          </a:p>
          <a:p>
            <a:pPr lvl="0">
              <a:buFont typeface="Wingdings" pitchFamily="2" charset="2"/>
              <a:buChar char="v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Vivimos una democracia más horizontal.  Los líderes de antes perdieron 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     fuerza.-</a:t>
            </a:r>
          </a:p>
          <a:p>
            <a:pPr lvl="0">
              <a:buFont typeface="Wingdings" pitchFamily="2" charset="2"/>
              <a:buChar char="v"/>
            </a:pPr>
            <a:endParaRPr lang="es-ES_tradnl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s-ES_tradnl" altLang="es-UY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Hay un ciudadano más  urbano, y más libre en sus criterios.</a:t>
            </a:r>
          </a:p>
          <a:p>
            <a:pPr lvl="0">
              <a:buFont typeface="Wingdings" pitchFamily="2" charset="2"/>
              <a:buChar char="v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Vivimos una democracia más horizontal.  Los líderes de antes perdieron 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  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</a:rPr>
              <a:t>fuerza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.-</a:t>
            </a:r>
          </a:p>
          <a:p>
            <a:pPr lvl="0">
              <a:buFont typeface="Wingdings" pitchFamily="2" charset="2"/>
              <a:buChar char="v"/>
            </a:pPr>
            <a:endParaRPr lang="es-ES_tradnl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s-ES_tradnl" altLang="es-UY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</a:rPr>
              <a:t>Las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visiones teóricas de la realidad  frente 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</a:rPr>
              <a:t>a un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mundo  más  pragmático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   </a:t>
            </a:r>
            <a:endParaRPr lang="es-ES_tradnl" altLang="es-UY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</a:rPr>
              <a:t>Necesidades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concretas de la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</a:rPr>
              <a:t>gente.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8" descr="http://www.theslogan.com/es_content/images/stories/conceptos/gente_ca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91" y="3645024"/>
            <a:ext cx="3828926" cy="31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75134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Hay grandes cambios en el mercado: estilos de vida,  </a:t>
            </a:r>
            <a:r>
              <a:rPr lang="es-ES" altLang="es-UY" dirty="0" err="1">
                <a:solidFill>
                  <a:srgbClr val="FFFFFF"/>
                </a:solidFill>
                <a:latin typeface="Lucida Sans" pitchFamily="34" charset="0"/>
              </a:rPr>
              <a:t>lan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-</a:t>
            </a:r>
          </a:p>
          <a:p>
            <a:pPr lvl="0"/>
            <a:r>
              <a:rPr lang="es-ES" altLang="es-UY" dirty="0" err="1">
                <a:solidFill>
                  <a:srgbClr val="FFFFFF"/>
                </a:solidFill>
                <a:latin typeface="Lucida Sans" pitchFamily="34" charset="0"/>
              </a:rPr>
              <a:t>zamientos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de nuevos productos . 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i="1" dirty="0">
                <a:solidFill>
                  <a:srgbClr val="FFFFFF"/>
                </a:solidFill>
                <a:latin typeface="Lucida Sans" pitchFamily="34" charset="0"/>
              </a:rPr>
              <a:t>Consumimos ,pero de forma diferente</a:t>
            </a: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Surgimiento de un marketing personalizado, “ a medida”,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  integrado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 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Ampliación de la oferta ante una demanda diferenciada.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Nuevas estrategias</a:t>
            </a:r>
            <a:r>
              <a:rPr lang="es-ES" altLang="es-UY" b="1" dirty="0">
                <a:solidFill>
                  <a:srgbClr val="FFFFFF"/>
                </a:solidFill>
                <a:latin typeface="Lucida Sans" pitchFamily="34" charset="0"/>
              </a:rPr>
              <a:t>.    Comunicaciones integradas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.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 “Sustitución” de los grandes medios de comunicación.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   </a:t>
            </a: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  Ampliación de la </a:t>
            </a: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</a:rPr>
              <a:t>oferta.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33265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_tradnl" altLang="es-UY" dirty="0" smtClean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. </a:t>
            </a:r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88641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_tradnl" altLang="es-UY" dirty="0" smtClean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.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Gran colapso entre la década de auge, 1960 de los medios </a:t>
            </a:r>
            <a:r>
              <a:rPr lang="es-ES" altLang="es-UY" dirty="0" err="1">
                <a:solidFill>
                  <a:srgbClr val="FFFFFF"/>
                </a:solidFill>
                <a:latin typeface="Lucida Sans" pitchFamily="34" charset="0"/>
              </a:rPr>
              <a:t>ma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-</a:t>
            </a:r>
          </a:p>
          <a:p>
            <a:pPr lvl="0"/>
            <a:r>
              <a:rPr lang="es-ES" altLang="es-UY" dirty="0" err="1">
                <a:solidFill>
                  <a:srgbClr val="FFFFFF"/>
                </a:solidFill>
                <a:latin typeface="Lucida Sans" pitchFamily="34" charset="0"/>
              </a:rPr>
              <a:t>sivos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( TV abierta, prensa escrita) y 1990.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</a:rPr>
              <a:t>imitaciones 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de tiempo, y  el trabajo ,llevan a  una</a:t>
            </a:r>
          </a:p>
          <a:p>
            <a:pPr lvl="0"/>
            <a:r>
              <a:rPr lang="es-ES" altLang="es-UY" i="1" dirty="0">
                <a:solidFill>
                  <a:srgbClr val="FFFFFF"/>
                </a:solidFill>
                <a:latin typeface="Lucida Sans" pitchFamily="34" charset="0"/>
              </a:rPr>
              <a:t>mayor selección de actividades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: ocio, entretenimientos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 .</a:t>
            </a: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ES_tradnl" altLang="es-UY" dirty="0" smtClean="0">
                <a:solidFill>
                  <a:srgbClr val="FFFFFF"/>
                </a:solidFill>
                <a:latin typeface="Calisto MT" pitchFamily="18" charset="0"/>
                <a:cs typeface="+mn-cs"/>
              </a:rPr>
              <a:t>La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gente está más dispuesta a pagar por ser entretenida que por ser</a:t>
            </a:r>
          </a:p>
          <a:p>
            <a:pPr lvl="0"/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informada. Pagar por lo que 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quiere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.</a:t>
            </a: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pic>
        <p:nvPicPr>
          <p:cNvPr id="11266" name="Picture 2" descr="Resultado de imagen para ocio y entreten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4176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ocio y entretenim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9047"/>
            <a:ext cx="3006080" cy="21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U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En los próximos cinco años, cambiarán las comunicaciones</a:t>
            </a:r>
            <a:r>
              <a:rPr kumimoji="0" lang="es-ES_tradnl" altLang="es-UY" sz="1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 </a:t>
            </a:r>
            <a:r>
              <a:rPr kumimoji="0" lang="es-ES_tradnl" altLang="es-U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más que lo que han hecho en los últimos cincuenta años.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U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Conviven dos generaciones.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kern="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El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libro ha perdido el eje, ha sido descentrado de la comunicación y del aprendizaje.”  ( Antonio </a:t>
            </a:r>
            <a:r>
              <a:rPr lang="es-ES_tradnl" altLang="es-UY" dirty="0" err="1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Ambrosini</a:t>
            </a:r>
            <a:r>
              <a:rPr lang="es-ES_tradnl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)</a:t>
            </a:r>
          </a:p>
          <a:p>
            <a:pPr lvl="0"/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lvl="0"/>
            <a:endParaRPr lang="es-ES_tradnl" kern="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26369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Se termina de transitar de una sociedad tradicional, a una sociedad individualista.</a:t>
            </a:r>
          </a:p>
          <a:p>
            <a:pPr lvl="0"/>
            <a:endParaRPr lang="es-ES_tradnl" altLang="es-UY" i="1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s-ES_tradnl" altLang="es-UY" i="1" dirty="0" smtClean="0">
                <a:solidFill>
                  <a:srgbClr val="FFFFFF"/>
                </a:solidFill>
                <a:latin typeface="Lucida Sans" pitchFamily="34" charset="0"/>
              </a:rPr>
              <a:t>.</a:t>
            </a:r>
            <a:endParaRPr lang="es-ES_tradnl" altLang="es-UY" i="1" dirty="0">
              <a:solidFill>
                <a:srgbClr val="FFFFFF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9"/>
            <a:ext cx="9540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713105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UY" sz="1800" b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la productividad con menor coste. Se abre el camino de la producción de masas.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itchFamily="34" charset="0"/>
                <a:ea typeface="Calibri" panose="020F0502020204030204" pitchFamily="34" charset="0"/>
                <a:cs typeface="+mn-cs"/>
              </a:rPr>
              <a:t>         Procter&amp; Gamble fabrica 200.000 jabones al día.  Ford T pasó de 12 horas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itchFamily="34" charset="0"/>
                <a:ea typeface="Calibri" panose="020F0502020204030204" pitchFamily="34" charset="0"/>
                <a:cs typeface="+mn-cs"/>
              </a:rPr>
              <a:t>         en 1910 a una hora 33 minutos para ensamblar un auto en 1914.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kern="0" dirty="0">
                <a:solidFill>
                  <a:prstClr val="white"/>
                </a:solidFill>
                <a:latin typeface="Lucida Sans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s-UY" kern="0" dirty="0" smtClean="0">
                <a:solidFill>
                  <a:prstClr val="white"/>
                </a:solidFill>
                <a:latin typeface="Lucida Sans" pitchFamily="34" charset="0"/>
                <a:ea typeface="Calibri" panose="020F0502020204030204" pitchFamily="34" charset="0"/>
                <a:cs typeface="+mn-cs"/>
              </a:rPr>
              <a:t>       </a:t>
            </a:r>
            <a:r>
              <a:rPr kumimoji="0" lang="es-UY" sz="1800" b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itchFamily="34" charset="0"/>
                <a:ea typeface="Calibri" panose="020F0502020204030204" pitchFamily="34" charset="0"/>
                <a:cs typeface="+mn-cs"/>
              </a:rPr>
              <a:t>( </a:t>
            </a:r>
            <a:r>
              <a:rPr kumimoji="0" lang="es-UY" sz="1800" b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itchFamily="34" charset="0"/>
                <a:ea typeface="Calibri" panose="020F0502020204030204" pitchFamily="34" charset="0"/>
                <a:cs typeface="+mn-cs"/>
              </a:rPr>
              <a:t>Lipovetsky</a:t>
            </a:r>
            <a:r>
              <a:rPr kumimoji="0" lang="es-UY" sz="1800" b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itchFamily="34" charset="0"/>
                <a:ea typeface="Calibri" panose="020F0502020204030204" pitchFamily="34" charset="0"/>
                <a:cs typeface="+mn-cs"/>
              </a:rPr>
              <a:t>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UY" kern="0" dirty="0">
              <a:solidFill>
                <a:prstClr val="white"/>
              </a:solidFill>
              <a:latin typeface="Lucida Sans" pitchFamily="34" charset="0"/>
              <a:cs typeface="+mn-cs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UY" kern="0" dirty="0">
                <a:solidFill>
                  <a:prstClr val="white"/>
                </a:solidFill>
                <a:latin typeface="Lucida Sans" pitchFamily="34" charset="0"/>
                <a:cs typeface="+mn-cs"/>
              </a:rPr>
              <a:t> </a:t>
            </a:r>
            <a:r>
              <a:rPr lang="es-UY" kern="0" dirty="0" smtClean="0">
                <a:solidFill>
                  <a:prstClr val="white"/>
                </a:solidFill>
                <a:latin typeface="Lucida Sans" pitchFamily="34" charset="0"/>
                <a:cs typeface="+mn-cs"/>
              </a:rPr>
              <a:t>  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+mn-cs"/>
              </a:rPr>
              <a:t>Aumento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+mn-cs"/>
              </a:rPr>
              <a:t>de producción permitió rebaja del precio</a:t>
            </a:r>
            <a:r>
              <a:rPr lang="es-UY" i="1" dirty="0">
                <a:solidFill>
                  <a:prstClr val="white"/>
                </a:solidFill>
                <a:latin typeface="Lucida Sans Unicode" panose="020B0602030504020204" pitchFamily="34" charset="0"/>
                <a:cs typeface="+mn-cs"/>
              </a:rPr>
              <a:t>. Y </a:t>
            </a:r>
            <a:r>
              <a:rPr lang="es-UY" i="1" dirty="0" smtClean="0">
                <a:solidFill>
                  <a:prstClr val="white"/>
                </a:solidFill>
                <a:latin typeface="Lucida Sans Unicode" panose="020B0602030504020204" pitchFamily="34" charset="0"/>
                <a:cs typeface="+mn-cs"/>
              </a:rPr>
              <a:t>mayor competitividad</a:t>
            </a:r>
            <a:r>
              <a:rPr lang="es-UY" i="1" dirty="0">
                <a:solidFill>
                  <a:prstClr val="white"/>
                </a:solidFill>
                <a:latin typeface="Lucida Sans Unicode" panose="020B0602030504020204" pitchFamily="34" charset="0"/>
                <a:cs typeface="+mn-cs"/>
              </a:rPr>
              <a:t>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4" name="AutoShape 2" descr="Resultado de imagen para ensamblaje en la era industrial de au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para ensamblaje en la era industrial de au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para ensamblaje en la era industrial de au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91974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88640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s-ES_tradnl" altLang="es-UY" b="1" i="1" dirty="0">
                <a:solidFill>
                  <a:srgbClr val="FFFFFF"/>
                </a:solidFill>
                <a:latin typeface="Lucida Sans" pitchFamily="34" charset="0"/>
              </a:rPr>
              <a:t>Comunicación:    </a:t>
            </a:r>
            <a:r>
              <a:rPr lang="es-ES_tradnl" altLang="es-UY" sz="2000" b="1" i="1" dirty="0">
                <a:solidFill>
                  <a:srgbClr val="FFFFFF"/>
                </a:solidFill>
                <a:latin typeface="Lucida Sans" pitchFamily="34" charset="0"/>
              </a:rPr>
              <a:t>Revolución más grande desde los orígenes de la humanidad.</a:t>
            </a:r>
            <a:endParaRPr lang="es-ES" altLang="es-UY" sz="2000" b="1" i="1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_tradnl" altLang="es-UY" i="1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Arial" charset="0"/>
              <a:buChar char="•"/>
            </a:pPr>
            <a:endParaRPr lang="es-ES_tradnl" altLang="es-UY" i="1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</a:rPr>
              <a:t>La política se la oía hoy se la ve.  Las caras dicen más que los discursos.</a:t>
            </a:r>
          </a:p>
          <a:p>
            <a:pPr lvl="0">
              <a:buFont typeface="Arial" charset="0"/>
              <a:buChar char="•"/>
            </a:pPr>
            <a:endParaRPr lang="es-ES_tradnl" altLang="es-UY" i="1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Arial" charset="0"/>
              <a:buChar char="•"/>
            </a:pP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</a:rPr>
              <a:t>La imagen se impone a las </a:t>
            </a:r>
            <a:r>
              <a:rPr lang="es-ES_tradnl" altLang="es-UY" i="1" dirty="0" smtClean="0">
                <a:solidFill>
                  <a:srgbClr val="FFFFFF"/>
                </a:solidFill>
                <a:latin typeface="Lucida Sans" pitchFamily="34" charset="0"/>
              </a:rPr>
              <a:t>palabras.</a:t>
            </a:r>
            <a:endParaRPr lang="es-ES" dirty="0"/>
          </a:p>
        </p:txBody>
      </p:sp>
      <p:pic>
        <p:nvPicPr>
          <p:cNvPr id="3" name="Picture 8" descr="http://maldonet.com/data/wp-content/uploads/2009/09/hilary_clin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41" y="2652517"/>
            <a:ext cx="3026047" cy="42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n para fotos de tr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4430"/>
            <a:ext cx="4464495" cy="29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Mundo de individualización/personalización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Surgimiento de una cultura posmoderna en: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Rescate de lo personal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Búsqueda de calidad de vida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Sensibilidad por temas ecológicos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«El consumidor decide </a:t>
            </a:r>
            <a:r>
              <a:rPr kumimoji="0" lang="es-ES" altLang="es-UY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cómo, dónde y cuándo quiere </a:t>
            </a:r>
            <a:r>
              <a:rPr kumimoji="0" lang="es-ES" altLang="es-UY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comprar,por</a:t>
            </a:r>
            <a:endParaRPr kumimoji="0" lang="es-ES" altLang="es-UY" sz="20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UY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tanto el producto que esté a mano.»</a:t>
            </a:r>
            <a:r>
              <a:rPr kumimoji="0" lang="es-E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( precio, horario, comodidad )  (</a:t>
            </a:r>
            <a:r>
              <a:rPr kumimoji="0" lang="es-E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Schultz</a:t>
            </a:r>
            <a:r>
              <a:rPr kumimoji="0" lang="es-E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)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Resultado de imagen para busqueda de la calidad de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08" y="3604960"/>
            <a:ext cx="3139786" cy="23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busqueda de la calidad de v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6741"/>
            <a:ext cx="3672408" cy="19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s-UY" sz="2000" dirty="0">
                <a:solidFill>
                  <a:srgbClr val="FFFF00"/>
                </a:solidFill>
                <a:latin typeface="Franklin Gothic Medium" pitchFamily="34" charset="0"/>
                <a:cs typeface="+mn-cs"/>
              </a:rPr>
              <a:t>LA SOCIEDAD </a:t>
            </a:r>
            <a:r>
              <a:rPr lang="es-ES" altLang="es-UY" sz="2000" dirty="0" smtClean="0">
                <a:solidFill>
                  <a:srgbClr val="FFFF00"/>
                </a:solidFill>
                <a:latin typeface="Franklin Gothic Medium" pitchFamily="34" charset="0"/>
                <a:cs typeface="+mn-cs"/>
              </a:rPr>
              <a:t>DESMASIFICADA</a:t>
            </a:r>
          </a:p>
          <a:p>
            <a:pPr lvl="0"/>
            <a:endParaRPr lang="es-ES" altLang="es-UY" sz="2000" dirty="0">
              <a:solidFill>
                <a:srgbClr val="FFFFFF"/>
              </a:solidFill>
              <a:latin typeface="Franklin Gothic Medium" pitchFamily="34" charset="0"/>
              <a:cs typeface="+mn-cs"/>
            </a:endParaRPr>
          </a:p>
          <a:p>
            <a:pPr lvl="0"/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</a:rPr>
              <a:t>Cambio 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del mundo de las 4 P por las 4 C</a:t>
            </a: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</a:rPr>
              <a:t>:        ( Don </a:t>
            </a:r>
            <a:r>
              <a:rPr lang="es-ES" altLang="es-UY" dirty="0" err="1" smtClean="0">
                <a:solidFill>
                  <a:srgbClr val="FFFFFF"/>
                </a:solidFill>
                <a:latin typeface="Lucida Sans" pitchFamily="34" charset="0"/>
              </a:rPr>
              <a:t>Schultz</a:t>
            </a: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</a:rPr>
              <a:t>)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Producto por </a:t>
            </a:r>
            <a:r>
              <a:rPr lang="es-ES" altLang="es-UY" b="1" dirty="0">
                <a:solidFill>
                  <a:srgbClr val="FFFFFF"/>
                </a:solidFill>
                <a:latin typeface="Lucida Sans" pitchFamily="34" charset="0"/>
              </a:rPr>
              <a:t>Consumidor- 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producir lo que alguien quiere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   o necesita </a:t>
            </a: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</a:rPr>
              <a:t>comprar. 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Precio por </a:t>
            </a:r>
            <a:r>
              <a:rPr lang="es-ES" altLang="es-UY" b="1" dirty="0">
                <a:solidFill>
                  <a:srgbClr val="FFFFFF"/>
                </a:solidFill>
                <a:latin typeface="Lucida Sans" pitchFamily="34" charset="0"/>
              </a:rPr>
              <a:t>Coste- 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El dinero es parte del coste( distancia, 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Comodidad, envíos etc.)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Paradero por </a:t>
            </a:r>
            <a:r>
              <a:rPr lang="es-ES" altLang="es-UY" b="1" dirty="0">
                <a:solidFill>
                  <a:srgbClr val="FFFFFF"/>
                </a:solidFill>
                <a:latin typeface="Lucida Sans" pitchFamily="34" charset="0"/>
              </a:rPr>
              <a:t>Conveniencia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- de comprar, pago   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Aprender preferencias de cada </a:t>
            </a: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</a:rPr>
              <a:t>segmento, en los canales de distribución.</a:t>
            </a:r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Promoción por </a:t>
            </a:r>
            <a:r>
              <a:rPr lang="es-ES" altLang="es-UY" b="1" dirty="0">
                <a:solidFill>
                  <a:srgbClr val="FFFFFF"/>
                </a:solidFill>
                <a:latin typeface="Lucida Sans" pitchFamily="34" charset="0"/>
              </a:rPr>
              <a:t>Comunicación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</a:rPr>
              <a:t>- Comunicaciones Integradas</a:t>
            </a:r>
            <a:endParaRPr lang="es-ES" altLang="es-UY" sz="2000" dirty="0">
              <a:solidFill>
                <a:srgbClr val="FFFFFF"/>
              </a:solidFill>
              <a:latin typeface="Franklin Gothic Medium" pitchFamily="34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4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8640"/>
            <a:ext cx="82089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s-UY" sz="2400" dirty="0">
                <a:solidFill>
                  <a:srgbClr val="FFFF00"/>
                </a:solidFill>
                <a:latin typeface="Lucida Sans" pitchFamily="34" charset="0"/>
                <a:cs typeface="+mn-cs"/>
              </a:rPr>
              <a:t>Intereses para un mercado </a:t>
            </a:r>
            <a:r>
              <a:rPr lang="es-ES" altLang="es-UY" sz="2400" dirty="0" smtClean="0">
                <a:solidFill>
                  <a:srgbClr val="FFFF00"/>
                </a:solidFill>
                <a:latin typeface="Lucida Sans" pitchFamily="34" charset="0"/>
                <a:cs typeface="+mn-cs"/>
              </a:rPr>
              <a:t>global</a:t>
            </a:r>
          </a:p>
          <a:p>
            <a:pPr lvl="0"/>
            <a:endParaRPr lang="es-ES" altLang="es-UY" sz="2400" dirty="0">
              <a:solidFill>
                <a:srgbClr val="FFFF00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400" dirty="0" smtClean="0">
              <a:solidFill>
                <a:srgbClr val="FFFF00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400" dirty="0">
              <a:solidFill>
                <a:srgbClr val="FFFF00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r>
              <a:rPr lang="es-ES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Globalización un marco de referencia de nuestra época.</a:t>
            </a: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Proceso de integración de economías nacionales  al marco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 internacional. </a:t>
            </a:r>
          </a:p>
          <a:p>
            <a:pPr lvl="0"/>
            <a:endParaRPr lang="es-ES" altLang="es-UY" i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r>
              <a:rPr lang="es-ES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Estandarización de los mercados. </a:t>
            </a:r>
            <a:r>
              <a:rPr lang="es-ES" altLang="es-UY" i="1" dirty="0" err="1">
                <a:solidFill>
                  <a:srgbClr val="FFFFFF"/>
                </a:solidFill>
                <a:latin typeface="Lucida Sans" pitchFamily="34" charset="0"/>
                <a:cs typeface="+mn-cs"/>
              </a:rPr>
              <a:t>Homologaciòn</a:t>
            </a:r>
            <a:endParaRPr lang="es-ES" altLang="es-UY" i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  Franquicias de decenas de </a:t>
            </a:r>
            <a:r>
              <a:rPr lang="es-ES" altLang="es-UY" dirty="0" err="1">
                <a:solidFill>
                  <a:srgbClr val="FFFFFF"/>
                </a:solidFill>
                <a:latin typeface="Lucida Sans" pitchFamily="34" charset="0"/>
                <a:cs typeface="+mn-cs"/>
              </a:rPr>
              <a:t>paìses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para vestirnos igual, comer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  igual ( McDonald`s,  </a:t>
            </a:r>
            <a:r>
              <a:rPr lang="es-ES" altLang="es-UY" dirty="0" err="1">
                <a:solidFill>
                  <a:srgbClr val="FFFFFF"/>
                </a:solidFill>
                <a:latin typeface="Lucida Sans" pitchFamily="34" charset="0"/>
                <a:cs typeface="+mn-cs"/>
              </a:rPr>
              <a:t>Danone,Barbie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etc.) .  Coca-Cola.-</a:t>
            </a: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Similitud de consumo y diferencias, en un mercado local, </a:t>
            </a:r>
          </a:p>
          <a:p>
            <a:pPr lvl="0"/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con diversidad en los diferentes países. </a:t>
            </a:r>
            <a:r>
              <a:rPr lang="es-ES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Consumidor transcultural</a:t>
            </a:r>
          </a:p>
          <a:p>
            <a:pPr lvl="0"/>
            <a:endParaRPr lang="es-ES" altLang="es-UY" sz="2400" dirty="0">
              <a:solidFill>
                <a:srgbClr val="FFFF00"/>
              </a:solidFill>
              <a:latin typeface="Lucida San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t3.gstatic.com/images?q=tbn:ANd9GcS0rnblm3G1h0uMi5hLMpX-wZ2gcqvCmv78wlHJKjUi9usQKQwM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9224"/>
            <a:ext cx="3140968" cy="34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http://t0.gstatic.com/images?q=tbn:ANd9GcQmYoZGPeMwQWYAPdVnxeYV7vJAGTJ-JmcZxY10MNB7SEbD_ZU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" y="0"/>
            <a:ext cx="3286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ttp://t0.gstatic.com/images?q=tbn:ANd9GcQVzzTLLmnk1NE0NHuZbVXxzomG186hE-tJZm6J2UO-7KA4ZYDd0Q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75398"/>
            <a:ext cx="3643517" cy="256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4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60648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McDonald`s junto al Big Mac  se convierte  en empresa “</a:t>
            </a:r>
            <a:r>
              <a:rPr lang="es-ES_tradnl" altLang="es-UY" dirty="0" err="1">
                <a:solidFill>
                  <a:srgbClr val="FFFFFF"/>
                </a:solidFill>
                <a:latin typeface="Lucida Sans" pitchFamily="34" charset="0"/>
              </a:rPr>
              <a:t>multilocal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”. en el mundo.  </a:t>
            </a:r>
          </a:p>
          <a:p>
            <a:pPr lvl="0"/>
            <a:endParaRPr lang="es-ES_tradnl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Arial" charset="0"/>
              <a:buChar char="•"/>
            </a:pP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Muñeca </a:t>
            </a: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</a:rPr>
              <a:t>Barbie, 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en su inicio era rubia y de piel blanca  ,  hay con rasgos afro y </a:t>
            </a:r>
            <a:r>
              <a:rPr lang="es-ES_tradnl" altLang="es-UY" dirty="0" err="1">
                <a:solidFill>
                  <a:srgbClr val="FFFFFF"/>
                </a:solidFill>
                <a:latin typeface="Lucida Sans" pitchFamily="34" charset="0"/>
              </a:rPr>
              <a:t>asioamericanios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. Aparece de rapera, con caracteres latinos, etc.</a:t>
            </a:r>
          </a:p>
          <a:p>
            <a:pPr lvl="0">
              <a:buFont typeface="Arial" charset="0"/>
              <a:buChar char="•"/>
            </a:pPr>
            <a:endParaRPr lang="es-ES_tradnl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Arial" charset="0"/>
              <a:buChar char="•"/>
            </a:pPr>
            <a:r>
              <a:rPr lang="es-ES_tradnl" altLang="es-UY" i="1" dirty="0">
                <a:solidFill>
                  <a:srgbClr val="FFFFFF"/>
                </a:solidFill>
                <a:latin typeface="Lucida Sans" pitchFamily="34" charset="0"/>
              </a:rPr>
              <a:t>Zara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 en Oriente Medio interrumpe la música Oriental 5 veces al día para escuchar la  </a:t>
            </a:r>
            <a:r>
              <a:rPr lang="es-ES_tradnl" altLang="es-UY" dirty="0" err="1">
                <a:solidFill>
                  <a:srgbClr val="FFFFFF"/>
                </a:solidFill>
                <a:latin typeface="Lucida Sans" pitchFamily="34" charset="0"/>
              </a:rPr>
              <a:t>la</a:t>
            </a:r>
            <a:r>
              <a:rPr lang="es-ES_tradnl" altLang="es-UY" dirty="0">
                <a:solidFill>
                  <a:srgbClr val="FFFFFF"/>
                </a:solidFill>
                <a:latin typeface="Lucida Sans" pitchFamily="34" charset="0"/>
              </a:rPr>
              <a:t> oración</a:t>
            </a:r>
            <a:r>
              <a:rPr lang="es-ES_tradnl" altLang="es-UY" sz="2000" dirty="0" smtClean="0">
                <a:solidFill>
                  <a:srgbClr val="FFFFFF"/>
                </a:solidFill>
                <a:latin typeface="Lucida Sans" pitchFamily="34" charset="0"/>
              </a:rPr>
              <a:t>.</a:t>
            </a:r>
          </a:p>
          <a:p>
            <a:pPr lvl="0">
              <a:buFont typeface="Arial" charset="0"/>
              <a:buChar char="•"/>
            </a:pPr>
            <a:endParaRPr lang="es-ES_tradnl" altLang="es-UY" sz="2000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Arial" charset="0"/>
              <a:buChar char="•"/>
            </a:pPr>
            <a:endParaRPr lang="es-ES_tradnl" altLang="es-UY" sz="2000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Arial" charset="0"/>
              <a:buChar char="•"/>
            </a:pPr>
            <a:endParaRPr lang="es-ES_tradnl" altLang="es-UY" sz="2000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Arial" charset="0"/>
              <a:buChar char="•"/>
            </a:pPr>
            <a:endParaRPr lang="es-ES_tradnl" altLang="es-UY" sz="2000" dirty="0">
              <a:solidFill>
                <a:srgbClr val="FFFFFF"/>
              </a:solidFill>
              <a:latin typeface="Lucida Sans" pitchFamily="34" charset="0"/>
            </a:endParaRPr>
          </a:p>
        </p:txBody>
      </p:sp>
      <p:pic>
        <p:nvPicPr>
          <p:cNvPr id="1026" name="Picture 2" descr="Resultado de imagen para barbie muñ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84" y="3645024"/>
            <a:ext cx="4123161" cy="26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z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1" y="3138916"/>
            <a:ext cx="3846595" cy="24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332656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UY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UY" altLang="es-UY" dirty="0">
                <a:solidFill>
                  <a:srgbClr val="FFFFFF"/>
                </a:solidFill>
                <a:latin typeface="Lucida Sans" pitchFamily="34" charset="0"/>
              </a:rPr>
              <a:t>    “Exposición a lo mismo, al mismo tiempo, y crea una nueva cultura, lo cual a </a:t>
            </a:r>
            <a:r>
              <a:rPr lang="es-UY" altLang="es-UY" dirty="0" smtClean="0">
                <a:solidFill>
                  <a:srgbClr val="FFFFFF"/>
                </a:solidFill>
                <a:latin typeface="Lucida Sans" pitchFamily="34" charset="0"/>
              </a:rPr>
              <a:t>lo </a:t>
            </a:r>
            <a:r>
              <a:rPr lang="es-UY" altLang="es-UY" dirty="0">
                <a:solidFill>
                  <a:srgbClr val="FFFFFF"/>
                </a:solidFill>
                <a:latin typeface="Lucida Sans" pitchFamily="34" charset="0"/>
              </a:rPr>
              <a:t>ancho del mundo, la gente desea las mismas cosas..”   ( New York Times)</a:t>
            </a:r>
          </a:p>
          <a:p>
            <a:pPr lvl="0"/>
            <a:endParaRPr lang="es-UY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UY" altLang="es-UY" dirty="0">
                <a:solidFill>
                  <a:srgbClr val="FFFFFF"/>
                </a:solidFill>
                <a:latin typeface="Lucida Sans" pitchFamily="34" charset="0"/>
              </a:rPr>
              <a:t>  </a:t>
            </a:r>
            <a:r>
              <a:rPr lang="es-UY" altLang="es-UY" dirty="0" smtClean="0">
                <a:solidFill>
                  <a:srgbClr val="FFFFFF"/>
                </a:solidFill>
                <a:latin typeface="Lucida Sans" pitchFamily="34" charset="0"/>
              </a:rPr>
              <a:t>El </a:t>
            </a:r>
            <a:r>
              <a:rPr lang="es-UY" altLang="es-UY" dirty="0">
                <a:solidFill>
                  <a:srgbClr val="FFFFFF"/>
                </a:solidFill>
                <a:latin typeface="Lucida Sans" pitchFamily="34" charset="0"/>
              </a:rPr>
              <a:t>rock es un lenguaje común que comparte el mundo  </a:t>
            </a:r>
            <a:r>
              <a:rPr lang="es-UY" altLang="es-UY" dirty="0" err="1">
                <a:solidFill>
                  <a:srgbClr val="FFFFFF"/>
                </a:solidFill>
                <a:latin typeface="Lucida Sans" pitchFamily="34" charset="0"/>
              </a:rPr>
              <a:t>jóven</a:t>
            </a:r>
            <a:r>
              <a:rPr lang="es-UY" altLang="es-UY" dirty="0">
                <a:solidFill>
                  <a:srgbClr val="FFFFFF"/>
                </a:solidFill>
                <a:latin typeface="Lucida Sans" pitchFamily="34" charset="0"/>
              </a:rPr>
              <a:t>.</a:t>
            </a:r>
          </a:p>
          <a:p>
            <a:pPr lvl="0"/>
            <a:endParaRPr lang="es-UY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UY" altLang="es-UY" dirty="0">
                <a:solidFill>
                  <a:srgbClr val="FFFFFF"/>
                </a:solidFill>
                <a:latin typeface="Lucida Sans" pitchFamily="34" charset="0"/>
              </a:rPr>
              <a:t>                                         </a:t>
            </a:r>
            <a:r>
              <a:rPr lang="es-UY" altLang="es-UY" sz="2000" b="1" dirty="0">
                <a:solidFill>
                  <a:srgbClr val="FFFFFF"/>
                </a:solidFill>
                <a:latin typeface="Lucida Sans" pitchFamily="34" charset="0"/>
              </a:rPr>
              <a:t>¿Gustos locales?</a:t>
            </a:r>
          </a:p>
          <a:p>
            <a:pPr lvl="0"/>
            <a:endParaRPr lang="es-UY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s-UY" altLang="es-UY" dirty="0">
                <a:solidFill>
                  <a:srgbClr val="FFFFFF"/>
                </a:solidFill>
                <a:latin typeface="Lucida Sans" pitchFamily="34" charset="0"/>
              </a:rPr>
              <a:t>    MTV  programa un 30%  de música internacional y un 70% producciones locales</a:t>
            </a:r>
            <a:r>
              <a:rPr lang="es-UY" altLang="es-UY" dirty="0">
                <a:solidFill>
                  <a:srgbClr val="FFFFFF"/>
                </a:solidFill>
                <a:latin typeface="Arial" charset="0"/>
              </a:rPr>
              <a:t>.</a:t>
            </a:r>
            <a:endParaRPr lang="es-ES" altLang="es-UY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9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altLang="es-UY" dirty="0">
              <a:solidFill>
                <a:srgbClr val="FFFFFF"/>
              </a:solidFill>
              <a:latin typeface="Lucida Sans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Atención fundamental a los nuevos cambios  en los hábitos</a:t>
            </a:r>
          </a:p>
          <a:p>
            <a:pPr lvl="0"/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y estilos de vida, cambios en el consumo. </a:t>
            </a: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Arial" charset="0"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Premisa fundamental: </a:t>
            </a: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</a:rPr>
              <a:t>Satisfacción en el consumidor.</a:t>
            </a:r>
          </a:p>
          <a:p>
            <a:pPr lvl="0"/>
            <a:endParaRPr lang="es-ES" altLang="es-UY" sz="2000" i="1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sz="2000" b="1" i="1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r>
              <a:rPr lang="es-ES" altLang="es-UY" sz="2000" b="1" i="1" dirty="0">
                <a:solidFill>
                  <a:srgbClr val="FFFFFF"/>
                </a:solidFill>
                <a:latin typeface="Lucida Sans" pitchFamily="34" charset="0"/>
              </a:rPr>
              <a:t>Para esto debemos: interrogar al cliente: descubrir quién es,</a:t>
            </a:r>
          </a:p>
          <a:p>
            <a:pPr lvl="0"/>
            <a:r>
              <a:rPr lang="es-ES" altLang="es-UY" sz="2000" b="1" i="1" dirty="0">
                <a:solidFill>
                  <a:srgbClr val="FFFFFF"/>
                </a:solidFill>
                <a:latin typeface="Lucida Sans" pitchFamily="34" charset="0"/>
              </a:rPr>
              <a:t>qué hace, como compra</a:t>
            </a:r>
            <a:r>
              <a:rPr lang="es-ES" altLang="es-UY" sz="2000" b="1" i="1" dirty="0" smtClean="0">
                <a:solidFill>
                  <a:srgbClr val="FFFFFF"/>
                </a:solidFill>
                <a:latin typeface="Lucida Sans" pitchFamily="34" charset="0"/>
              </a:rPr>
              <a:t>.</a:t>
            </a: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</a:rPr>
              <a:t>Nadie 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paga por un “producto”. Lo que paga son satisfacciones. </a:t>
            </a: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sz="2000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9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La empresa  </a:t>
            </a: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</a:rPr>
              <a:t>adaptarse a la mente del cliente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 o </a:t>
            </a: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</a:rPr>
              <a:t>tratar de cambiarla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. </a:t>
            </a:r>
          </a:p>
          <a:p>
            <a:pPr lvl="0">
              <a:buFont typeface="Wingdings" pitchFamily="2" charset="2"/>
              <a:buChar char="§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</a:rPr>
              <a:t>Comprender y </a:t>
            </a:r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</a:rPr>
              <a:t>respetar.</a:t>
            </a:r>
          </a:p>
          <a:p>
            <a:pPr lvl="0">
              <a:buFont typeface="Wingdings" pitchFamily="2" charset="2"/>
              <a:buChar char="§"/>
            </a:pPr>
            <a:endParaRPr lang="es-ES" altLang="es-UY" sz="2000" dirty="0">
              <a:solidFill>
                <a:srgbClr val="FFFFFF"/>
              </a:solidFill>
              <a:latin typeface="Lucida Sans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s-ES" altLang="es-UY" sz="2000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No 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hay ventajas  ni antigüedades en el mercado. </a:t>
            </a:r>
          </a:p>
          <a:p>
            <a:pPr lvl="0">
              <a:buFontTx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Es un empleador </a:t>
            </a:r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exigente.</a:t>
            </a:r>
          </a:p>
          <a:p>
            <a:pPr lvl="0">
              <a:buFontTx/>
              <a:buChar char="•"/>
            </a:pPr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endParaRPr lang="es-ES" altLang="es-UY" sz="2000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El cliente no es el que “compra”, sino el que determina la </a:t>
            </a:r>
          </a:p>
          <a:p>
            <a:pPr lvl="0"/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decisión de comprar</a:t>
            </a: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Es determinante su identificación :valores. </a:t>
            </a:r>
          </a:p>
          <a:p>
            <a:pPr lvl="0">
              <a:buFontTx/>
              <a:buChar char="•"/>
            </a:pPr>
            <a:endParaRPr lang="es-ES" altLang="es-UY" sz="2000" i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Todos deben estar satisfechos para comprar o  no </a:t>
            </a:r>
          </a:p>
          <a:p>
            <a:pPr lvl="0"/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vetar la compra</a:t>
            </a:r>
          </a:p>
          <a:p>
            <a:pPr lvl="0">
              <a:buFontTx/>
              <a:buChar char="•"/>
            </a:pPr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endParaRPr lang="es-ES" altLang="es-UY" sz="2000" dirty="0">
              <a:solidFill>
                <a:srgbClr val="FFFFFF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s-UY" sz="2000" b="1" dirty="0">
                <a:solidFill>
                  <a:srgbClr val="FFFF00"/>
                </a:solidFill>
                <a:latin typeface="Calisto MT" pitchFamily="18" charset="0"/>
                <a:cs typeface="+mn-cs"/>
              </a:rPr>
              <a:t>INTERNET Y UNA VISIÓN </a:t>
            </a:r>
            <a:r>
              <a:rPr lang="es-ES" altLang="es-UY" sz="2000" b="1" dirty="0" smtClean="0">
                <a:solidFill>
                  <a:srgbClr val="FFFF00"/>
                </a:solidFill>
                <a:latin typeface="Calisto MT" pitchFamily="18" charset="0"/>
                <a:cs typeface="+mn-cs"/>
              </a:rPr>
              <a:t>CORPORATIVA</a:t>
            </a:r>
          </a:p>
          <a:p>
            <a:pPr lvl="0"/>
            <a:endParaRPr lang="es-ES" altLang="es-UY" sz="2000" b="1" dirty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endParaRPr lang="es-ES" altLang="es-UY" sz="2000" b="1" dirty="0" smtClean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endParaRPr lang="es-ES" altLang="es-UY" sz="2000" b="1" dirty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endParaRPr lang="es-ES" altLang="es-UY" sz="2000" b="1" dirty="0" smtClean="0">
              <a:solidFill>
                <a:srgbClr val="FFFFFF"/>
              </a:solidFill>
              <a:latin typeface="Calisto MT" pitchFamily="18" charset="0"/>
              <a:cs typeface="+mn-cs"/>
            </a:endParaRPr>
          </a:p>
          <a:p>
            <a:pPr lvl="0"/>
            <a:endParaRPr lang="es-ES" altLang="es-UY" sz="2000" dirty="0">
              <a:solidFill>
                <a:srgbClr val="FFFFFF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836713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altLang="es-UY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Medio de comunicación'</a:t>
            </a:r>
            <a:r>
              <a:rPr kumimoji="0" lang="es-E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, sino un </a:t>
            </a:r>
            <a:r>
              <a:rPr kumimoji="0" lang="es-ES" altLang="es-UY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nuevo 'canal'</a:t>
            </a:r>
            <a:r>
              <a:rPr kumimoji="0" lang="es-E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 a través del cual  transita el tráfico de información de los medios de comunicación.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UY" altLang="es-U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Tiene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peculiaridades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:</a:t>
            </a:r>
            <a:endParaRPr kumimoji="0" lang="en-US" altLang="es-U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Es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un </a:t>
            </a:r>
            <a:r>
              <a:rPr kumimoji="0" lang="en-US" altLang="es-UY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canal </a:t>
            </a:r>
            <a:r>
              <a:rPr kumimoji="0" lang="en-US" altLang="es-UY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universal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, 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soporta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 el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tráfico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de </a:t>
            </a:r>
            <a:r>
              <a:rPr kumimoji="0" lang="en-US" altLang="es-UY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todos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los 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medios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de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comunicación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s-U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Es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un </a:t>
            </a:r>
            <a:r>
              <a:rPr kumimoji="0" lang="en-US" altLang="es-UY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canal </a:t>
            </a:r>
            <a:r>
              <a:rPr kumimoji="0" lang="en-US" altLang="es-UY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omnifuncional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,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capaz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de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desempeñar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funciones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'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conectoras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'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(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comunicaciones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de </a:t>
            </a:r>
            <a:r>
              <a:rPr kumimoji="0" lang="en-US" altLang="es-UY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uno</a:t>
            </a:r>
            <a:r>
              <a:rPr kumimoji="0" lang="en-US" altLang="es-UY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a </a:t>
            </a:r>
            <a:r>
              <a:rPr kumimoji="0" lang="en-US" altLang="es-UY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uno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),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funciones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'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distribuidoras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' (de </a:t>
            </a:r>
            <a:r>
              <a:rPr kumimoji="0" lang="en-US" altLang="es-UY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uno</a:t>
            </a:r>
            <a:r>
              <a:rPr kumimoji="0" lang="en-US" altLang="es-UY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a </a:t>
            </a:r>
            <a:r>
              <a:rPr kumimoji="0" lang="en-US" altLang="es-UY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muchos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) y 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funciones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colectoras</a:t>
            </a:r>
            <a:r>
              <a:rPr kumimoji="0" lang="en-US" altLang="es-U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' (de </a:t>
            </a:r>
            <a:r>
              <a:rPr kumimoji="0" lang="en-US" altLang="es-UY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muchos</a:t>
            </a:r>
            <a:r>
              <a:rPr kumimoji="0" lang="en-US" altLang="es-UY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a </a:t>
            </a:r>
            <a:r>
              <a:rPr kumimoji="0" lang="en-US" altLang="es-UY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uno</a:t>
            </a:r>
            <a:r>
              <a:rPr kumimoji="0" lang="en-US" altLang="es-UY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.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05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8964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El capitalismo de consumo ha ocupado el lugar de la economía de producción. </a:t>
            </a:r>
            <a:endParaRPr lang="es-UY" dirty="0" smtClean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El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vivir mejor se ha convertido en una pasión de masas, un objetivo  de las sociedades democráticas</a:t>
            </a:r>
            <a:r>
              <a:rPr lang="es-UY" sz="2000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 </a:t>
            </a:r>
            <a:endParaRPr lang="es-UY" sz="2000" dirty="0" smtClean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sz="2000" dirty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El sistema </a:t>
            </a:r>
            <a:r>
              <a:rPr lang="es-UY" dirty="0" err="1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fordiano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que fabricaba productos estandarizados ha cedido el paso a una economía de variedad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+mn-cs"/>
              </a:rPr>
              <a:t>Donde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+mn-cs"/>
              </a:rPr>
              <a:t>ya no sólo importa la calidad, sino el tiempo , la innovación, y la renovación de los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productos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</a:t>
            </a: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sz="2000" dirty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050" name="Picture 2" descr="Resultado de imagen para economia de varie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376264" cy="15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0649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Es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un </a:t>
            </a:r>
            <a:r>
              <a:rPr kumimoji="0" lang="en-US" altLang="es-UY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canal </a:t>
            </a:r>
            <a:r>
              <a:rPr kumimoji="0" lang="en-US" altLang="es-UY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bidireccional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, y,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por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consiguiente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, </a:t>
            </a:r>
            <a:r>
              <a:rPr kumimoji="0" lang="en-US" altLang="es-UY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interactivo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; 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 y  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que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 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facilita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 y  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exige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.,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Es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un canal de </a:t>
            </a:r>
            <a:r>
              <a:rPr kumimoji="0" lang="en-US" altLang="es-UY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alcance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prácticamente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es-UY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ilimitado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, 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ámbito</a:t>
            </a:r>
            <a:r>
              <a:rPr kumimoji="0" lang="en-U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  </a:t>
            </a:r>
            <a:r>
              <a:rPr kumimoji="0" lang="en-US" alt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mundial</a:t>
            </a:r>
            <a:endParaRPr kumimoji="0" lang="en-U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Nueva de manera de hacer negocios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2" descr="http://images04.olx.com.mx/ui/4/46/47/40053947_1-Fotos-de-SITIO-WEB-PARA-MI-EMPRESA-TU-EMPRESA-EN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95" y="2636912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1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Nuestro sitio es un área que permite a la </a:t>
            </a:r>
            <a:r>
              <a:rPr lang="es-ES" altLang="es-UY" sz="2000" dirty="0" err="1">
                <a:solidFill>
                  <a:srgbClr val="FFFFFF"/>
                </a:solidFill>
                <a:latin typeface="Lucida Sans" pitchFamily="34" charset="0"/>
                <a:cs typeface="+mn-cs"/>
              </a:rPr>
              <a:t>Cía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interactuar  e  ir afirmando una </a:t>
            </a: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identidad de marc</a:t>
            </a:r>
            <a:r>
              <a:rPr lang="es-ES" altLang="es-UY" sz="24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a. </a:t>
            </a:r>
          </a:p>
          <a:p>
            <a:pPr lvl="0"/>
            <a:endParaRPr lang="es-ES" altLang="es-UY" sz="24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Nacimiento de un nuevo lenguaje: la </a:t>
            </a:r>
            <a:r>
              <a:rPr lang="es-ES" altLang="es-UY" sz="2000" i="1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interactividad.</a:t>
            </a:r>
          </a:p>
          <a:p>
            <a:pPr lvl="0"/>
            <a:endParaRPr lang="es-ES" altLang="es-UY" sz="2000" i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endParaRPr lang="es-ES" altLang="es-UY" sz="2000" i="1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Debemos 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convertir al internauta en consumidor. </a:t>
            </a: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“ Conocer el Consumidor, no implica conocer al </a:t>
            </a: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internauta.</a:t>
            </a:r>
          </a:p>
          <a:p>
            <a:pPr lvl="0">
              <a:buFontTx/>
              <a:buChar char="•"/>
            </a:pPr>
            <a:endParaRPr lang="es-ES" altLang="es-UY" sz="2000" i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endParaRPr lang="es-ES" altLang="es-UY" sz="2000" i="1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endParaRPr lang="es-ES" altLang="es-UY" sz="2000" i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endParaRPr lang="es-ES" altLang="es-UY" sz="2000" i="1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Toda  información en el sitio Web es  una pieza oficial y es historia de la </a:t>
            </a:r>
            <a:r>
              <a:rPr lang="es-ES" altLang="es-UY" dirty="0" err="1">
                <a:solidFill>
                  <a:srgbClr val="FFFFFF"/>
                </a:solidFill>
                <a:latin typeface="Lucida Sans" pitchFamily="34" charset="0"/>
                <a:cs typeface="+mn-cs"/>
              </a:rPr>
              <a:t>Cia</a:t>
            </a:r>
            <a:r>
              <a:rPr lang="es-ES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.  No puede  estar </a:t>
            </a:r>
            <a:r>
              <a:rPr lang="es-ES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atrasada.</a:t>
            </a:r>
            <a:endParaRPr lang="es-ES" altLang="es-UY" sz="2000" i="1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</p:txBody>
      </p:sp>
      <p:pic>
        <p:nvPicPr>
          <p:cNvPr id="3" name="Picture 4" descr="http://laislatuerta.org/wp-content/uploads/119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72240"/>
            <a:ext cx="3165351" cy="223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8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Se lo motiva por dos vías: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Vía </a:t>
            </a:r>
            <a:r>
              <a:rPr kumimoji="0" lang="es-ES" altLang="es-UY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funcional</a:t>
            </a: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: soluciones rápidas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Vía </a:t>
            </a:r>
            <a:r>
              <a:rPr kumimoji="0" lang="es-ES" altLang="es-UY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emocional</a:t>
            </a: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: debe ser animada, fascinante.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alt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cs typeface="+mn-cs"/>
              </a:rPr>
              <a:t>Debe primar: lógica del internauta, no la de la página.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s-ES" sz="2000" kern="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" altLang="es-UY" sz="2000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La 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página debe tener:</a:t>
            </a:r>
          </a:p>
          <a:p>
            <a:pPr lvl="0">
              <a:buFontTx/>
              <a:buChar char="•"/>
            </a:pPr>
            <a:endParaRPr lang="es-ES" altLang="es-UY" sz="200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>
              <a:buFontTx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Estructura </a:t>
            </a: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mental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: comprensible</a:t>
            </a:r>
          </a:p>
          <a:p>
            <a:pPr lvl="0">
              <a:buFontTx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Estructura </a:t>
            </a: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sicológica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: adaptarse a la sicología del internauta</a:t>
            </a:r>
          </a:p>
          <a:p>
            <a:pPr lvl="0">
              <a:buFontTx/>
              <a:buChar char="•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Estructura </a:t>
            </a:r>
            <a:r>
              <a:rPr lang="es-ES" altLang="es-UY" sz="2000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operativa</a:t>
            </a: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: fácil de manejar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s-ES" sz="2000" kern="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s-ES" sz="2000" kern="0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23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6764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endParaRPr lang="es-ES" altLang="es-UY" dirty="0">
              <a:latin typeface="Lucida Sans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altLang="es-UY" dirty="0">
                <a:latin typeface="Lucida Sans" pitchFamily="34" charset="0"/>
              </a:rPr>
              <a:t>Disposición de servicio post-venta, consultas </a:t>
            </a:r>
            <a:r>
              <a:rPr lang="es-ES" altLang="es-UY" dirty="0" err="1" smtClean="0">
                <a:latin typeface="Lucida Sans" pitchFamily="34" charset="0"/>
              </a:rPr>
              <a:t>etc</a:t>
            </a:r>
            <a:endParaRPr lang="es-ES" altLang="es-UY" dirty="0" smtClean="0">
              <a:latin typeface="Lucida Sans" pitchFamily="34" charset="0"/>
            </a:endParaRPr>
          </a:p>
          <a:p>
            <a:pPr eaLnBrk="1" hangingPunct="1">
              <a:buFontTx/>
              <a:buChar char="•"/>
            </a:pPr>
            <a:endParaRPr lang="es-ES" dirty="0">
              <a:latin typeface="Lucida Sans" pitchFamily="34" charset="0"/>
            </a:endParaRPr>
          </a:p>
          <a:p>
            <a:pPr eaLnBrk="1" hangingPunct="1">
              <a:buFontTx/>
              <a:buChar char="•"/>
            </a:pPr>
            <a:endParaRPr lang="es-ES" dirty="0" smtClean="0">
              <a:latin typeface="Lucida Sans" pitchFamily="34" charset="0"/>
            </a:endParaRPr>
          </a:p>
          <a:p>
            <a:pPr eaLnBrk="1" hangingPunct="1">
              <a:buFontTx/>
              <a:buChar char="•"/>
            </a:pPr>
            <a:endParaRPr lang="es-ES" dirty="0">
              <a:latin typeface="Lucida Sans" pitchFamily="34" charset="0"/>
            </a:endParaRPr>
          </a:p>
          <a:p>
            <a:pPr eaLnBrk="1" hangingPunct="1">
              <a:buFontTx/>
              <a:buChar char="•"/>
            </a:pPr>
            <a:endParaRPr lang="es-ES" dirty="0" smtClean="0">
              <a:latin typeface="Lucida Sans" pitchFamily="34" charset="0"/>
            </a:endParaRPr>
          </a:p>
          <a:p>
            <a:pPr eaLnBrk="1" hangingPunct="1">
              <a:buFontTx/>
              <a:buChar char="•"/>
            </a:pPr>
            <a:endParaRPr lang="es-ES" dirty="0">
              <a:latin typeface="Lucida Sans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Navegar por la red debe dar satisfacciones que    lleve a:</a:t>
            </a:r>
          </a:p>
          <a:p>
            <a:pPr lvl="0"/>
            <a:r>
              <a:rPr lang="es-ES" altLang="es-UY" sz="2000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  </a:t>
            </a:r>
            <a:r>
              <a:rPr lang="es-ES" altLang="es-UY" sz="2000" b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Conectarse, comprar, afiliarse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0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1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12845"/>
            <a:ext cx="80648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altLang="es-UY" sz="2000" b="1" dirty="0">
                <a:solidFill>
                  <a:srgbClr val="FFFF00"/>
                </a:solidFill>
                <a:latin typeface="Lucida Sans" pitchFamily="34" charset="0"/>
                <a:cs typeface="+mn-cs"/>
              </a:rPr>
              <a:t>Civilización del </a:t>
            </a:r>
            <a:r>
              <a:rPr lang="es-UY" altLang="es-UY" sz="2000" b="1" dirty="0" smtClean="0">
                <a:solidFill>
                  <a:srgbClr val="FFFF00"/>
                </a:solidFill>
                <a:latin typeface="Lucida Sans" pitchFamily="34" charset="0"/>
                <a:cs typeface="+mn-cs"/>
              </a:rPr>
              <a:t>espectáculo o sociedad del entretenimiento</a:t>
            </a:r>
            <a:endParaRPr lang="es-UY" altLang="es-UY" sz="2000" b="1" dirty="0">
              <a:solidFill>
                <a:srgbClr val="FFFF00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UY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Significado- ¿Qué quiere decir civilización del espectáculo?</a:t>
            </a:r>
          </a:p>
          <a:p>
            <a:pPr lvl="0"/>
            <a:endParaRPr lang="es-UY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UY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“ La de un mundo donde el primer lugar en la tabla de valores vigentes lo ocupa el </a:t>
            </a:r>
            <a:r>
              <a:rPr lang="es-UY" altLang="es-UY" i="1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entretenimiento, </a:t>
            </a:r>
            <a:r>
              <a:rPr lang="es-UY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y donde divertirse, escapar al aburrimiento, es la pasión universal. </a:t>
            </a:r>
            <a:endParaRPr lang="es-UY" altLang="es-UY" dirty="0" smtClean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UY" altLang="es-UY" dirty="0" smtClean="0">
                <a:solidFill>
                  <a:srgbClr val="FFFFFF"/>
                </a:solidFill>
                <a:latin typeface="Lucida Sans" pitchFamily="34" charset="0"/>
                <a:cs typeface="+mn-cs"/>
              </a:rPr>
              <a:t>Este </a:t>
            </a:r>
            <a:r>
              <a:rPr lang="es-UY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ideal de vida es perfectamente legítimo”  ( Vargas Llosa, Mario)</a:t>
            </a:r>
          </a:p>
          <a:p>
            <a:pPr lvl="0"/>
            <a:endParaRPr lang="es-UY" altLang="es-UY" dirty="0">
              <a:solidFill>
                <a:srgbClr val="FFFFFF"/>
              </a:solidFill>
              <a:latin typeface="Lucida Sans" pitchFamily="34" charset="0"/>
              <a:cs typeface="+mn-cs"/>
            </a:endParaRPr>
          </a:p>
          <a:p>
            <a:pPr lvl="0"/>
            <a:r>
              <a:rPr lang="es-UY" altLang="es-UY" dirty="0">
                <a:solidFill>
                  <a:srgbClr val="FFFFFF"/>
                </a:solidFill>
                <a:latin typeface="Lucida Sans" pitchFamily="34" charset="0"/>
                <a:cs typeface="+mn-cs"/>
              </a:rPr>
              <a:t>Pero el tema es convertirlo en un valor supremo. Banalizar la cultura y convertir el campo de la información en un periodismo irresponsable.</a:t>
            </a:r>
          </a:p>
        </p:txBody>
      </p:sp>
    </p:spTree>
    <p:extLst>
      <p:ext uri="{BB962C8B-B14F-4D97-AF65-F5344CB8AC3E}">
        <p14:creationId xmlns:p14="http://schemas.microsoft.com/office/powerpoint/2010/main" val="31040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12845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>
                <a:latin typeface="Lucida Sans" pitchFamily="34" charset="0"/>
              </a:rPr>
              <a:t>A la sociedad occidental se le ha denominado de muchas y variadas formas, la mayoría de ellas </a:t>
            </a:r>
            <a:r>
              <a:rPr lang="es-ES" dirty="0" smtClean="0">
                <a:latin typeface="Lucida Sans" pitchFamily="34" charset="0"/>
              </a:rPr>
              <a:t>: </a:t>
            </a:r>
            <a:r>
              <a:rPr lang="es-ES" dirty="0">
                <a:latin typeface="Lucida Sans" pitchFamily="34" charset="0"/>
              </a:rPr>
              <a:t>sociedad post-industrial, sociedad </a:t>
            </a:r>
            <a:r>
              <a:rPr lang="es-ES" dirty="0" smtClean="0">
                <a:latin typeface="Lucida Sans" pitchFamily="34" charset="0"/>
              </a:rPr>
              <a:t>post-moderna</a:t>
            </a:r>
            <a:r>
              <a:rPr lang="es-ES" dirty="0">
                <a:latin typeface="Lucida Sans" pitchFamily="34" charset="0"/>
              </a:rPr>
              <a:t>.</a:t>
            </a:r>
            <a:endParaRPr lang="es-ES" dirty="0" smtClean="0">
              <a:latin typeface="Lucida Sans" pitchFamily="34" charset="0"/>
            </a:endParaRPr>
          </a:p>
          <a:p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En </a:t>
            </a:r>
            <a:r>
              <a:rPr lang="es-ES" dirty="0">
                <a:latin typeface="Lucida Sans" pitchFamily="34" charset="0"/>
              </a:rPr>
              <a:t>términos globales y según </a:t>
            </a:r>
            <a:r>
              <a:rPr lang="es-ES" dirty="0" smtClean="0">
                <a:latin typeface="Lucida Sans" pitchFamily="34" charset="0"/>
              </a:rPr>
              <a:t>la </a:t>
            </a:r>
            <a:r>
              <a:rPr lang="es-ES" dirty="0">
                <a:latin typeface="Lucida Sans" pitchFamily="34" charset="0"/>
              </a:rPr>
              <a:t>óptica de cierto sector intelectual anglosajón, se le ha denominado sociedad del </a:t>
            </a:r>
            <a:r>
              <a:rPr lang="es-ES" dirty="0" smtClean="0">
                <a:latin typeface="Lucida Sans" pitchFamily="34" charset="0"/>
              </a:rPr>
              <a:t>espectáculo; </a:t>
            </a:r>
            <a:r>
              <a:rPr lang="es-ES" dirty="0">
                <a:latin typeface="Lucida Sans" pitchFamily="34" charset="0"/>
              </a:rPr>
              <a:t>sociedad del consumo .</a:t>
            </a:r>
            <a:endParaRPr lang="es-ES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Sociedad </a:t>
            </a:r>
            <a:r>
              <a:rPr lang="es-ES" dirty="0">
                <a:latin typeface="Lucida Sans" pitchFamily="34" charset="0"/>
              </a:rPr>
              <a:t>de la información; sociedad del </a:t>
            </a:r>
            <a:r>
              <a:rPr lang="es-ES" dirty="0" smtClean="0">
                <a:latin typeface="Lucida Sans" pitchFamily="34" charset="0"/>
              </a:rPr>
              <a:t>conocimiento</a:t>
            </a:r>
            <a:r>
              <a:rPr lang="es-ES" dirty="0">
                <a:latin typeface="Lucida Sans" pitchFamily="34" charset="0"/>
              </a:rPr>
              <a:t>.</a:t>
            </a:r>
            <a:endParaRPr lang="es-ES" dirty="0"/>
          </a:p>
        </p:txBody>
      </p:sp>
      <p:sp>
        <p:nvSpPr>
          <p:cNvPr id="3" name="AutoShape 2" descr="Resultado de imagen para sociedad de consumo , liqu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para sociedad de consumo , liqui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para sociedad de consumo , liqui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Resultado de imagen para sociedad de consumo entreten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06164"/>
            <a:ext cx="2640360" cy="24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latin typeface="Lucida Sans" pitchFamily="34" charset="0"/>
            </a:endParaRPr>
          </a:p>
          <a:p>
            <a:endParaRPr lang="es-ES" dirty="0">
              <a:latin typeface="Lucida Sans" pitchFamily="34" charset="0"/>
            </a:endParaRPr>
          </a:p>
          <a:p>
            <a:endParaRPr lang="es-ES" dirty="0" smtClean="0">
              <a:latin typeface="Lucida Sans" pitchFamily="34" charset="0"/>
            </a:endParaRPr>
          </a:p>
          <a:p>
            <a:r>
              <a:rPr lang="es-ES" dirty="0" smtClean="0">
                <a:latin typeface="Lucida Sans" pitchFamily="34" charset="0"/>
              </a:rPr>
              <a:t>Aunque </a:t>
            </a:r>
            <a:r>
              <a:rPr lang="es-ES" dirty="0">
                <a:latin typeface="Lucida Sans" pitchFamily="34" charset="0"/>
              </a:rPr>
              <a:t>la sociedad del entretenimiento tiene como principal marco </a:t>
            </a:r>
            <a:r>
              <a:rPr lang="es-ES" dirty="0" smtClean="0">
                <a:latin typeface="Lucida Sans" pitchFamily="34" charset="0"/>
              </a:rPr>
              <a:t>los hechos  </a:t>
            </a:r>
            <a:r>
              <a:rPr lang="es-ES" dirty="0">
                <a:latin typeface="Lucida Sans" pitchFamily="34" charset="0"/>
              </a:rPr>
              <a:t>derivados de la II Guerra Mundial, el capitalismo post-industrial, el fin de la guerra fría y los </a:t>
            </a:r>
            <a:r>
              <a:rPr lang="es-ES" dirty="0" smtClean="0">
                <a:latin typeface="Lucida Sans" pitchFamily="34" charset="0"/>
              </a:rPr>
              <a:t>cambios </a:t>
            </a:r>
            <a:r>
              <a:rPr lang="es-ES" dirty="0">
                <a:latin typeface="Lucida Sans" pitchFamily="34" charset="0"/>
              </a:rPr>
              <a:t>con la llamada era posmoderna, es un tipo de sociedad que </a:t>
            </a:r>
            <a:r>
              <a:rPr lang="es-ES" dirty="0" smtClean="0">
                <a:latin typeface="Lucida Sans" pitchFamily="34" charset="0"/>
              </a:rPr>
              <a:t>se  generó </a:t>
            </a:r>
            <a:r>
              <a:rPr lang="es-ES" dirty="0">
                <a:latin typeface="Lucida Sans" pitchFamily="34" charset="0"/>
              </a:rPr>
              <a:t>en el periodo que va de finales del siglo XIX a los “años locos” (</a:t>
            </a:r>
            <a:r>
              <a:rPr lang="es-ES" dirty="0" smtClean="0">
                <a:latin typeface="Lucida Sans" pitchFamily="34" charset="0"/>
              </a:rPr>
              <a:t>1920-1940).</a:t>
            </a:r>
          </a:p>
          <a:p>
            <a:endParaRPr lang="es-ES" dirty="0">
              <a:latin typeface="Lucida Sans" pitchFamily="34" charset="0"/>
            </a:endParaRPr>
          </a:p>
          <a:p>
            <a:r>
              <a:rPr lang="es-ES" dirty="0" smtClean="0">
                <a:latin typeface="Lucida Sans" pitchFamily="34" charset="0"/>
              </a:rPr>
              <a:t> </a:t>
            </a:r>
          </a:p>
          <a:p>
            <a:endParaRPr lang="es-ES" dirty="0">
              <a:latin typeface="Lucida Sans" pitchFamily="34" charset="0"/>
            </a:endParaRPr>
          </a:p>
          <a:p>
            <a:r>
              <a:rPr lang="es-ES" dirty="0" smtClean="0">
                <a:latin typeface="Lucida Sans" pitchFamily="34" charset="0"/>
              </a:rPr>
              <a:t>Una sociedad </a:t>
            </a:r>
            <a:r>
              <a:rPr lang="es-ES" dirty="0">
                <a:latin typeface="Lucida Sans" pitchFamily="34" charset="0"/>
              </a:rPr>
              <a:t>que por lo mismo comenzó con toda claridad a </a:t>
            </a:r>
            <a:r>
              <a:rPr lang="es-ES" dirty="0" smtClean="0">
                <a:latin typeface="Lucida Sans" pitchFamily="34" charset="0"/>
              </a:rPr>
              <a:t>asomarse en </a:t>
            </a:r>
            <a:r>
              <a:rPr lang="es-ES" dirty="0">
                <a:latin typeface="Lucida Sans" pitchFamily="34" charset="0"/>
              </a:rPr>
              <a:t>un periodo que va desde 1950 a los primeros años de la década de 1980. </a:t>
            </a:r>
            <a:endParaRPr lang="es-ES" dirty="0" smtClean="0">
              <a:latin typeface="Lucida Sans" pitchFamily="34" charset="0"/>
            </a:endParaRPr>
          </a:p>
          <a:p>
            <a:endParaRPr lang="es-ES" dirty="0" smtClean="0">
              <a:latin typeface="Lucida Sans" pitchFamily="34" charset="0"/>
            </a:endParaRPr>
          </a:p>
          <a:p>
            <a:endParaRPr lang="es-ES" dirty="0" smtClean="0">
              <a:latin typeface="Lucida Sans" pitchFamily="34" charset="0"/>
            </a:endParaRPr>
          </a:p>
          <a:p>
            <a:endParaRPr lang="es-ES" dirty="0">
              <a:latin typeface="Lucida Sans" pitchFamily="34" charset="0"/>
            </a:endParaRPr>
          </a:p>
          <a:p>
            <a:endParaRPr lang="es-ES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76470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Lucida Sans" pitchFamily="34" charset="0"/>
              </a:rPr>
              <a:t>En </a:t>
            </a:r>
            <a:r>
              <a:rPr lang="es-ES" dirty="0">
                <a:latin typeface="Lucida Sans" pitchFamily="34" charset="0"/>
              </a:rPr>
              <a:t>otras palabras, la sociedad del entretenimiento lleva en sus  </a:t>
            </a:r>
            <a:r>
              <a:rPr lang="es-ES" dirty="0" smtClean="0">
                <a:latin typeface="Lucida Sans" pitchFamily="34" charset="0"/>
              </a:rPr>
              <a:t>contenidos </a:t>
            </a:r>
            <a:r>
              <a:rPr lang="es-ES" dirty="0">
                <a:latin typeface="Lucida Sans" pitchFamily="34" charset="0"/>
              </a:rPr>
              <a:t>la marca de la más reciente fase del capitalismo </a:t>
            </a:r>
            <a:r>
              <a:rPr lang="es-ES" dirty="0" smtClean="0">
                <a:latin typeface="Lucida Sans" pitchFamily="34" charset="0"/>
              </a:rPr>
              <a:t>que </a:t>
            </a:r>
            <a:r>
              <a:rPr lang="es-ES" dirty="0">
                <a:latin typeface="Lucida Sans" pitchFamily="34" charset="0"/>
              </a:rPr>
              <a:t>comenzó su estrategia de globalización </a:t>
            </a:r>
            <a:r>
              <a:rPr lang="es-ES" dirty="0" smtClean="0">
                <a:latin typeface="Lucida Sans" pitchFamily="34" charset="0"/>
              </a:rPr>
              <a:t> </a:t>
            </a:r>
            <a:r>
              <a:rPr lang="es-ES" dirty="0">
                <a:latin typeface="Lucida Sans" pitchFamily="34" charset="0"/>
              </a:rPr>
              <a:t>y que </a:t>
            </a:r>
            <a:r>
              <a:rPr lang="es-ES" dirty="0" smtClean="0">
                <a:latin typeface="Lucida Sans" pitchFamily="34" charset="0"/>
              </a:rPr>
              <a:t> </a:t>
            </a:r>
            <a:r>
              <a:rPr lang="es-ES" dirty="0">
                <a:latin typeface="Lucida Sans" pitchFamily="34" charset="0"/>
              </a:rPr>
              <a:t>se consolidó con </a:t>
            </a:r>
            <a:r>
              <a:rPr lang="es-ES" dirty="0" smtClean="0">
                <a:latin typeface="Lucida Sans" pitchFamily="34" charset="0"/>
              </a:rPr>
              <a:t>dos hechos: la caída  </a:t>
            </a:r>
            <a:r>
              <a:rPr lang="es-ES" dirty="0">
                <a:latin typeface="Lucida Sans" pitchFamily="34" charset="0"/>
              </a:rPr>
              <a:t>del Muro de Berlín,  (</a:t>
            </a:r>
            <a:r>
              <a:rPr lang="es-ES" dirty="0" smtClean="0">
                <a:latin typeface="Lucida Sans" pitchFamily="34" charset="0"/>
              </a:rPr>
              <a:t>1989), </a:t>
            </a:r>
            <a:r>
              <a:rPr lang="es-ES" dirty="0">
                <a:latin typeface="Lucida Sans" pitchFamily="34" charset="0"/>
              </a:rPr>
              <a:t>y la de las Torres Gemelas, </a:t>
            </a:r>
            <a:r>
              <a:rPr lang="es-ES" dirty="0" smtClean="0">
                <a:latin typeface="Lucida Sans" pitchFamily="34" charset="0"/>
              </a:rPr>
              <a:t>septiembre </a:t>
            </a:r>
            <a:r>
              <a:rPr lang="es-ES" dirty="0">
                <a:latin typeface="Lucida Sans" pitchFamily="34" charset="0"/>
              </a:rPr>
              <a:t>del 2001.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98072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latin typeface="Lucida Sans" pitchFamily="34" charset="0"/>
            </a:endParaRPr>
          </a:p>
          <a:p>
            <a:endParaRPr lang="es-ES" dirty="0">
              <a:latin typeface="Lucida Sans" pitchFamily="34" charset="0"/>
            </a:endParaRPr>
          </a:p>
        </p:txBody>
      </p:sp>
      <p:pic>
        <p:nvPicPr>
          <p:cNvPr id="1026" name="Picture 2" descr="Resultado de imagen para caida del muro de b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5331"/>
            <a:ext cx="3902259" cy="21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para caida del muro de ber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para caida del muro de berl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para caida de torres gemel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0" descr="Resultado de imagen para caida de torres gemel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2" descr="Resultado de imagen para caida de torres gemel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4" descr="Resultado de imagen para caida de torres gemela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0" name="Picture 16" descr="Resultado de imagen para caida de torres geme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4125"/>
            <a:ext cx="2739380" cy="306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67645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Esta cultura nace con el predominio de la imagen y el sonido, sobre la palabra ,y con el peso de la pantalla. 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Es la industria del cine que lleva las películas  al mundo y en cada país  a toda la población.. Proceso que continua con la revolución digital, creación de redes sociales. 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Y es  el peso  de internet  y  la pequeña pantalla que se extiende a todos los  espacios del arte , la comunicación , la política y el deporte etc.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Lucida Sans" pitchFamily="34" charset="0"/>
              </a:rPr>
              <a:t>Un antes y un después en la cultura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2000" dirty="0">
              <a:solidFill>
                <a:srgbClr val="FFFF00"/>
              </a:solidFill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La diferencia fundamental entre aquella vieja cultura  y la de hoy es que los productos de antes pretendían durar, trascender para las futuras generaciones. 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En cambio el «hoy se fabrica y  se consume al instante,.   Tolstoi, </a:t>
            </a:r>
            <a:r>
              <a:rPr lang="es-ES" dirty="0" err="1" smtClean="0">
                <a:latin typeface="Lucida Sans" pitchFamily="34" charset="0"/>
              </a:rPr>
              <a:t>Nietzche</a:t>
            </a:r>
            <a:r>
              <a:rPr lang="es-ES" dirty="0" smtClean="0">
                <a:latin typeface="Lucida Sans" pitchFamily="34" charset="0"/>
              </a:rPr>
              <a:t>  escribían para sobrevivir a sus autores.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20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sz="2000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sz="2000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0</a:t>
            </a:r>
            <a:endParaRPr lang="es-ES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distribución, la mercadotecnia y la comunicación han inventado nuevos instrumentos para  dominar  el mercado. 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 desarrolla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una estrategia basada en las necesidades y la satisfacción 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del mercado,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hemos pasado de una economía  orientada hacia la oferta hacia una economía orientada hacia la demanda.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Rol del consumidor.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 smtClea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 la expansión industrial teníamos  cada vez más productos y más iguales entre sí. Aparece la necesidad de diferenciación.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Así nació la marca.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 smtClea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AutoShape 2" descr="Resultado de imagen para primeras marcas que surgen en el siglo X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para primeras marcas que surgen en el siglo XI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para primeras marcas que surgen en el siglo XI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 descr="Resultado de imagen para primeras marcas que surgen en el sig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67214"/>
            <a:ext cx="1987674" cy="289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Los conciertos y los programas de TV no pretenden durar más que el tiempo de presentación. «</a:t>
            </a:r>
            <a:r>
              <a:rPr lang="es-ES" i="1" dirty="0" smtClean="0">
                <a:latin typeface="Lucida Sans" pitchFamily="34" charset="0"/>
              </a:rPr>
              <a:t>La cultura es diversión y lo que no es divertido no es cultura».   (Vargas Llosa.)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Para esta nueva cultura importan dos cosas: la producción industrial masiva y el éxito comercial.  </a:t>
            </a:r>
          </a:p>
          <a:p>
            <a:r>
              <a:rPr lang="es-ES" dirty="0">
                <a:latin typeface="Lucida Sans" pitchFamily="34" charset="0"/>
              </a:rPr>
              <a:t> </a:t>
            </a:r>
            <a:r>
              <a:rPr lang="es-ES" dirty="0" smtClean="0">
                <a:latin typeface="Lucida Sans" pitchFamily="34" charset="0"/>
              </a:rPr>
              <a:t>   Lo que no se vende y fracasa es  malo, no así lo que se vende.  </a:t>
            </a:r>
          </a:p>
          <a:p>
            <a:r>
              <a:rPr lang="es-ES" dirty="0">
                <a:latin typeface="Lucida Sans" pitchFamily="34" charset="0"/>
              </a:rPr>
              <a:t> </a:t>
            </a:r>
            <a:r>
              <a:rPr lang="es-ES" dirty="0" smtClean="0">
                <a:latin typeface="Lucida Sans" pitchFamily="34" charset="0"/>
              </a:rPr>
              <a:t>   </a:t>
            </a:r>
          </a:p>
          <a:p>
            <a:r>
              <a:rPr lang="es-ES" dirty="0" smtClean="0">
                <a:latin typeface="Lucida Sans" pitchFamily="34" charset="0"/>
              </a:rPr>
              <a:t>El concepto de valor lo fija el mercado.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 smtClean="0">
              <a:solidFill>
                <a:srgbClr val="FFFF00"/>
              </a:solidFill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solidFill>
                  <a:srgbClr val="FFFF00"/>
                </a:solidFill>
                <a:latin typeface="Lucida Sans" pitchFamily="34" charset="0"/>
              </a:rPr>
              <a:t>Avance de un mundo de diversión</a:t>
            </a:r>
          </a:p>
          <a:p>
            <a:endParaRPr lang="es-ES" dirty="0">
              <a:solidFill>
                <a:srgbClr val="FFFF00"/>
              </a:solidFill>
              <a:latin typeface="Lucida Sans" pitchFamily="34" charset="0"/>
            </a:endParaRPr>
          </a:p>
          <a:p>
            <a:r>
              <a:rPr lang="es-ES" dirty="0" smtClean="0">
                <a:latin typeface="Lucida Sans" pitchFamily="34" charset="0"/>
              </a:rPr>
              <a:t> La libertad de costumbres y un espacio que comienza  ocupar el ocio en el mundo desarrollado, hace  que se  multipliquen las industrias de la diversión, promovidas por la publicidad. </a:t>
            </a:r>
          </a:p>
          <a:p>
            <a:endParaRPr lang="es-ES" dirty="0">
              <a:latin typeface="Lucida Sans" pitchFamily="34" charset="0"/>
            </a:endParaRPr>
          </a:p>
          <a:p>
            <a:r>
              <a:rPr lang="es-ES" dirty="0" smtClean="0">
                <a:latin typeface="Lucida Sans" pitchFamily="34" charset="0"/>
              </a:rPr>
              <a:t>Por tanto se impone un lema  de « no aburrirse», evitar lo que abruma y</a:t>
            </a:r>
          </a:p>
          <a:p>
            <a:r>
              <a:rPr lang="es-ES" dirty="0">
                <a:latin typeface="Lucida Sans" pitchFamily="34" charset="0"/>
              </a:rPr>
              <a:t>a</a:t>
            </a:r>
            <a:r>
              <a:rPr lang="es-ES" dirty="0" smtClean="0">
                <a:latin typeface="Lucida Sans" pitchFamily="34" charset="0"/>
              </a:rPr>
              <a:t>ngustia.</a:t>
            </a: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i="1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dirty="0">
              <a:solidFill>
                <a:srgbClr val="EAEAEA"/>
              </a:solidFill>
              <a:latin typeface="Lucida Sans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s-ES" dirty="0">
                <a:solidFill>
                  <a:srgbClr val="EAEAEA"/>
                </a:solidFill>
                <a:latin typeface="Lucida Sans" pitchFamily="34" charset="0"/>
              </a:rPr>
              <a:t>Otro elemento fue la </a:t>
            </a:r>
            <a:r>
              <a:rPr lang="es-ES" i="1" dirty="0">
                <a:solidFill>
                  <a:srgbClr val="EAEAEA"/>
                </a:solidFill>
                <a:latin typeface="Lucida Sans" pitchFamily="34" charset="0"/>
              </a:rPr>
              <a:t>democratización de la cultura. </a:t>
            </a:r>
            <a:r>
              <a:rPr lang="es-ES" dirty="0">
                <a:solidFill>
                  <a:srgbClr val="EAEAEA"/>
                </a:solidFill>
                <a:latin typeface="Lucida Sans" pitchFamily="34" charset="0"/>
              </a:rPr>
              <a:t>Al alcance de todos. No pertenecía más a un élite. Así mediante la educación, la, subvención y otras manifestaciones como las  artes y las letras.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S" i="1" dirty="0" smtClean="0">
              <a:solidFill>
                <a:srgbClr val="EAEAEA"/>
              </a:solidFill>
              <a:latin typeface="Lucida Sans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ES" i="1" dirty="0" smtClean="0">
                <a:solidFill>
                  <a:srgbClr val="EAEAEA"/>
                </a:solidFill>
                <a:latin typeface="Lucida Sans" pitchFamily="34" charset="0"/>
              </a:rPr>
              <a:t>Surge </a:t>
            </a:r>
            <a:r>
              <a:rPr lang="es-ES" i="1" dirty="0">
                <a:solidFill>
                  <a:srgbClr val="EAEAEA"/>
                </a:solidFill>
                <a:latin typeface="Lucida Sans" pitchFamily="34" charset="0"/>
              </a:rPr>
              <a:t>así un facilismo.  Superficialidad de contenidos para tener un mayor número de público</a:t>
            </a:r>
            <a:r>
              <a:rPr lang="es-ES" i="1" dirty="0" smtClean="0">
                <a:solidFill>
                  <a:srgbClr val="EAEAEA"/>
                </a:solidFill>
                <a:latin typeface="Lucida Sans" pitchFamily="34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S" i="1" dirty="0">
              <a:solidFill>
                <a:srgbClr val="EAEAEA"/>
              </a:solidFill>
              <a:latin typeface="Lucida Sans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s-ES" i="1" dirty="0" smtClean="0">
              <a:solidFill>
                <a:srgbClr val="EAEAEA"/>
              </a:solidFill>
              <a:latin typeface="Lucida Sans" pitchFamily="34" charset="0"/>
            </a:endParaRPr>
          </a:p>
          <a:p>
            <a:pPr lvl="0"/>
            <a:r>
              <a:rPr lang="es-ES" dirty="0" smtClean="0">
                <a:solidFill>
                  <a:srgbClr val="EAEAEA"/>
                </a:solidFill>
                <a:latin typeface="Lucida Sans" pitchFamily="34" charset="0"/>
              </a:rPr>
              <a:t>     Debemos </a:t>
            </a:r>
            <a:r>
              <a:rPr lang="es-ES" dirty="0">
                <a:solidFill>
                  <a:srgbClr val="EAEAEA"/>
                </a:solidFill>
                <a:latin typeface="Lucida Sans" pitchFamily="34" charset="0"/>
              </a:rPr>
              <a:t>cuidar  que no todo </a:t>
            </a:r>
            <a:r>
              <a:rPr lang="es-ES" dirty="0" smtClean="0">
                <a:solidFill>
                  <a:srgbClr val="EAEAEA"/>
                </a:solidFill>
                <a:latin typeface="Lucida Sans" pitchFamily="34" charset="0"/>
              </a:rPr>
              <a:t>sea igual.   </a:t>
            </a:r>
            <a:r>
              <a:rPr lang="es-ES" dirty="0">
                <a:solidFill>
                  <a:srgbClr val="EAEAEA"/>
                </a:solidFill>
                <a:latin typeface="Lucida Sans" pitchFamily="34" charset="0"/>
              </a:rPr>
              <a:t>No a una cultura light.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ES" dirty="0">
                <a:solidFill>
                  <a:srgbClr val="EAEAEA"/>
                </a:solidFill>
                <a:latin typeface="Lucida Sans" pitchFamily="34" charset="0"/>
              </a:rPr>
              <a:t> No todo sea divertir.  Los lectores de hoy quieren libros que </a:t>
            </a:r>
            <a:r>
              <a:rPr lang="es-ES" dirty="0" smtClean="0">
                <a:solidFill>
                  <a:srgbClr val="EAEAEA"/>
                </a:solidFill>
                <a:latin typeface="Lucida Sans" pitchFamily="34" charset="0"/>
              </a:rPr>
              <a:t>entretengan.</a:t>
            </a:r>
            <a:endParaRPr lang="es-ES" i="1" dirty="0">
              <a:solidFill>
                <a:srgbClr val="EAEAEA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548680"/>
            <a:ext cx="87959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Esto hace que el espectador ,el  lector ,tenga una rápida impresión de ser culto, moderno y estar al día. Con poco esfuerzo intelectual. 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err="1" smtClean="0">
                <a:latin typeface="Lucida Sans" pitchFamily="34" charset="0"/>
              </a:rPr>
              <a:t>Ej</a:t>
            </a:r>
            <a:r>
              <a:rPr lang="es-ES" dirty="0" smtClean="0">
                <a:latin typeface="Lucida Sans" pitchFamily="34" charset="0"/>
              </a:rPr>
              <a:t> . La cocina con los chef , la moda son los que ocupan secciones de cultura</a:t>
            </a:r>
            <a:r>
              <a:rPr lang="es-ES" dirty="0">
                <a:latin typeface="Lucida Sans" pitchFamily="34" charset="0"/>
              </a:rPr>
              <a:t>,</a:t>
            </a:r>
            <a:r>
              <a:rPr lang="es-ES" dirty="0" smtClean="0">
                <a:latin typeface="Lucida Sans" pitchFamily="34" charset="0"/>
              </a:rPr>
              <a:t> las estrellas de fútbol, de la televisión ejercen e </a:t>
            </a:r>
            <a:r>
              <a:rPr lang="es-ES" dirty="0" err="1" smtClean="0">
                <a:latin typeface="Lucida Sans" pitchFamily="34" charset="0"/>
              </a:rPr>
              <a:t>infuyen</a:t>
            </a:r>
            <a:r>
              <a:rPr lang="es-ES" dirty="0" smtClean="0">
                <a:latin typeface="Lucida Sans" pitchFamily="34" charset="0"/>
              </a:rPr>
              <a:t> sobre  los gustos y las modas que antes tenían los profesores y los pensadores.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Tal vez   la falta de la crítica de  hoy,  espacio que  lo llena la publicidad , siendo parte de la vida cultural. 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 La obra literaria pasó a ser  un producto comercial. El precio pasó a confundirse con el valor de una obra de arte.</a:t>
            </a:r>
            <a:endParaRPr lang="es-ES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47149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latin typeface="Lucida Sans" pitchFamily="34" charset="0"/>
            </a:endParaRPr>
          </a:p>
          <a:p>
            <a:endParaRPr lang="es-ES" dirty="0" smtClean="0">
              <a:latin typeface="Lucida Sans" pitchFamily="34" charset="0"/>
            </a:endParaRPr>
          </a:p>
          <a:p>
            <a:endParaRPr lang="es-ES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>
                <a:latin typeface="Lucida Sans" pitchFamily="34" charset="0"/>
              </a:rPr>
              <a:t>E</a:t>
            </a:r>
            <a:r>
              <a:rPr lang="es-ES" dirty="0" smtClean="0">
                <a:latin typeface="Lucida Sans" pitchFamily="34" charset="0"/>
              </a:rPr>
              <a:t>s </a:t>
            </a:r>
            <a:r>
              <a:rPr lang="es-ES" dirty="0">
                <a:latin typeface="Lucida Sans" pitchFamily="34" charset="0"/>
              </a:rPr>
              <a:t>importante recordar que la civilización del espectáculo (de esta fase inicial del siglo XXI) está  </a:t>
            </a:r>
            <a:r>
              <a:rPr lang="es-ES" dirty="0" smtClean="0">
                <a:latin typeface="Lucida Sans" pitchFamily="34" charset="0"/>
              </a:rPr>
              <a:t>marcada  </a:t>
            </a:r>
            <a:r>
              <a:rPr lang="es-ES" dirty="0">
                <a:latin typeface="Lucida Sans" pitchFamily="34" charset="0"/>
              </a:rPr>
              <a:t>por otros rasgos y </a:t>
            </a:r>
            <a:r>
              <a:rPr lang="es-ES" dirty="0" smtClean="0">
                <a:latin typeface="Lucida Sans" pitchFamily="34" charset="0"/>
              </a:rPr>
              <a:t>hechos como: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El </a:t>
            </a:r>
            <a:r>
              <a:rPr lang="es-ES" dirty="0">
                <a:latin typeface="Lucida Sans" pitchFamily="34" charset="0"/>
              </a:rPr>
              <a:t>hecho de que es una civilización donde  </a:t>
            </a:r>
            <a:r>
              <a:rPr lang="es-ES" dirty="0" smtClean="0">
                <a:latin typeface="Lucida Sans" pitchFamily="34" charset="0"/>
              </a:rPr>
              <a:t>la investigación </a:t>
            </a:r>
            <a:r>
              <a:rPr lang="es-ES" dirty="0">
                <a:latin typeface="Lucida Sans" pitchFamily="34" charset="0"/>
              </a:rPr>
              <a:t>o el estudio ocupan el lugar central que antes en la sociedad industrial tenía la </a:t>
            </a:r>
            <a:r>
              <a:rPr lang="es-ES" dirty="0" smtClean="0">
                <a:latin typeface="Lucida Sans" pitchFamily="34" charset="0"/>
              </a:rPr>
              <a:t>fábrica.</a:t>
            </a:r>
          </a:p>
          <a:p>
            <a:endParaRPr lang="es-ES" dirty="0">
              <a:latin typeface="Lucida Sans" pitchFamily="34" charset="0"/>
            </a:endParaRPr>
          </a:p>
          <a:p>
            <a:endParaRPr lang="es-ES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Lucida Sans" pitchFamily="34" charset="0"/>
              </a:rPr>
              <a:t> </a:t>
            </a:r>
            <a:r>
              <a:rPr lang="es-ES" dirty="0">
                <a:latin typeface="Lucida Sans" pitchFamily="34" charset="0"/>
              </a:rPr>
              <a:t>E</a:t>
            </a:r>
            <a:r>
              <a:rPr lang="es-ES" dirty="0" smtClean="0">
                <a:latin typeface="Lucida Sans" pitchFamily="34" charset="0"/>
              </a:rPr>
              <a:t>s </a:t>
            </a:r>
            <a:r>
              <a:rPr lang="es-ES" dirty="0">
                <a:latin typeface="Lucida Sans" pitchFamily="34" charset="0"/>
              </a:rPr>
              <a:t>una civilización donde  </a:t>
            </a:r>
            <a:r>
              <a:rPr lang="es-ES" dirty="0" smtClean="0">
                <a:latin typeface="Lucida Sans" pitchFamily="34" charset="0"/>
              </a:rPr>
              <a:t>el valor del </a:t>
            </a:r>
            <a:r>
              <a:rPr lang="es-ES" dirty="0">
                <a:latin typeface="Lucida Sans" pitchFamily="34" charset="0"/>
              </a:rPr>
              <a:t>presente y la velocidad se ha </a:t>
            </a:r>
            <a:r>
              <a:rPr lang="es-ES" dirty="0" smtClean="0">
                <a:latin typeface="Lucida Sans" pitchFamily="34" charset="0"/>
              </a:rPr>
              <a:t>dado por  </a:t>
            </a:r>
            <a:r>
              <a:rPr lang="es-ES" dirty="0">
                <a:latin typeface="Lucida Sans" pitchFamily="34" charset="0"/>
              </a:rPr>
              <a:t>al </a:t>
            </a:r>
            <a:r>
              <a:rPr lang="es-ES" dirty="0" err="1" smtClean="0">
                <a:latin typeface="Lucida Sans" pitchFamily="34" charset="0"/>
              </a:rPr>
              <a:t>ahorismo</a:t>
            </a:r>
            <a:r>
              <a:rPr lang="es-ES" dirty="0" smtClean="0">
                <a:latin typeface="Lucida Sans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 smtClean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12845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latin typeface="Lucida Sans" pitchFamily="34" charset="0"/>
            </a:endParaRPr>
          </a:p>
          <a:p>
            <a:endParaRPr lang="es-ES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dirty="0" smtClean="0">
              <a:latin typeface="Lucida Sans" pitchFamily="34" charset="0"/>
            </a:endParaRPr>
          </a:p>
          <a:p>
            <a:r>
              <a:rPr lang="es-ES" dirty="0" smtClean="0">
                <a:latin typeface="Lucida Sans" pitchFamily="34" charset="0"/>
              </a:rPr>
              <a:t>     Está </a:t>
            </a:r>
            <a:r>
              <a:rPr lang="es-ES" dirty="0">
                <a:latin typeface="Lucida Sans" pitchFamily="34" charset="0"/>
              </a:rPr>
              <a:t>siendo sustituida por la de los “comunicadores”, héroes </a:t>
            </a:r>
            <a:endParaRPr lang="es-ES" dirty="0" smtClean="0">
              <a:latin typeface="Lucida Sans" pitchFamily="34" charset="0"/>
            </a:endParaRPr>
          </a:p>
          <a:p>
            <a:r>
              <a:rPr lang="es-ES" dirty="0">
                <a:latin typeface="Lucida Sans" pitchFamily="34" charset="0"/>
              </a:rPr>
              <a:t> </a:t>
            </a:r>
            <a:r>
              <a:rPr lang="es-ES" dirty="0" smtClean="0">
                <a:latin typeface="Lucida Sans" pitchFamily="34" charset="0"/>
              </a:rPr>
              <a:t>   deportivos </a:t>
            </a:r>
            <a:r>
              <a:rPr lang="es-ES" dirty="0">
                <a:latin typeface="Lucida Sans" pitchFamily="34" charset="0"/>
              </a:rPr>
              <a:t>y demás “famosos” que irradian su opinión y “envidiable</a:t>
            </a:r>
            <a:r>
              <a:rPr lang="es-ES" dirty="0" smtClean="0">
                <a:latin typeface="Lucida Sans" pitchFamily="34" charset="0"/>
              </a:rPr>
              <a:t>”</a:t>
            </a:r>
          </a:p>
          <a:p>
            <a:r>
              <a:rPr lang="es-ES" dirty="0">
                <a:latin typeface="Lucida Sans" pitchFamily="34" charset="0"/>
              </a:rPr>
              <a:t> </a:t>
            </a:r>
            <a:r>
              <a:rPr lang="es-ES" dirty="0" smtClean="0">
                <a:latin typeface="Lucida Sans" pitchFamily="34" charset="0"/>
              </a:rPr>
              <a:t>    </a:t>
            </a:r>
            <a:r>
              <a:rPr lang="es-ES" dirty="0">
                <a:latin typeface="Lucida Sans" pitchFamily="34" charset="0"/>
              </a:rPr>
              <a:t>estilo de vida .</a:t>
            </a:r>
          </a:p>
        </p:txBody>
      </p:sp>
      <p:pic>
        <p:nvPicPr>
          <p:cNvPr id="1026" name="Picture 2" descr="Resultado de imagen para famosos de esta sociedad del entreten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3696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famosos de esta sociedad del entretenim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1168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esultado de imagen para musicos y cANT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10" descr="Resultado de imagen para musicos y cANTAN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2" descr="Resultado de imagen para musicos y cANTAN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4" descr="Resultado de imagen para musicos y cANTANT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6" descr="Resultado de imagen para musicos y cANTANT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2" name="Picture 18" descr="Resultado de imagen para musicos y cANT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722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0600" y="160337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Surge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una política de marca, “ creación de valor para el cliente”, sistemas de fidelización, peso de la segmentación y la comunicación</a:t>
            </a:r>
            <a:r>
              <a:rPr lang="es-UY" i="1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.: </a:t>
            </a:r>
            <a:endParaRPr lang="es-UY" i="1" dirty="0" smtClea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s-UY" i="1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UY" i="1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Junto con ella el embalaje como el soporte  que será un elemento de  diferenciación. 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s-UY" i="1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UY" i="1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También vino el aporte  tecnológico de las comunicaciones por la radio , la televisión y el cine. 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UY" i="1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Así la publicidad y el marketing tuvieron su  apoyo en  los medios masivos.</a:t>
            </a:r>
            <a:endParaRPr lang="es-UY" i="1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AutoShape 2" descr="Resultado de imagen para marcas iniciales como olivetti y ot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para marcas iniciales como olivetti y ot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para logo olivetti coca cola ford 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2106935" cy="15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logo olivetti coca cola ford 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017596"/>
            <a:ext cx="1797381" cy="13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8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2536" y="188641"/>
            <a:ext cx="9289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b="1" dirty="0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Surgimiento de la marca y la publicidad: </a:t>
            </a: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b="1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 </a:t>
            </a:r>
            <a:endParaRPr lang="es-UY" dirty="0" smtClean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742950" marR="713105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La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producción de masas trajo aparejado la mercadotecnia con un consumidor moderno.</a:t>
            </a: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Fines del siglo XIX , eran productos anónimos y pocas marcas nacionales con venta </a:t>
            </a:r>
            <a:r>
              <a:rPr lang="es-UY" dirty="0" err="1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cuantitativa.</a:t>
            </a:r>
            <a:r>
              <a:rPr lang="es-UY" dirty="0" err="1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En</a:t>
            </a:r>
            <a:r>
              <a:rPr lang="es-UY" dirty="0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1929 había 19 automóviles por cada 100  estadounidenses </a:t>
            </a:r>
            <a:r>
              <a:rPr lang="es-UY" dirty="0" smtClean="0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2 </a:t>
            </a:r>
            <a:r>
              <a:rPr lang="es-UY" dirty="0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por cada 100 franceses </a:t>
            </a:r>
            <a:r>
              <a:rPr lang="es-UY" dirty="0" smtClean="0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( </a:t>
            </a:r>
            <a:r>
              <a:rPr lang="es-UY" dirty="0" err="1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Lipovetsky</a:t>
            </a:r>
            <a:r>
              <a:rPr lang="es-UY" dirty="0" smtClean="0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).</a:t>
            </a: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srgbClr val="FFFF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 smtClean="0">
              <a:solidFill>
                <a:srgbClr val="FFFF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lvl="0" defTabSz="457200" eaLnBrk="0" hangingPunct="0">
              <a:spcBef>
                <a:spcPts val="0"/>
              </a:spcBef>
              <a:spcAft>
                <a:spcPts val="0"/>
              </a:spcAft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Productos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que eran anónimos todavía,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 empezó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 dedicar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mayor inversión</a:t>
            </a:r>
          </a:p>
          <a:p>
            <a:pPr lvl="0" defTabSz="457200" eaLnBrk="0" hangingPunct="0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 publicidad.  </a:t>
            </a: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srgbClr val="FFFF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 smtClean="0">
              <a:solidFill>
                <a:srgbClr val="FFFF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srgbClr val="FFFF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 smtClean="0">
              <a:solidFill>
                <a:srgbClr val="FFFF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457200" marR="713105"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srgbClr val="FFFF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4361036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Coca Cola que en 1892 invertía  U$11.000,  y en 1929 U$3.8 millones. </a:t>
            </a:r>
          </a:p>
          <a:p>
            <a:pPr lvl="0" defTabSz="457200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os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productos comienzan a llevar un nombre que los diferencie y los  </a:t>
            </a:r>
          </a:p>
          <a:p>
            <a:pPr lvl="0" defTabSz="457200">
              <a:spcBef>
                <a:spcPts val="0"/>
              </a:spcBef>
              <a:spcAft>
                <a:spcPts val="0"/>
              </a:spcAft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identifique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( Kodak, Heinz, Coca Cola). </a:t>
            </a:r>
            <a:endParaRPr lang="es-UY" dirty="0" smtClea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Comienza una confianza en los productos.</a:t>
            </a: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 </a:t>
            </a:r>
          </a:p>
        </p:txBody>
      </p:sp>
      <p:pic>
        <p:nvPicPr>
          <p:cNvPr id="4100" name="Picture 4" descr="Resultado de imagen para primeras marcas que surgen en el sig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7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0528" y="260648"/>
            <a:ext cx="92170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“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Sociedad de consumo”, expresión que se oye por primera vez en 1920,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</a:t>
            </a:r>
            <a:r>
              <a:rPr lang="es-UY" sz="2000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pop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ulariza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 los 50 y sigue hasta nuestro días.  (G. </a:t>
            </a:r>
            <a:r>
              <a:rPr lang="es-UY" dirty="0" err="1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Lipovetsky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dirty="0" smtClea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0" defTabSz="457200">
              <a:spcBef>
                <a:spcPts val="0"/>
              </a:spcBef>
              <a:spcAft>
                <a:spcPts val="0"/>
              </a:spcAft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En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la sociedad de consumo  hay algo más que la elevación del  nivel de vida medio: </a:t>
            </a:r>
            <a:r>
              <a:rPr lang="es-UY" i="1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la estimulación de los deseos,  </a:t>
            </a:r>
            <a:r>
              <a:rPr lang="es-UY" i="1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atractivo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publicitario</a:t>
            </a:r>
            <a:r>
              <a:rPr lang="es-UY" sz="2000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 </a:t>
            </a:r>
            <a:endParaRPr lang="es-UY" sz="2000" dirty="0">
              <a:solidFill>
                <a:prstClr val="white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UY" sz="2000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       </a:t>
            </a: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«La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seducción reemplaza a la coerción, el hedonismo al deber, el </a:t>
            </a:r>
            <a:endParaRPr lang="es-UY" dirty="0" smtClean="0">
              <a:solidFill>
                <a:prstClr val="white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 gasto al  </a:t>
            </a: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ahorro. Esto se anuncia como “ </a:t>
            </a:r>
            <a:r>
              <a:rPr lang="es-UY" i="1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la sociedad del </a:t>
            </a:r>
            <a:r>
              <a:rPr lang="es-UY" i="1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deseo»  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(  </a:t>
            </a:r>
            <a:r>
              <a:rPr lang="es-UY" dirty="0" err="1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Lipovetsky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).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Pasión por lo nuevo, atractivo de bienes materiales y un cierto derroche.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i="1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i="1" dirty="0" smtClea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754487" cy="15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43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UY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« Los medios se multiplicaron y la publicidad llegó a saturar»  (J. Costa) Y no alcanzaba con aumentar la inversión.  </a:t>
            </a:r>
            <a:r>
              <a:rPr lang="es-UY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 necesitaba  algo que perdurara más allá de  la marca y de la empresa.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dirty="0" smtClea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UY" i="1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UY" i="1" dirty="0" smtClean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Llegamos  </a:t>
            </a:r>
            <a:r>
              <a:rPr lang="es-UY" i="1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 : la imagen de marca y la imagen corporativa.</a:t>
            </a:r>
          </a:p>
        </p:txBody>
      </p:sp>
    </p:spTree>
    <p:extLst>
      <p:ext uri="{BB962C8B-B14F-4D97-AF65-F5344CB8AC3E}">
        <p14:creationId xmlns:p14="http://schemas.microsoft.com/office/powerpoint/2010/main" val="39329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puzzle">
  <a:themeElements>
    <a:clrScheme name="Tema de Office 1">
      <a:dk1>
        <a:srgbClr val="003366"/>
      </a:dk1>
      <a:lt1>
        <a:srgbClr val="EAEAEA"/>
      </a:lt1>
      <a:dk2>
        <a:srgbClr val="0099CC"/>
      </a:dk2>
      <a:lt2>
        <a:srgbClr val="66FFFF"/>
      </a:lt2>
      <a:accent1>
        <a:srgbClr val="33CCFF"/>
      </a:accent1>
      <a:accent2>
        <a:srgbClr val="9999FF"/>
      </a:accent2>
      <a:accent3>
        <a:srgbClr val="AACAE2"/>
      </a:accent3>
      <a:accent4>
        <a:srgbClr val="C8C8C8"/>
      </a:accent4>
      <a:accent5>
        <a:srgbClr val="ADE2FF"/>
      </a:accent5>
      <a:accent6>
        <a:srgbClr val="8A8AE7"/>
      </a:accent6>
      <a:hlink>
        <a:srgbClr val="CC99FF"/>
      </a:hlink>
      <a:folHlink>
        <a:srgbClr val="008080"/>
      </a:folHlink>
    </a:clrScheme>
    <a:fontScheme name="Tema de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puzzle</Template>
  <TotalTime>2017</TotalTime>
  <Words>3618</Words>
  <Application>Microsoft Office PowerPoint</Application>
  <PresentationFormat>Presentación en pantalla (4:3)</PresentationFormat>
  <Paragraphs>560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Plantilla de diseño de puzzle</vt:lpstr>
      <vt:lpstr>Un mundo masivo a un  mundo desmasificado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mundo masivo a un  mundo desmasificado</dc:title>
  <dc:creator>Alejandro</dc:creator>
  <cp:lastModifiedBy>Alejandro</cp:lastModifiedBy>
  <cp:revision>194</cp:revision>
  <dcterms:created xsi:type="dcterms:W3CDTF">2017-02-17T22:05:54Z</dcterms:created>
  <dcterms:modified xsi:type="dcterms:W3CDTF">2017-03-28T22:38:56Z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TC010690323082</vt:lpwstr>
  </property>
</Properties>
</file>